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0" r:id="rId2"/>
    <p:sldId id="265" r:id="rId3"/>
    <p:sldId id="264" r:id="rId4"/>
    <p:sldId id="270" r:id="rId5"/>
    <p:sldId id="263" r:id="rId6"/>
    <p:sldId id="291" r:id="rId7"/>
    <p:sldId id="286" r:id="rId8"/>
    <p:sldId id="288" r:id="rId9"/>
    <p:sldId id="287" r:id="rId10"/>
    <p:sldId id="289" r:id="rId11"/>
    <p:sldId id="290" r:id="rId12"/>
    <p:sldId id="285" r:id="rId13"/>
    <p:sldId id="292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9933FF"/>
    <a:srgbClr val="CCCC00"/>
    <a:srgbClr val="FFFF00"/>
    <a:srgbClr val="FF66FF"/>
    <a:srgbClr val="FFCC00"/>
    <a:srgbClr val="00FFFF"/>
    <a:srgbClr val="0000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8EE275B0-E8F5-4B31-9612-C6CF174ACA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AEAF4-BC39-42D7-95FF-4EBD4CE3F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99747-CB6D-42D4-A6AE-4A87AD02BD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032AB-5CEF-4CE0-BB2B-3FDA7F3A7A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16BAD-B7A8-4E59-8FF7-65A5505FE3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DA328-FC48-4C82-AC9E-FE8627B557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461CD-D764-4DB5-824D-3DAFBB9A89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A9757-9FB8-4DE3-AE9F-7326F9BB2C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044EC-7542-4528-8678-3F5C920E72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C4205-E029-4A1F-B85D-97DFF0BFA4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90187-8ECA-4A66-95E8-ED6695380D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7FE36-F670-4C29-986F-3A8897AA66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B0C56578-C829-498A-B223-0B30CCCCA7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>
              <a:latin typeface="Arial" charset="0"/>
            </a:endParaRPr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0" y="1371600"/>
            <a:ext cx="8991600" cy="3505200"/>
          </a:xfrm>
          <a:prstGeom prst="ribbon">
            <a:avLst>
              <a:gd name="adj1" fmla="val 11171"/>
              <a:gd name="adj2" fmla="val 75000"/>
            </a:avLst>
          </a:prstGeom>
          <a:gradFill rotWithShape="1">
            <a:gsLst>
              <a:gs pos="0">
                <a:srgbClr val="FF66CC"/>
              </a:gs>
              <a:gs pos="50000">
                <a:srgbClr val="FFFFFF"/>
              </a:gs>
              <a:gs pos="100000">
                <a:srgbClr val="FF66CC"/>
              </a:gs>
            </a:gsLst>
            <a:lin ang="5400000" scaled="1"/>
          </a:gra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Arial" charset="0"/>
              </a:rPr>
              <a:t>ĐẠO ĐỨC</a:t>
            </a:r>
          </a:p>
          <a:p>
            <a:pPr algn="ctr"/>
            <a:endParaRPr lang="en-US" sz="2400" b="1">
              <a:solidFill>
                <a:srgbClr val="0000FF"/>
              </a:solidFill>
              <a:latin typeface="Arial" charset="0"/>
            </a:endParaRPr>
          </a:p>
          <a:p>
            <a:pPr algn="ctr"/>
            <a:endParaRPr lang="en-US" sz="2400" b="1">
              <a:solidFill>
                <a:srgbClr val="0000FF"/>
              </a:solidFill>
              <a:latin typeface="Arial" charset="0"/>
            </a:endParaRPr>
          </a:p>
          <a:p>
            <a:pPr algn="ctr"/>
            <a:endParaRPr lang="en-US" sz="2400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524000" y="2971800"/>
            <a:ext cx="6096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Kính trọng, biết </a:t>
            </a:r>
            <a:r>
              <a:rPr lang="vi-VN" sz="2400">
                <a:latin typeface="Arial" charset="0"/>
              </a:rPr>
              <a:t>ơ</a:t>
            </a:r>
            <a:r>
              <a:rPr lang="en-US" sz="2400">
                <a:latin typeface="Arial" charset="0"/>
              </a:rPr>
              <a:t>n ng</a:t>
            </a:r>
            <a:r>
              <a:rPr lang="vi-VN" sz="2400">
                <a:latin typeface="Arial" charset="0"/>
              </a:rPr>
              <a:t>ư</a:t>
            </a:r>
            <a:r>
              <a:rPr lang="en-US" sz="2400">
                <a:latin typeface="Arial" charset="0"/>
              </a:rPr>
              <a:t>ời lao </a:t>
            </a:r>
            <a:r>
              <a:rPr lang="vi-VN" sz="2400">
                <a:latin typeface="Arial" charset="0"/>
              </a:rPr>
              <a:t>đ</a:t>
            </a:r>
            <a:r>
              <a:rPr lang="en-US" sz="2400">
                <a:latin typeface="Arial" charset="0"/>
              </a:rPr>
              <a:t>ộng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2057400" y="3810000"/>
            <a:ext cx="533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Truyện : Buổi học </a:t>
            </a:r>
            <a:r>
              <a:rPr lang="vi-VN" sz="2400">
                <a:latin typeface="Arial" charset="0"/>
              </a:rPr>
              <a:t>đ</a:t>
            </a:r>
            <a:r>
              <a:rPr lang="en-US" sz="2400">
                <a:latin typeface="Arial" charset="0"/>
              </a:rPr>
              <a:t>ầu tiên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/>
      <p:bldP spid="61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>
              <a:latin typeface="Arial" charset="0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0" y="990600"/>
            <a:ext cx="9144000" cy="1752600"/>
          </a:xfrm>
          <a:prstGeom prst="rect">
            <a:avLst/>
          </a:prstGeom>
          <a:gradFill rotWithShape="1">
            <a:gsLst>
              <a:gs pos="0">
                <a:srgbClr val="FF66FF"/>
              </a:gs>
              <a:gs pos="50000">
                <a:srgbClr val="FFFFFF"/>
              </a:gs>
              <a:gs pos="100000">
                <a:srgbClr val="FF66FF"/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Arial" charset="0"/>
              </a:rPr>
              <a:t>Em hãy cho biết, ng</a:t>
            </a:r>
            <a:r>
              <a:rPr lang="vi-VN" sz="2800">
                <a:latin typeface="Arial" charset="0"/>
              </a:rPr>
              <a:t>ư</a:t>
            </a:r>
            <a:r>
              <a:rPr lang="en-US" sz="2800">
                <a:latin typeface="Arial" charset="0"/>
              </a:rPr>
              <a:t>ời lao </a:t>
            </a:r>
            <a:r>
              <a:rPr lang="vi-VN" sz="2800">
                <a:latin typeface="Arial" charset="0"/>
              </a:rPr>
              <a:t>đ</a:t>
            </a:r>
            <a:r>
              <a:rPr lang="en-US" sz="2800">
                <a:latin typeface="Arial" charset="0"/>
              </a:rPr>
              <a:t>ộng trong các tranh</a:t>
            </a:r>
          </a:p>
          <a:p>
            <a:pPr algn="ctr"/>
            <a:r>
              <a:rPr lang="en-US" sz="2800">
                <a:latin typeface="Arial" charset="0"/>
              </a:rPr>
              <a:t>d</a:t>
            </a:r>
            <a:r>
              <a:rPr lang="vi-VN" sz="2800">
                <a:latin typeface="Arial" charset="0"/>
              </a:rPr>
              <a:t>ư</a:t>
            </a:r>
            <a:r>
              <a:rPr lang="en-US" sz="2800">
                <a:latin typeface="Arial" charset="0"/>
              </a:rPr>
              <a:t>ới </a:t>
            </a:r>
            <a:r>
              <a:rPr lang="vi-VN" sz="2800">
                <a:latin typeface="Arial" charset="0"/>
              </a:rPr>
              <a:t>đ</a:t>
            </a:r>
            <a:r>
              <a:rPr lang="en-US" sz="2800">
                <a:latin typeface="Arial" charset="0"/>
              </a:rPr>
              <a:t>ây làm nghề gì và công việc </a:t>
            </a:r>
            <a:r>
              <a:rPr lang="vi-VN" sz="2800">
                <a:latin typeface="Arial" charset="0"/>
              </a:rPr>
              <a:t>đ</a:t>
            </a:r>
            <a:r>
              <a:rPr lang="en-US" sz="2800">
                <a:latin typeface="Arial" charset="0"/>
              </a:rPr>
              <a:t>ó có ích cho xã hội</a:t>
            </a:r>
          </a:p>
          <a:p>
            <a:pPr algn="ctr"/>
            <a:r>
              <a:rPr lang="en-US" sz="2800">
                <a:latin typeface="Arial" charset="0"/>
              </a:rPr>
              <a:t> nh</a:t>
            </a:r>
            <a:r>
              <a:rPr lang="vi-VN" sz="2800">
                <a:latin typeface="Arial" charset="0"/>
              </a:rPr>
              <a:t>ư</a:t>
            </a:r>
            <a:r>
              <a:rPr lang="en-US" sz="2800">
                <a:latin typeface="Arial" charset="0"/>
              </a:rPr>
              <a:t> thế nào ?</a:t>
            </a:r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5410200" y="0"/>
            <a:ext cx="3733800" cy="990600"/>
          </a:xfrm>
          <a:prstGeom prst="ribbon">
            <a:avLst>
              <a:gd name="adj1" fmla="val 17708"/>
              <a:gd name="adj2" fmla="val 75000"/>
            </a:avLst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0000FF"/>
                </a:solidFill>
                <a:latin typeface="Arial" charset="0"/>
              </a:rPr>
              <a:t>ĐẠO ĐỨC</a:t>
            </a:r>
          </a:p>
          <a:p>
            <a:pPr algn="ctr"/>
            <a:r>
              <a:rPr lang="en-US" sz="1100" b="1">
                <a:solidFill>
                  <a:srgbClr val="0000FF"/>
                </a:solidFill>
                <a:latin typeface="Arial" charset="0"/>
              </a:rPr>
              <a:t>KÍNH TRỌNG, BIẾT </a:t>
            </a:r>
            <a:r>
              <a:rPr lang="vi-VN" sz="1100" b="1">
                <a:solidFill>
                  <a:srgbClr val="0000FF"/>
                </a:solidFill>
                <a:latin typeface="Arial" charset="0"/>
              </a:rPr>
              <a:t>Ơ</a:t>
            </a:r>
            <a:r>
              <a:rPr lang="en-US" sz="1100" b="1">
                <a:solidFill>
                  <a:srgbClr val="0000FF"/>
                </a:solidFill>
                <a:latin typeface="Arial" charset="0"/>
              </a:rPr>
              <a:t>N NG</a:t>
            </a:r>
            <a:r>
              <a:rPr lang="vi-VN" sz="1100" b="1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sz="1100" b="1">
                <a:solidFill>
                  <a:srgbClr val="0000FF"/>
                </a:solidFill>
                <a:latin typeface="Arial" charset="0"/>
              </a:rPr>
              <a:t>ỜI </a:t>
            </a:r>
          </a:p>
          <a:p>
            <a:pPr algn="ctr"/>
            <a:r>
              <a:rPr lang="en-US" sz="1100" b="1">
                <a:solidFill>
                  <a:srgbClr val="0000FF"/>
                </a:solidFill>
                <a:latin typeface="Arial" charset="0"/>
              </a:rPr>
              <a:t>LAO ĐỘNG ( TIẾT 1 )</a:t>
            </a:r>
          </a:p>
        </p:txBody>
      </p:sp>
      <p:sp>
        <p:nvSpPr>
          <p:cNvPr id="39941" name="AutoShape 5"/>
          <p:cNvSpPr>
            <a:spLocks noChangeArrowheads="1"/>
          </p:cNvSpPr>
          <p:nvPr/>
        </p:nvSpPr>
        <p:spPr bwMode="auto">
          <a:xfrm>
            <a:off x="-152400" y="0"/>
            <a:ext cx="2438400" cy="838200"/>
          </a:xfrm>
          <a:prstGeom prst="verticalScroll">
            <a:avLst>
              <a:gd name="adj" fmla="val 8333"/>
            </a:avLst>
          </a:prstGeom>
          <a:gradFill rotWithShape="1">
            <a:gsLst>
              <a:gs pos="0">
                <a:srgbClr val="FFFF00"/>
              </a:gs>
              <a:gs pos="50000">
                <a:srgbClr val="FFFFFF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Arial" charset="0"/>
              </a:rPr>
              <a:t>Hoạt </a:t>
            </a:r>
            <a:r>
              <a:rPr lang="vi-VN" sz="2800">
                <a:latin typeface="Arial" charset="0"/>
              </a:rPr>
              <a:t>đ</a:t>
            </a:r>
            <a:r>
              <a:rPr lang="en-US" sz="2800">
                <a:latin typeface="Arial" charset="0"/>
              </a:rPr>
              <a:t>ộng 3</a:t>
            </a:r>
            <a:endParaRPr lang="en-US" sz="4000">
              <a:latin typeface="Arial" charset="0"/>
            </a:endParaRPr>
          </a:p>
        </p:txBody>
      </p:sp>
      <p:pic>
        <p:nvPicPr>
          <p:cNvPr id="39945" name="Picture 9" descr="k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743200"/>
            <a:ext cx="5867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animBg="1"/>
      <p:bldP spid="399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>
              <a:latin typeface="Arial" charset="0"/>
            </a:endParaRP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0" y="990600"/>
            <a:ext cx="9144000" cy="1752600"/>
          </a:xfrm>
          <a:prstGeom prst="rect">
            <a:avLst/>
          </a:prstGeom>
          <a:gradFill rotWithShape="1">
            <a:gsLst>
              <a:gs pos="0">
                <a:srgbClr val="FF66FF"/>
              </a:gs>
              <a:gs pos="50000">
                <a:srgbClr val="FFFFFF"/>
              </a:gs>
              <a:gs pos="100000">
                <a:srgbClr val="FF66FF"/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Arial" charset="0"/>
              </a:rPr>
              <a:t>Em hãy cho biết, ng</a:t>
            </a:r>
            <a:r>
              <a:rPr lang="vi-VN" sz="2800">
                <a:latin typeface="Arial" charset="0"/>
              </a:rPr>
              <a:t>ư</a:t>
            </a:r>
            <a:r>
              <a:rPr lang="en-US" sz="2800">
                <a:latin typeface="Arial" charset="0"/>
              </a:rPr>
              <a:t>ời lao </a:t>
            </a:r>
            <a:r>
              <a:rPr lang="vi-VN" sz="2800">
                <a:latin typeface="Arial" charset="0"/>
              </a:rPr>
              <a:t>đ</a:t>
            </a:r>
            <a:r>
              <a:rPr lang="en-US" sz="2800">
                <a:latin typeface="Arial" charset="0"/>
              </a:rPr>
              <a:t>ộng trong các tranh</a:t>
            </a:r>
          </a:p>
          <a:p>
            <a:pPr algn="ctr"/>
            <a:r>
              <a:rPr lang="en-US" sz="2800">
                <a:latin typeface="Arial" charset="0"/>
              </a:rPr>
              <a:t>d</a:t>
            </a:r>
            <a:r>
              <a:rPr lang="vi-VN" sz="2800">
                <a:latin typeface="Arial" charset="0"/>
              </a:rPr>
              <a:t>ư</a:t>
            </a:r>
            <a:r>
              <a:rPr lang="en-US" sz="2800">
                <a:latin typeface="Arial" charset="0"/>
              </a:rPr>
              <a:t>ới </a:t>
            </a:r>
            <a:r>
              <a:rPr lang="vi-VN" sz="2800">
                <a:latin typeface="Arial" charset="0"/>
              </a:rPr>
              <a:t>đ</a:t>
            </a:r>
            <a:r>
              <a:rPr lang="en-US" sz="2800">
                <a:latin typeface="Arial" charset="0"/>
              </a:rPr>
              <a:t>ây làm nghề gì và công việc </a:t>
            </a:r>
            <a:r>
              <a:rPr lang="vi-VN" sz="2800">
                <a:latin typeface="Arial" charset="0"/>
              </a:rPr>
              <a:t>đ</a:t>
            </a:r>
            <a:r>
              <a:rPr lang="en-US" sz="2800">
                <a:latin typeface="Arial" charset="0"/>
              </a:rPr>
              <a:t>ó có ích cho xã hội</a:t>
            </a:r>
          </a:p>
          <a:p>
            <a:pPr algn="ctr"/>
            <a:r>
              <a:rPr lang="en-US" sz="2800">
                <a:latin typeface="Arial" charset="0"/>
              </a:rPr>
              <a:t> nh</a:t>
            </a:r>
            <a:r>
              <a:rPr lang="vi-VN" sz="2800">
                <a:latin typeface="Arial" charset="0"/>
              </a:rPr>
              <a:t>ư</a:t>
            </a:r>
            <a:r>
              <a:rPr lang="en-US" sz="2800">
                <a:latin typeface="Arial" charset="0"/>
              </a:rPr>
              <a:t> thế nào ?</a:t>
            </a:r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5410200" y="0"/>
            <a:ext cx="3733800" cy="990600"/>
          </a:xfrm>
          <a:prstGeom prst="ribbon">
            <a:avLst>
              <a:gd name="adj1" fmla="val 17708"/>
              <a:gd name="adj2" fmla="val 75000"/>
            </a:avLst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0000FF"/>
                </a:solidFill>
                <a:latin typeface="Arial" charset="0"/>
              </a:rPr>
              <a:t>ĐẠO ĐỨC</a:t>
            </a:r>
          </a:p>
          <a:p>
            <a:pPr algn="ctr"/>
            <a:r>
              <a:rPr lang="en-US" sz="1100" b="1">
                <a:solidFill>
                  <a:srgbClr val="0000FF"/>
                </a:solidFill>
                <a:latin typeface="Arial" charset="0"/>
              </a:rPr>
              <a:t>KÍNH TRỌNG, BIẾT </a:t>
            </a:r>
            <a:r>
              <a:rPr lang="vi-VN" sz="1100" b="1">
                <a:solidFill>
                  <a:srgbClr val="0000FF"/>
                </a:solidFill>
                <a:latin typeface="Arial" charset="0"/>
              </a:rPr>
              <a:t>Ơ</a:t>
            </a:r>
            <a:r>
              <a:rPr lang="en-US" sz="1100" b="1">
                <a:solidFill>
                  <a:srgbClr val="0000FF"/>
                </a:solidFill>
                <a:latin typeface="Arial" charset="0"/>
              </a:rPr>
              <a:t>N NG</a:t>
            </a:r>
            <a:r>
              <a:rPr lang="vi-VN" sz="1100" b="1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sz="1100" b="1">
                <a:solidFill>
                  <a:srgbClr val="0000FF"/>
                </a:solidFill>
                <a:latin typeface="Arial" charset="0"/>
              </a:rPr>
              <a:t>ỜI </a:t>
            </a:r>
          </a:p>
          <a:p>
            <a:pPr algn="ctr"/>
            <a:r>
              <a:rPr lang="en-US" sz="1100" b="1">
                <a:solidFill>
                  <a:srgbClr val="0000FF"/>
                </a:solidFill>
                <a:latin typeface="Arial" charset="0"/>
              </a:rPr>
              <a:t>LAO ĐỘNG ( TIẾT 1 )</a:t>
            </a:r>
          </a:p>
        </p:txBody>
      </p:sp>
      <p:sp>
        <p:nvSpPr>
          <p:cNvPr id="40965" name="AutoShape 5"/>
          <p:cNvSpPr>
            <a:spLocks noChangeArrowheads="1"/>
          </p:cNvSpPr>
          <p:nvPr/>
        </p:nvSpPr>
        <p:spPr bwMode="auto">
          <a:xfrm>
            <a:off x="-152400" y="0"/>
            <a:ext cx="2438400" cy="838200"/>
          </a:xfrm>
          <a:prstGeom prst="verticalScroll">
            <a:avLst>
              <a:gd name="adj" fmla="val 8333"/>
            </a:avLst>
          </a:prstGeom>
          <a:gradFill rotWithShape="1">
            <a:gsLst>
              <a:gs pos="0">
                <a:srgbClr val="FFFF00"/>
              </a:gs>
              <a:gs pos="50000">
                <a:srgbClr val="FFFFFF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Arial" charset="0"/>
              </a:rPr>
              <a:t>Hoạt </a:t>
            </a:r>
            <a:r>
              <a:rPr lang="vi-VN" sz="2800">
                <a:latin typeface="Arial" charset="0"/>
              </a:rPr>
              <a:t>đ</a:t>
            </a:r>
            <a:r>
              <a:rPr lang="en-US" sz="2800">
                <a:latin typeface="Arial" charset="0"/>
              </a:rPr>
              <a:t>ộng 3</a:t>
            </a:r>
            <a:endParaRPr lang="en-US" sz="4000">
              <a:latin typeface="Arial" charset="0"/>
            </a:endParaRPr>
          </a:p>
        </p:txBody>
      </p:sp>
      <p:pic>
        <p:nvPicPr>
          <p:cNvPr id="40970" name="Picture 10" descr="k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743200"/>
            <a:ext cx="65341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animBg="1"/>
      <p:bldP spid="4096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FFFF"/>
              </a:gs>
              <a:gs pos="100000">
                <a:srgbClr val="FF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34819" name="AutoShape 3"/>
          <p:cNvSpPr>
            <a:spLocks noChangeArrowheads="1"/>
          </p:cNvSpPr>
          <p:nvPr/>
        </p:nvSpPr>
        <p:spPr bwMode="auto">
          <a:xfrm>
            <a:off x="0" y="0"/>
            <a:ext cx="9296400" cy="7010400"/>
          </a:xfrm>
          <a:prstGeom prst="horizontalScroll">
            <a:avLst>
              <a:gd name="adj" fmla="val 0"/>
            </a:avLst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pic>
        <p:nvPicPr>
          <p:cNvPr id="13316" name="Picture 16" descr="k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0"/>
            <a:ext cx="3200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17" descr="k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0"/>
            <a:ext cx="3429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8" descr="k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05200"/>
            <a:ext cx="3048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19" descr="k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3505200"/>
            <a:ext cx="3048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20" descr="k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9800" y="3581400"/>
            <a:ext cx="3276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21" descr="k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3124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75438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FFFFFF"/>
              </a:gs>
              <a:gs pos="100000">
                <a:srgbClr val="FF00FF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600">
              <a:latin typeface="Arial" charset="0"/>
            </a:endParaRPr>
          </a:p>
          <a:p>
            <a:pPr algn="ctr"/>
            <a:endParaRPr lang="en-US" sz="1600">
              <a:latin typeface="Arial" charset="0"/>
            </a:endParaRPr>
          </a:p>
          <a:p>
            <a:pPr algn="ctr"/>
            <a:endParaRPr lang="en-US" sz="1600">
              <a:latin typeface="Arial" charset="0"/>
            </a:endParaRPr>
          </a:p>
        </p:txBody>
      </p:sp>
      <p:sp>
        <p:nvSpPr>
          <p:cNvPr id="43012" name="AutoShape 4"/>
          <p:cNvSpPr>
            <a:spLocks noChangeArrowheads="1"/>
          </p:cNvSpPr>
          <p:nvPr/>
        </p:nvSpPr>
        <p:spPr bwMode="auto">
          <a:xfrm>
            <a:off x="152400" y="1524000"/>
            <a:ext cx="8839200" cy="4114800"/>
          </a:xfrm>
          <a:prstGeom prst="horizontalScroll">
            <a:avLst>
              <a:gd name="adj" fmla="val 13000"/>
            </a:avLst>
          </a:prstGeom>
          <a:gradFill rotWithShape="1">
            <a:gsLst>
              <a:gs pos="0">
                <a:srgbClr val="00FF99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latin typeface="Arial" charset="0"/>
              </a:rPr>
              <a:t>Ghi nhớ :</a:t>
            </a:r>
          </a:p>
          <a:p>
            <a:r>
              <a:rPr lang="en-US" sz="2800">
                <a:latin typeface="Arial" charset="0"/>
              </a:rPr>
              <a:t>  C</a:t>
            </a:r>
            <a:r>
              <a:rPr lang="vi-VN" sz="2800">
                <a:latin typeface="Arial" charset="0"/>
              </a:rPr>
              <a:t>ơ</a:t>
            </a:r>
            <a:r>
              <a:rPr lang="en-US" sz="2800">
                <a:latin typeface="Arial" charset="0"/>
              </a:rPr>
              <a:t>m </a:t>
            </a:r>
            <a:r>
              <a:rPr lang="vi-VN" sz="2800">
                <a:latin typeface="Arial" charset="0"/>
              </a:rPr>
              <a:t>ă</a:t>
            </a:r>
            <a:r>
              <a:rPr lang="en-US" sz="2800">
                <a:latin typeface="Arial" charset="0"/>
              </a:rPr>
              <a:t>n, áo mặc, sách học và mọi của cải khác</a:t>
            </a:r>
          </a:p>
          <a:p>
            <a:r>
              <a:rPr lang="en-US" sz="2800">
                <a:latin typeface="Arial" charset="0"/>
              </a:rPr>
              <a:t>trong xã hội có </a:t>
            </a:r>
            <a:r>
              <a:rPr lang="vi-VN" sz="2800">
                <a:latin typeface="Arial" charset="0"/>
              </a:rPr>
              <a:t>đư</a:t>
            </a:r>
            <a:r>
              <a:rPr lang="en-US" sz="2800">
                <a:latin typeface="Arial" charset="0"/>
              </a:rPr>
              <a:t>ợc là nhờ những ng</a:t>
            </a:r>
            <a:r>
              <a:rPr lang="vi-VN" sz="2800">
                <a:latin typeface="Arial" charset="0"/>
              </a:rPr>
              <a:t>ư</a:t>
            </a:r>
            <a:r>
              <a:rPr lang="en-US" sz="2800">
                <a:latin typeface="Arial" charset="0"/>
              </a:rPr>
              <a:t>ời lao </a:t>
            </a:r>
            <a:r>
              <a:rPr lang="vi-VN" sz="2800">
                <a:latin typeface="Arial" charset="0"/>
              </a:rPr>
              <a:t>đ</a:t>
            </a:r>
            <a:r>
              <a:rPr lang="en-US" sz="2800">
                <a:latin typeface="Arial" charset="0"/>
              </a:rPr>
              <a:t>ộng.</a:t>
            </a:r>
          </a:p>
          <a:p>
            <a:r>
              <a:rPr lang="en-US" sz="2800">
                <a:latin typeface="Arial" charset="0"/>
              </a:rPr>
              <a:t>Em phải kính trọng và biết </a:t>
            </a:r>
            <a:r>
              <a:rPr lang="vi-VN" sz="2800">
                <a:latin typeface="Arial" charset="0"/>
              </a:rPr>
              <a:t>ơ</a:t>
            </a:r>
            <a:r>
              <a:rPr lang="en-US" sz="2800">
                <a:latin typeface="Arial" charset="0"/>
              </a:rPr>
              <a:t>n ng</a:t>
            </a:r>
            <a:r>
              <a:rPr lang="vi-VN" sz="2800">
                <a:latin typeface="Arial" charset="0"/>
              </a:rPr>
              <a:t>ư</a:t>
            </a:r>
            <a:r>
              <a:rPr lang="en-US" sz="2800">
                <a:latin typeface="Arial" charset="0"/>
              </a:rPr>
              <a:t>ời lao </a:t>
            </a:r>
            <a:r>
              <a:rPr lang="vi-VN" sz="2800">
                <a:latin typeface="Arial" charset="0"/>
              </a:rPr>
              <a:t>đ</a:t>
            </a:r>
            <a:r>
              <a:rPr lang="en-US" sz="2800">
                <a:latin typeface="Arial" charset="0"/>
              </a:rPr>
              <a:t>ộng.</a:t>
            </a:r>
          </a:p>
        </p:txBody>
      </p:sp>
      <p:sp>
        <p:nvSpPr>
          <p:cNvPr id="14340" name="AutoShape 6"/>
          <p:cNvSpPr>
            <a:spLocks noChangeArrowheads="1"/>
          </p:cNvSpPr>
          <p:nvPr/>
        </p:nvSpPr>
        <p:spPr bwMode="auto">
          <a:xfrm>
            <a:off x="5410200" y="0"/>
            <a:ext cx="3733800" cy="990600"/>
          </a:xfrm>
          <a:prstGeom prst="ribbon">
            <a:avLst>
              <a:gd name="adj1" fmla="val 17708"/>
              <a:gd name="adj2" fmla="val 75000"/>
            </a:avLst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0000FF"/>
                </a:solidFill>
                <a:latin typeface="Arial" charset="0"/>
              </a:rPr>
              <a:t>ĐẠO ĐỨC</a:t>
            </a:r>
          </a:p>
          <a:p>
            <a:pPr algn="ctr"/>
            <a:r>
              <a:rPr lang="en-US" sz="1100" b="1">
                <a:solidFill>
                  <a:srgbClr val="0000FF"/>
                </a:solidFill>
                <a:latin typeface="Arial" charset="0"/>
              </a:rPr>
              <a:t>KÍNH TRỌNG, BIẾT </a:t>
            </a:r>
            <a:r>
              <a:rPr lang="vi-VN" sz="1100" b="1">
                <a:solidFill>
                  <a:srgbClr val="0000FF"/>
                </a:solidFill>
                <a:latin typeface="Arial" charset="0"/>
              </a:rPr>
              <a:t>Ơ</a:t>
            </a:r>
            <a:r>
              <a:rPr lang="en-US" sz="1100" b="1">
                <a:solidFill>
                  <a:srgbClr val="0000FF"/>
                </a:solidFill>
                <a:latin typeface="Arial" charset="0"/>
              </a:rPr>
              <a:t>N NG</a:t>
            </a:r>
            <a:r>
              <a:rPr lang="vi-VN" sz="1100" b="1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sz="1100" b="1">
                <a:solidFill>
                  <a:srgbClr val="0000FF"/>
                </a:solidFill>
                <a:latin typeface="Arial" charset="0"/>
              </a:rPr>
              <a:t>ỜI </a:t>
            </a:r>
          </a:p>
          <a:p>
            <a:pPr algn="ctr"/>
            <a:r>
              <a:rPr lang="en-US" sz="1100" b="1">
                <a:solidFill>
                  <a:srgbClr val="0000FF"/>
                </a:solidFill>
                <a:latin typeface="Arial" charset="0"/>
              </a:rPr>
              <a:t>LAO ĐỘNG ( TIẾT 1 )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66FFCC"/>
              </a:gs>
              <a:gs pos="50000">
                <a:srgbClr val="FFFFFF"/>
              </a:gs>
              <a:gs pos="100000">
                <a:srgbClr val="66FF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pic>
        <p:nvPicPr>
          <p:cNvPr id="11271" name="Picture 7" descr="k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50000">
                <a:srgbClr val="FFFFFF"/>
              </a:gs>
              <a:gs pos="100000">
                <a:srgbClr val="FF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 rot="56068" flipV="1">
            <a:off x="1219200" y="914400"/>
            <a:ext cx="6616700" cy="1543050"/>
          </a:xfrm>
          <a:prstGeom prst="cloudCallout">
            <a:avLst>
              <a:gd name="adj1" fmla="val -23361"/>
              <a:gd name="adj2" fmla="val -96486"/>
            </a:avLst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rot="10800000"/>
          <a:lstStyle/>
          <a:p>
            <a:pPr algn="ctr"/>
            <a:r>
              <a:rPr lang="en-US" sz="2400">
                <a:latin typeface="Arial" charset="0"/>
              </a:rPr>
              <a:t>Tìm hiểu truyện</a:t>
            </a:r>
          </a:p>
          <a:p>
            <a:pPr algn="ctr"/>
            <a:r>
              <a:rPr lang="en-US" sz="2400">
                <a:latin typeface="Arial" charset="0"/>
              </a:rPr>
              <a:t>Buổi học </a:t>
            </a:r>
            <a:r>
              <a:rPr lang="vi-VN" sz="2400">
                <a:latin typeface="Arial" charset="0"/>
              </a:rPr>
              <a:t>đ</a:t>
            </a:r>
            <a:r>
              <a:rPr lang="en-US" sz="2400">
                <a:latin typeface="Arial" charset="0"/>
              </a:rPr>
              <a:t>ầu tiên</a:t>
            </a:r>
          </a:p>
        </p:txBody>
      </p:sp>
      <p:sp>
        <p:nvSpPr>
          <p:cNvPr id="4100" name="AutoShape 6"/>
          <p:cNvSpPr>
            <a:spLocks noChangeArrowheads="1"/>
          </p:cNvSpPr>
          <p:nvPr/>
        </p:nvSpPr>
        <p:spPr bwMode="auto">
          <a:xfrm>
            <a:off x="5410200" y="0"/>
            <a:ext cx="3733800" cy="990600"/>
          </a:xfrm>
          <a:prstGeom prst="ribbon">
            <a:avLst>
              <a:gd name="adj1" fmla="val 17708"/>
              <a:gd name="adj2" fmla="val 75000"/>
            </a:avLst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200" b="1">
                <a:solidFill>
                  <a:srgbClr val="0000FF"/>
                </a:solidFill>
                <a:latin typeface="Arial" charset="0"/>
              </a:rPr>
              <a:t>ĐẠO ĐỨC</a:t>
            </a:r>
          </a:p>
          <a:p>
            <a:pPr algn="ctr">
              <a:defRPr/>
            </a:pPr>
            <a:r>
              <a:rPr lang="en-US" sz="1050" b="1">
                <a:solidFill>
                  <a:srgbClr val="0000FF"/>
                </a:solidFill>
                <a:latin typeface="Arial" charset="0"/>
              </a:rPr>
              <a:t>KÍNH TRỌNG, BIẾT </a:t>
            </a:r>
            <a:r>
              <a:rPr lang="vi-VN" sz="1050" b="1">
                <a:solidFill>
                  <a:srgbClr val="0000FF"/>
                </a:solidFill>
                <a:latin typeface="Arial" charset="0"/>
              </a:rPr>
              <a:t>Ơ</a:t>
            </a:r>
            <a:r>
              <a:rPr lang="en-US" sz="1050" b="1">
                <a:solidFill>
                  <a:srgbClr val="0000FF"/>
                </a:solidFill>
                <a:latin typeface="Arial" charset="0"/>
              </a:rPr>
              <a:t>N NG</a:t>
            </a:r>
            <a:r>
              <a:rPr lang="vi-VN" sz="1050" b="1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sz="1050" b="1">
                <a:solidFill>
                  <a:srgbClr val="0000FF"/>
                </a:solidFill>
                <a:latin typeface="Arial" charset="0"/>
              </a:rPr>
              <a:t>ỜI </a:t>
            </a:r>
          </a:p>
          <a:p>
            <a:pPr algn="ctr">
              <a:defRPr/>
            </a:pPr>
            <a:r>
              <a:rPr lang="en-US" sz="1050" b="1">
                <a:solidFill>
                  <a:srgbClr val="0000FF"/>
                </a:solidFill>
                <a:latin typeface="Arial" charset="0"/>
              </a:rPr>
              <a:t>LAO ĐỘNG ( TIẾT 1 )</a:t>
            </a:r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0" y="0"/>
            <a:ext cx="2743200" cy="838200"/>
          </a:xfrm>
          <a:prstGeom prst="flowChartConnector">
            <a:avLst/>
          </a:prstGeom>
          <a:gradFill rotWithShape="1">
            <a:gsLst>
              <a:gs pos="0">
                <a:srgbClr val="6600FF"/>
              </a:gs>
              <a:gs pos="50000">
                <a:srgbClr val="FFFFFF"/>
              </a:gs>
              <a:gs pos="100000">
                <a:srgbClr val="6600FF"/>
              </a:gs>
            </a:gsLst>
            <a:lin ang="5400000" scaled="1"/>
          </a:gradFill>
          <a:ln w="952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Arial" charset="0"/>
              </a:rPr>
              <a:t>Hoạt </a:t>
            </a:r>
            <a:r>
              <a:rPr lang="vi-VN" sz="2400">
                <a:latin typeface="Arial" charset="0"/>
              </a:rPr>
              <a:t>đ</a:t>
            </a:r>
            <a:r>
              <a:rPr lang="en-US" sz="2400">
                <a:latin typeface="Arial" charset="0"/>
              </a:rPr>
              <a:t>ộng 1</a:t>
            </a:r>
          </a:p>
        </p:txBody>
      </p:sp>
      <p:sp>
        <p:nvSpPr>
          <p:cNvPr id="10248" name="AutoShape 8"/>
          <p:cNvSpPr>
            <a:spLocks noChangeArrowheads="1"/>
          </p:cNvSpPr>
          <p:nvPr/>
        </p:nvSpPr>
        <p:spPr bwMode="auto">
          <a:xfrm>
            <a:off x="0" y="2667000"/>
            <a:ext cx="8991600" cy="4191000"/>
          </a:xfrm>
          <a:prstGeom prst="horizontalScroll">
            <a:avLst>
              <a:gd name="adj" fmla="val 7537"/>
            </a:avLst>
          </a:prstGeom>
          <a:gradFill rotWithShape="1">
            <a:gsLst>
              <a:gs pos="0">
                <a:srgbClr val="00FF99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Arial" charset="0"/>
              </a:rPr>
              <a:t>1. Vì sao một số bạn trong lớp lại c</a:t>
            </a:r>
            <a:r>
              <a:rPr lang="vi-VN" sz="2400">
                <a:latin typeface="Arial" charset="0"/>
              </a:rPr>
              <a:t>ư</a:t>
            </a:r>
            <a:r>
              <a:rPr lang="en-US" sz="2400">
                <a:latin typeface="Arial" charset="0"/>
              </a:rPr>
              <a:t>ời khi nghe bạn </a:t>
            </a:r>
          </a:p>
          <a:p>
            <a:pPr algn="ctr"/>
            <a:r>
              <a:rPr lang="en-US" sz="2400">
                <a:latin typeface="Arial" charset="0"/>
              </a:rPr>
              <a:t>Hà giới thiệu về nghề nghiệp của bố mẹ mình ?</a:t>
            </a:r>
          </a:p>
          <a:p>
            <a:pPr algn="ctr"/>
            <a:endParaRPr lang="en-US" sz="2400">
              <a:latin typeface="Arial" charset="0"/>
            </a:endParaRPr>
          </a:p>
          <a:p>
            <a:pPr algn="ctr"/>
            <a:endParaRPr lang="en-US" sz="2400">
              <a:latin typeface="Arial" charset="0"/>
            </a:endParaRPr>
          </a:p>
          <a:p>
            <a:pPr algn="ctr"/>
            <a:endParaRPr lang="en-US" sz="2400">
              <a:latin typeface="Arial" charset="0"/>
            </a:endParaRPr>
          </a:p>
        </p:txBody>
      </p:sp>
      <p:sp>
        <p:nvSpPr>
          <p:cNvPr id="4103" name="Text Box 10"/>
          <p:cNvSpPr txBox="1">
            <a:spLocks noChangeArrowheads="1"/>
          </p:cNvSpPr>
          <p:nvPr/>
        </p:nvSpPr>
        <p:spPr bwMode="auto">
          <a:xfrm>
            <a:off x="304800" y="4953000"/>
            <a:ext cx="8686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Arial" charset="0"/>
            </a:endParaRP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304800" y="4648200"/>
            <a:ext cx="8610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Arial" charset="0"/>
              </a:rPr>
              <a:t>2. Nếu em là bạn cùng lớp với Hà, em sẽ làm gì</a:t>
            </a:r>
          </a:p>
          <a:p>
            <a:r>
              <a:rPr lang="en-US" sz="2400">
                <a:latin typeface="Arial" charset="0"/>
              </a:rPr>
              <a:t>trong tình huống </a:t>
            </a:r>
            <a:r>
              <a:rPr lang="vi-VN" sz="2400">
                <a:latin typeface="Arial" charset="0"/>
              </a:rPr>
              <a:t>đ</a:t>
            </a:r>
            <a:r>
              <a:rPr lang="en-US" sz="2400">
                <a:latin typeface="Arial" charset="0"/>
              </a:rPr>
              <a:t>ó ? Vì sao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  <p:bldP spid="10247" grpId="0" animBg="1"/>
      <p:bldP spid="10248" grpId="0" animBg="1"/>
      <p:bldP spid="102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9933FF"/>
              </a:gs>
              <a:gs pos="50000">
                <a:srgbClr val="FFFFFF"/>
              </a:gs>
              <a:gs pos="100000">
                <a:srgbClr val="9933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>
              <a:latin typeface="Arial" charset="0"/>
            </a:endParaRPr>
          </a:p>
        </p:txBody>
      </p:sp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838200" y="457200"/>
            <a:ext cx="6553200" cy="1981200"/>
          </a:xfrm>
          <a:prstGeom prst="cloudCallout">
            <a:avLst>
              <a:gd name="adj1" fmla="val -35394"/>
              <a:gd name="adj2" fmla="val 95194"/>
            </a:avLst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800">
                <a:latin typeface="Arial" charset="0"/>
              </a:rPr>
              <a:t>Theo em trong số những ng</a:t>
            </a:r>
            <a:r>
              <a:rPr lang="vi-VN" sz="2800">
                <a:latin typeface="Arial" charset="0"/>
              </a:rPr>
              <a:t>ư</a:t>
            </a:r>
            <a:r>
              <a:rPr lang="en-US" sz="2800">
                <a:latin typeface="Arial" charset="0"/>
              </a:rPr>
              <a:t>ời nêu d</a:t>
            </a:r>
            <a:r>
              <a:rPr lang="vi-VN" sz="2800">
                <a:latin typeface="Arial" charset="0"/>
              </a:rPr>
              <a:t>ư</a:t>
            </a:r>
            <a:r>
              <a:rPr lang="en-US" sz="2800">
                <a:latin typeface="Arial" charset="0"/>
              </a:rPr>
              <a:t>ới </a:t>
            </a:r>
            <a:r>
              <a:rPr lang="vi-VN" sz="2800">
                <a:latin typeface="Arial" charset="0"/>
              </a:rPr>
              <a:t>đ</a:t>
            </a:r>
            <a:r>
              <a:rPr lang="en-US" sz="2800">
                <a:latin typeface="Arial" charset="0"/>
              </a:rPr>
              <a:t>ây ai là ng</a:t>
            </a:r>
            <a:r>
              <a:rPr lang="vi-VN" sz="2800">
                <a:latin typeface="Arial" charset="0"/>
              </a:rPr>
              <a:t>ư</a:t>
            </a:r>
            <a:r>
              <a:rPr lang="en-US" sz="2800">
                <a:latin typeface="Arial" charset="0"/>
              </a:rPr>
              <a:t>ời lao </a:t>
            </a:r>
            <a:r>
              <a:rPr lang="vi-VN" sz="2800">
                <a:latin typeface="Arial" charset="0"/>
              </a:rPr>
              <a:t>đ</a:t>
            </a:r>
            <a:r>
              <a:rPr lang="en-US" sz="2800">
                <a:latin typeface="Arial" charset="0"/>
              </a:rPr>
              <a:t>ộng ? Vì sao ?</a:t>
            </a:r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0" y="2362200"/>
            <a:ext cx="9144000" cy="4267200"/>
          </a:xfrm>
          <a:prstGeom prst="verticalScroll">
            <a:avLst>
              <a:gd name="adj" fmla="val 7144"/>
            </a:avLst>
          </a:prstGeom>
          <a:gradFill rotWithShape="1">
            <a:gsLst>
              <a:gs pos="0">
                <a:srgbClr val="FF66FF"/>
              </a:gs>
              <a:gs pos="50000">
                <a:srgbClr val="FFFFFF"/>
              </a:gs>
              <a:gs pos="100000">
                <a:srgbClr val="FF66FF"/>
              </a:gs>
            </a:gsLst>
            <a:lin ang="5400000" scaled="1"/>
          </a:gra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buFontTx/>
              <a:buAutoNum type="alphaLcPeriod"/>
            </a:pPr>
            <a:r>
              <a:rPr lang="en-US" sz="2800">
                <a:latin typeface="Arial" charset="0"/>
              </a:rPr>
              <a:t>Nông dân                       h. Giáo viên</a:t>
            </a:r>
          </a:p>
          <a:p>
            <a:pPr marL="342900" indent="-342900"/>
            <a:r>
              <a:rPr lang="en-US" sz="2800">
                <a:latin typeface="Arial" charset="0"/>
              </a:rPr>
              <a:t>b. Bác sĩ                             i. Kẻ buôn bán ma tuý</a:t>
            </a:r>
          </a:p>
          <a:p>
            <a:pPr marL="342900" indent="-342900"/>
            <a:r>
              <a:rPr lang="en-US" sz="2800">
                <a:latin typeface="Arial" charset="0"/>
              </a:rPr>
              <a:t>c. Ng</a:t>
            </a:r>
            <a:r>
              <a:rPr lang="vi-VN" sz="2800">
                <a:latin typeface="Arial" charset="0"/>
              </a:rPr>
              <a:t>ư</a:t>
            </a:r>
            <a:r>
              <a:rPr lang="en-US" sz="2800">
                <a:latin typeface="Arial" charset="0"/>
              </a:rPr>
              <a:t>ời giúp việc             k. Kẻ buôn bán phụ nữ,</a:t>
            </a:r>
          </a:p>
          <a:p>
            <a:pPr marL="342900" indent="-342900"/>
            <a:r>
              <a:rPr lang="en-US" sz="2800">
                <a:latin typeface="Arial" charset="0"/>
              </a:rPr>
              <a:t>trong gia </a:t>
            </a:r>
            <a:r>
              <a:rPr lang="vi-VN" sz="2800">
                <a:latin typeface="Arial" charset="0"/>
              </a:rPr>
              <a:t>đ</a:t>
            </a:r>
            <a:r>
              <a:rPr lang="en-US" sz="2800">
                <a:latin typeface="Arial" charset="0"/>
              </a:rPr>
              <a:t>ình                      trẻ em</a:t>
            </a:r>
          </a:p>
          <a:p>
            <a:pPr marL="342900" indent="-342900"/>
            <a:r>
              <a:rPr lang="en-US" sz="2800">
                <a:latin typeface="Arial" charset="0"/>
              </a:rPr>
              <a:t>d. Lái xe ôm                      l. Kẻ trộm</a:t>
            </a:r>
          </a:p>
          <a:p>
            <a:pPr marL="342900" indent="-342900"/>
            <a:r>
              <a:rPr lang="vi-VN" sz="2800">
                <a:latin typeface="Arial" charset="0"/>
              </a:rPr>
              <a:t>đ</a:t>
            </a:r>
            <a:r>
              <a:rPr lang="en-US" sz="2800">
                <a:latin typeface="Arial" charset="0"/>
              </a:rPr>
              <a:t>. Giám </a:t>
            </a:r>
            <a:r>
              <a:rPr lang="vi-VN" sz="2800">
                <a:latin typeface="Arial" charset="0"/>
              </a:rPr>
              <a:t>đ</a:t>
            </a:r>
            <a:r>
              <a:rPr lang="en-US" sz="2800">
                <a:latin typeface="Arial" charset="0"/>
              </a:rPr>
              <a:t>ốc công ty          m. Ng</a:t>
            </a:r>
            <a:r>
              <a:rPr lang="vi-VN" sz="2800">
                <a:latin typeface="Arial" charset="0"/>
              </a:rPr>
              <a:t>ư</a:t>
            </a:r>
            <a:r>
              <a:rPr lang="en-US" sz="2800">
                <a:latin typeface="Arial" charset="0"/>
              </a:rPr>
              <a:t>ời </a:t>
            </a:r>
            <a:r>
              <a:rPr lang="vi-VN" sz="2800">
                <a:latin typeface="Arial" charset="0"/>
              </a:rPr>
              <a:t>ă</a:t>
            </a:r>
            <a:r>
              <a:rPr lang="en-US" sz="2800">
                <a:latin typeface="Arial" charset="0"/>
              </a:rPr>
              <a:t>n xin</a:t>
            </a:r>
          </a:p>
          <a:p>
            <a:pPr marL="342900" indent="-342900"/>
            <a:r>
              <a:rPr lang="en-US" sz="2800">
                <a:latin typeface="Arial" charset="0"/>
              </a:rPr>
              <a:t>e. Nhà khoa học                n. Kĩ s</a:t>
            </a:r>
            <a:r>
              <a:rPr lang="vi-VN" sz="2800">
                <a:latin typeface="Arial" charset="0"/>
              </a:rPr>
              <a:t>ư</a:t>
            </a:r>
            <a:r>
              <a:rPr lang="en-US" sz="2800">
                <a:latin typeface="Arial" charset="0"/>
              </a:rPr>
              <a:t> tin học</a:t>
            </a:r>
          </a:p>
          <a:p>
            <a:pPr marL="342900" indent="-342900"/>
            <a:r>
              <a:rPr lang="en-US" sz="2800">
                <a:latin typeface="Arial" charset="0"/>
              </a:rPr>
              <a:t>g. Ng</a:t>
            </a:r>
            <a:r>
              <a:rPr lang="vi-VN" sz="2800">
                <a:latin typeface="Arial" charset="0"/>
              </a:rPr>
              <a:t>ư</a:t>
            </a:r>
            <a:r>
              <a:rPr lang="en-US" sz="2800">
                <a:latin typeface="Arial" charset="0"/>
              </a:rPr>
              <a:t>ời </a:t>
            </a:r>
            <a:r>
              <a:rPr lang="vi-VN" sz="2800">
                <a:latin typeface="Arial" charset="0"/>
              </a:rPr>
              <a:t>đ</a:t>
            </a:r>
            <a:r>
              <a:rPr lang="en-US" sz="2800">
                <a:latin typeface="Arial" charset="0"/>
              </a:rPr>
              <a:t>ạp xích lô         o. Nhà v</a:t>
            </a:r>
            <a:r>
              <a:rPr lang="vi-VN" sz="2800">
                <a:latin typeface="Arial" charset="0"/>
              </a:rPr>
              <a:t>ă</a:t>
            </a:r>
            <a:r>
              <a:rPr lang="en-US" sz="2800">
                <a:latin typeface="Arial" charset="0"/>
              </a:rPr>
              <a:t>n, nhà th</a:t>
            </a:r>
            <a:r>
              <a:rPr lang="vi-VN" sz="2800">
                <a:latin typeface="Arial" charset="0"/>
              </a:rPr>
              <a:t>ơ</a:t>
            </a:r>
            <a:endParaRPr lang="en-US" sz="2800">
              <a:latin typeface="Arial" charset="0"/>
            </a:endParaRPr>
          </a:p>
        </p:txBody>
      </p:sp>
      <p:sp>
        <p:nvSpPr>
          <p:cNvPr id="5125" name="AutoShape 6"/>
          <p:cNvSpPr>
            <a:spLocks noChangeArrowheads="1"/>
          </p:cNvSpPr>
          <p:nvPr/>
        </p:nvSpPr>
        <p:spPr bwMode="auto">
          <a:xfrm>
            <a:off x="5410200" y="0"/>
            <a:ext cx="3733800" cy="990600"/>
          </a:xfrm>
          <a:prstGeom prst="ribbon">
            <a:avLst>
              <a:gd name="adj1" fmla="val 17708"/>
              <a:gd name="adj2" fmla="val 75000"/>
            </a:avLst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0000FF"/>
                </a:solidFill>
                <a:latin typeface="Arial" charset="0"/>
              </a:rPr>
              <a:t>ĐẠO ĐỨC</a:t>
            </a:r>
          </a:p>
          <a:p>
            <a:pPr algn="ctr"/>
            <a:r>
              <a:rPr lang="en-US" sz="1100" b="1">
                <a:solidFill>
                  <a:srgbClr val="0000FF"/>
                </a:solidFill>
                <a:latin typeface="Arial" charset="0"/>
              </a:rPr>
              <a:t>KÍNH TRỌNG, BIẾT </a:t>
            </a:r>
            <a:r>
              <a:rPr lang="vi-VN" sz="1100" b="1">
                <a:solidFill>
                  <a:srgbClr val="0000FF"/>
                </a:solidFill>
                <a:latin typeface="Arial" charset="0"/>
              </a:rPr>
              <a:t>Ơ</a:t>
            </a:r>
            <a:r>
              <a:rPr lang="en-US" sz="1100" b="1">
                <a:solidFill>
                  <a:srgbClr val="0000FF"/>
                </a:solidFill>
                <a:latin typeface="Arial" charset="0"/>
              </a:rPr>
              <a:t>N NG</a:t>
            </a:r>
            <a:r>
              <a:rPr lang="vi-VN" sz="1100" b="1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sz="1100" b="1">
                <a:solidFill>
                  <a:srgbClr val="0000FF"/>
                </a:solidFill>
                <a:latin typeface="Arial" charset="0"/>
              </a:rPr>
              <a:t>ỜI </a:t>
            </a:r>
          </a:p>
          <a:p>
            <a:pPr algn="ctr"/>
            <a:r>
              <a:rPr lang="en-US" sz="1100" b="1">
                <a:solidFill>
                  <a:srgbClr val="0000FF"/>
                </a:solidFill>
                <a:latin typeface="Arial" charset="0"/>
              </a:rPr>
              <a:t>LAO ĐỘNG ( TIẾT 1 )</a:t>
            </a:r>
          </a:p>
        </p:txBody>
      </p:sp>
      <p:sp>
        <p:nvSpPr>
          <p:cNvPr id="16391" name="Oval 7"/>
          <p:cNvSpPr>
            <a:spLocks noChangeArrowheads="1"/>
          </p:cNvSpPr>
          <p:nvPr/>
        </p:nvSpPr>
        <p:spPr bwMode="auto">
          <a:xfrm>
            <a:off x="381000" y="2590800"/>
            <a:ext cx="304800" cy="457200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Arial" charset="0"/>
              </a:rPr>
              <a:t>Đ</a:t>
            </a:r>
          </a:p>
        </p:txBody>
      </p:sp>
      <p:sp>
        <p:nvSpPr>
          <p:cNvPr id="16392" name="Oval 8"/>
          <p:cNvSpPr>
            <a:spLocks noChangeArrowheads="1"/>
          </p:cNvSpPr>
          <p:nvPr/>
        </p:nvSpPr>
        <p:spPr bwMode="auto">
          <a:xfrm>
            <a:off x="381000" y="3124200"/>
            <a:ext cx="304800" cy="457200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Arial" charset="0"/>
              </a:rPr>
              <a:t>Đ</a:t>
            </a:r>
          </a:p>
        </p:txBody>
      </p:sp>
      <p:sp>
        <p:nvSpPr>
          <p:cNvPr id="16393" name="Oval 9"/>
          <p:cNvSpPr>
            <a:spLocks noChangeArrowheads="1"/>
          </p:cNvSpPr>
          <p:nvPr/>
        </p:nvSpPr>
        <p:spPr bwMode="auto">
          <a:xfrm>
            <a:off x="381000" y="3657600"/>
            <a:ext cx="304800" cy="457200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Arial" charset="0"/>
              </a:rPr>
              <a:t>Đ</a:t>
            </a:r>
          </a:p>
        </p:txBody>
      </p:sp>
      <p:sp>
        <p:nvSpPr>
          <p:cNvPr id="16397" name="Oval 13"/>
          <p:cNvSpPr>
            <a:spLocks noChangeArrowheads="1"/>
          </p:cNvSpPr>
          <p:nvPr/>
        </p:nvSpPr>
        <p:spPr bwMode="auto">
          <a:xfrm>
            <a:off x="4648200" y="6096000"/>
            <a:ext cx="304800" cy="457200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Arial" charset="0"/>
              </a:rPr>
              <a:t>Đ</a:t>
            </a:r>
          </a:p>
        </p:txBody>
      </p:sp>
      <p:sp>
        <p:nvSpPr>
          <p:cNvPr id="16398" name="Oval 14"/>
          <p:cNvSpPr>
            <a:spLocks noChangeArrowheads="1"/>
          </p:cNvSpPr>
          <p:nvPr/>
        </p:nvSpPr>
        <p:spPr bwMode="auto">
          <a:xfrm>
            <a:off x="4648200" y="5638800"/>
            <a:ext cx="304800" cy="457200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Arial" charset="0"/>
              </a:rPr>
              <a:t>Đ</a:t>
            </a:r>
          </a:p>
        </p:txBody>
      </p:sp>
      <p:sp>
        <p:nvSpPr>
          <p:cNvPr id="16400" name="Oval 16"/>
          <p:cNvSpPr>
            <a:spLocks noChangeArrowheads="1"/>
          </p:cNvSpPr>
          <p:nvPr/>
        </p:nvSpPr>
        <p:spPr bwMode="auto">
          <a:xfrm>
            <a:off x="4648200" y="2667000"/>
            <a:ext cx="304800" cy="533400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Arial" charset="0"/>
              </a:rPr>
              <a:t>Đ</a:t>
            </a:r>
          </a:p>
        </p:txBody>
      </p:sp>
      <p:sp>
        <p:nvSpPr>
          <p:cNvPr id="16401" name="Oval 17"/>
          <p:cNvSpPr>
            <a:spLocks noChangeArrowheads="1"/>
          </p:cNvSpPr>
          <p:nvPr/>
        </p:nvSpPr>
        <p:spPr bwMode="auto">
          <a:xfrm>
            <a:off x="381000" y="6096000"/>
            <a:ext cx="304800" cy="457200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Arial" charset="0"/>
              </a:rPr>
              <a:t>Đ</a:t>
            </a:r>
          </a:p>
        </p:txBody>
      </p:sp>
      <p:sp>
        <p:nvSpPr>
          <p:cNvPr id="16402" name="Oval 18"/>
          <p:cNvSpPr>
            <a:spLocks noChangeArrowheads="1"/>
          </p:cNvSpPr>
          <p:nvPr/>
        </p:nvSpPr>
        <p:spPr bwMode="auto">
          <a:xfrm>
            <a:off x="381000" y="5638800"/>
            <a:ext cx="304800" cy="457200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Arial" charset="0"/>
              </a:rPr>
              <a:t>Đ</a:t>
            </a:r>
          </a:p>
        </p:txBody>
      </p:sp>
      <p:sp>
        <p:nvSpPr>
          <p:cNvPr id="16403" name="Oval 19"/>
          <p:cNvSpPr>
            <a:spLocks noChangeArrowheads="1"/>
          </p:cNvSpPr>
          <p:nvPr/>
        </p:nvSpPr>
        <p:spPr bwMode="auto">
          <a:xfrm>
            <a:off x="381000" y="5181600"/>
            <a:ext cx="304800" cy="457200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Arial" charset="0"/>
              </a:rPr>
              <a:t>Đ</a:t>
            </a:r>
          </a:p>
        </p:txBody>
      </p:sp>
      <p:sp>
        <p:nvSpPr>
          <p:cNvPr id="16404" name="Oval 20"/>
          <p:cNvSpPr>
            <a:spLocks noChangeArrowheads="1"/>
          </p:cNvSpPr>
          <p:nvPr/>
        </p:nvSpPr>
        <p:spPr bwMode="auto">
          <a:xfrm>
            <a:off x="381000" y="4648200"/>
            <a:ext cx="304800" cy="457200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Arial" charset="0"/>
              </a:rPr>
              <a:t>Đ</a:t>
            </a:r>
          </a:p>
        </p:txBody>
      </p:sp>
      <p:sp>
        <p:nvSpPr>
          <p:cNvPr id="16405" name="Line 21"/>
          <p:cNvSpPr>
            <a:spLocks noChangeShapeType="1"/>
          </p:cNvSpPr>
          <p:nvPr/>
        </p:nvSpPr>
        <p:spPr bwMode="auto">
          <a:xfrm>
            <a:off x="4191000" y="2667000"/>
            <a:ext cx="0" cy="396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6" name="AutoShape 22"/>
          <p:cNvSpPr>
            <a:spLocks noChangeArrowheads="1"/>
          </p:cNvSpPr>
          <p:nvPr/>
        </p:nvSpPr>
        <p:spPr bwMode="auto">
          <a:xfrm>
            <a:off x="0" y="-152400"/>
            <a:ext cx="2362200" cy="1143000"/>
          </a:xfrm>
          <a:prstGeom prst="horizontalScroll">
            <a:avLst>
              <a:gd name="adj" fmla="val 13259"/>
            </a:avLst>
          </a:prstGeom>
          <a:gradFill rotWithShape="1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Arial" charset="0"/>
              </a:rPr>
              <a:t>Hoạt </a:t>
            </a:r>
            <a:r>
              <a:rPr lang="vi-VN" sz="2800">
                <a:latin typeface="Arial" charset="0"/>
              </a:rPr>
              <a:t>đ</a:t>
            </a:r>
            <a:r>
              <a:rPr lang="en-US" sz="2800">
                <a:latin typeface="Arial" charset="0"/>
              </a:rPr>
              <a:t>ộng 2</a:t>
            </a:r>
            <a:endParaRPr lang="en-US" sz="4000">
              <a:latin typeface="Arial" charset="0"/>
            </a:endParaRPr>
          </a:p>
        </p:txBody>
      </p:sp>
      <p:sp>
        <p:nvSpPr>
          <p:cNvPr id="16407" name="AutoShape 23"/>
          <p:cNvSpPr>
            <a:spLocks noChangeArrowheads="1"/>
          </p:cNvSpPr>
          <p:nvPr/>
        </p:nvSpPr>
        <p:spPr bwMode="auto">
          <a:xfrm>
            <a:off x="4572000" y="3276600"/>
            <a:ext cx="457200" cy="381000"/>
          </a:xfrm>
          <a:prstGeom prst="flowChartSummingJunction">
            <a:avLst/>
          </a:prstGeom>
          <a:gradFill rotWithShape="1">
            <a:gsLst>
              <a:gs pos="0">
                <a:srgbClr val="FF0000"/>
              </a:gs>
              <a:gs pos="50000">
                <a:srgbClr val="FFFFFF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Arial" charset="0"/>
              </a:rPr>
              <a:t>S</a:t>
            </a:r>
          </a:p>
        </p:txBody>
      </p:sp>
      <p:sp>
        <p:nvSpPr>
          <p:cNvPr id="16408" name="AutoShape 24"/>
          <p:cNvSpPr>
            <a:spLocks noChangeArrowheads="1"/>
          </p:cNvSpPr>
          <p:nvPr/>
        </p:nvSpPr>
        <p:spPr bwMode="auto">
          <a:xfrm>
            <a:off x="4572000" y="3657600"/>
            <a:ext cx="457200" cy="381000"/>
          </a:xfrm>
          <a:prstGeom prst="flowChartSummingJunction">
            <a:avLst/>
          </a:prstGeom>
          <a:gradFill rotWithShape="1">
            <a:gsLst>
              <a:gs pos="0">
                <a:srgbClr val="FF0000"/>
              </a:gs>
              <a:gs pos="50000">
                <a:srgbClr val="FFFFFF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Arial" charset="0"/>
              </a:rPr>
              <a:t>S</a:t>
            </a:r>
          </a:p>
        </p:txBody>
      </p:sp>
      <p:sp>
        <p:nvSpPr>
          <p:cNvPr id="16409" name="AutoShape 25"/>
          <p:cNvSpPr>
            <a:spLocks noChangeArrowheads="1"/>
          </p:cNvSpPr>
          <p:nvPr/>
        </p:nvSpPr>
        <p:spPr bwMode="auto">
          <a:xfrm>
            <a:off x="4495800" y="4648200"/>
            <a:ext cx="457200" cy="381000"/>
          </a:xfrm>
          <a:prstGeom prst="flowChartSummingJunction">
            <a:avLst/>
          </a:prstGeom>
          <a:gradFill rotWithShape="1">
            <a:gsLst>
              <a:gs pos="0">
                <a:srgbClr val="FF0000"/>
              </a:gs>
              <a:gs pos="50000">
                <a:srgbClr val="FFFFFF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Arial" charset="0"/>
              </a:rPr>
              <a:t>S</a:t>
            </a:r>
          </a:p>
        </p:txBody>
      </p:sp>
      <p:sp>
        <p:nvSpPr>
          <p:cNvPr id="16410" name="AutoShape 26"/>
          <p:cNvSpPr>
            <a:spLocks noChangeArrowheads="1"/>
          </p:cNvSpPr>
          <p:nvPr/>
        </p:nvSpPr>
        <p:spPr bwMode="auto">
          <a:xfrm>
            <a:off x="4648200" y="5181600"/>
            <a:ext cx="457200" cy="381000"/>
          </a:xfrm>
          <a:prstGeom prst="flowChartSummingJunction">
            <a:avLst/>
          </a:prstGeom>
          <a:gradFill rotWithShape="1">
            <a:gsLst>
              <a:gs pos="0">
                <a:srgbClr val="FF0000"/>
              </a:gs>
              <a:gs pos="50000">
                <a:srgbClr val="FFFFFF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Arial" charset="0"/>
              </a:rPr>
              <a:t>S</a:t>
            </a:r>
          </a:p>
        </p:txBody>
      </p:sp>
      <p:sp>
        <p:nvSpPr>
          <p:cNvPr id="16411" name="Line 27"/>
          <p:cNvSpPr>
            <a:spLocks noChangeShapeType="1"/>
          </p:cNvSpPr>
          <p:nvPr/>
        </p:nvSpPr>
        <p:spPr bwMode="auto">
          <a:xfrm>
            <a:off x="685800" y="3124200"/>
            <a:ext cx="16764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12" name="Line 28"/>
          <p:cNvSpPr>
            <a:spLocks noChangeShapeType="1"/>
          </p:cNvSpPr>
          <p:nvPr/>
        </p:nvSpPr>
        <p:spPr bwMode="auto">
          <a:xfrm>
            <a:off x="838200" y="4114800"/>
            <a:ext cx="24384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13" name="Line 29"/>
          <p:cNvSpPr>
            <a:spLocks noChangeShapeType="1"/>
          </p:cNvSpPr>
          <p:nvPr/>
        </p:nvSpPr>
        <p:spPr bwMode="auto">
          <a:xfrm>
            <a:off x="381000" y="4572000"/>
            <a:ext cx="24384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14" name="Line 30"/>
          <p:cNvSpPr>
            <a:spLocks noChangeShapeType="1"/>
          </p:cNvSpPr>
          <p:nvPr/>
        </p:nvSpPr>
        <p:spPr bwMode="auto">
          <a:xfrm>
            <a:off x="838200" y="6553200"/>
            <a:ext cx="28194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16" name="Line 32"/>
          <p:cNvSpPr>
            <a:spLocks noChangeShapeType="1"/>
          </p:cNvSpPr>
          <p:nvPr/>
        </p:nvSpPr>
        <p:spPr bwMode="auto">
          <a:xfrm>
            <a:off x="685800" y="5105400"/>
            <a:ext cx="17526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1" dur="2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6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1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16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16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16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16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  <p:bldP spid="16388" grpId="0" animBg="1"/>
      <p:bldP spid="16391" grpId="0" animBg="1"/>
      <p:bldP spid="16392" grpId="0" animBg="1"/>
      <p:bldP spid="16393" grpId="0" animBg="1"/>
      <p:bldP spid="16397" grpId="0" animBg="1"/>
      <p:bldP spid="16398" grpId="0" animBg="1"/>
      <p:bldP spid="16400" grpId="0" animBg="1"/>
      <p:bldP spid="16401" grpId="0" animBg="1"/>
      <p:bldP spid="16402" grpId="0" animBg="1"/>
      <p:bldP spid="16403" grpId="0" animBg="1"/>
      <p:bldP spid="16404" grpId="0" animBg="1"/>
      <p:bldP spid="16405" grpId="0" animBg="1"/>
      <p:bldP spid="16406" grpId="0" animBg="1"/>
      <p:bldP spid="16407" grpId="0" animBg="1"/>
      <p:bldP spid="16408" grpId="0" animBg="1"/>
      <p:bldP spid="16409" grpId="0" animBg="1"/>
      <p:bldP spid="16410" grpId="0" animBg="1"/>
      <p:bldP spid="16411" grpId="0" animBg="1"/>
      <p:bldP spid="16412" grpId="0" animBg="1"/>
      <p:bldP spid="16413" grpId="0" animBg="1"/>
      <p:bldP spid="16414" grpId="0" animBg="1"/>
      <p:bldP spid="164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>
              <a:latin typeface="Arial" charset="0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990600"/>
            <a:ext cx="9144000" cy="1752600"/>
          </a:xfrm>
          <a:prstGeom prst="rect">
            <a:avLst/>
          </a:prstGeom>
          <a:gradFill rotWithShape="1">
            <a:gsLst>
              <a:gs pos="0">
                <a:srgbClr val="FF66FF"/>
              </a:gs>
              <a:gs pos="50000">
                <a:srgbClr val="FFFFFF"/>
              </a:gs>
              <a:gs pos="100000">
                <a:srgbClr val="FF66FF"/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Arial" charset="0"/>
              </a:rPr>
              <a:t>Em hãy cho biết, những ng</a:t>
            </a:r>
            <a:r>
              <a:rPr lang="vi-VN" sz="2800">
                <a:latin typeface="Arial" charset="0"/>
              </a:rPr>
              <a:t>ư</a:t>
            </a:r>
            <a:r>
              <a:rPr lang="en-US" sz="2800">
                <a:latin typeface="Arial" charset="0"/>
              </a:rPr>
              <a:t>ời lao </a:t>
            </a:r>
            <a:r>
              <a:rPr lang="vi-VN" sz="2800">
                <a:latin typeface="Arial" charset="0"/>
              </a:rPr>
              <a:t>đ</a:t>
            </a:r>
            <a:r>
              <a:rPr lang="en-US" sz="2800">
                <a:latin typeface="Arial" charset="0"/>
              </a:rPr>
              <a:t>ộng trong các tranh</a:t>
            </a:r>
          </a:p>
          <a:p>
            <a:pPr algn="ctr"/>
            <a:r>
              <a:rPr lang="en-US" sz="2800">
                <a:latin typeface="Arial" charset="0"/>
              </a:rPr>
              <a:t>d</a:t>
            </a:r>
            <a:r>
              <a:rPr lang="vi-VN" sz="2800">
                <a:latin typeface="Arial" charset="0"/>
              </a:rPr>
              <a:t>ư</a:t>
            </a:r>
            <a:r>
              <a:rPr lang="en-US" sz="2800">
                <a:latin typeface="Arial" charset="0"/>
              </a:rPr>
              <a:t>ới </a:t>
            </a:r>
            <a:r>
              <a:rPr lang="vi-VN" sz="2800">
                <a:latin typeface="Arial" charset="0"/>
              </a:rPr>
              <a:t>đ</a:t>
            </a:r>
            <a:r>
              <a:rPr lang="en-US" sz="2800">
                <a:latin typeface="Arial" charset="0"/>
              </a:rPr>
              <a:t>ây làm nghề gì và công việc </a:t>
            </a:r>
            <a:r>
              <a:rPr lang="vi-VN" sz="2800">
                <a:latin typeface="Arial" charset="0"/>
              </a:rPr>
              <a:t>đ</a:t>
            </a:r>
            <a:r>
              <a:rPr lang="en-US" sz="2800">
                <a:latin typeface="Arial" charset="0"/>
              </a:rPr>
              <a:t>ó có ích cho xã hội</a:t>
            </a:r>
          </a:p>
          <a:p>
            <a:pPr algn="ctr"/>
            <a:r>
              <a:rPr lang="en-US" sz="2800">
                <a:latin typeface="Arial" charset="0"/>
              </a:rPr>
              <a:t> nh</a:t>
            </a:r>
            <a:r>
              <a:rPr lang="vi-VN" sz="2800">
                <a:latin typeface="Arial" charset="0"/>
              </a:rPr>
              <a:t>ư</a:t>
            </a:r>
            <a:r>
              <a:rPr lang="en-US" sz="2800">
                <a:latin typeface="Arial" charset="0"/>
              </a:rPr>
              <a:t> thế nào ?</a:t>
            </a:r>
          </a:p>
        </p:txBody>
      </p:sp>
      <p:sp>
        <p:nvSpPr>
          <p:cNvPr id="6148" name="AutoShape 6"/>
          <p:cNvSpPr>
            <a:spLocks noChangeArrowheads="1"/>
          </p:cNvSpPr>
          <p:nvPr/>
        </p:nvSpPr>
        <p:spPr bwMode="auto">
          <a:xfrm>
            <a:off x="5410200" y="0"/>
            <a:ext cx="3733800" cy="990600"/>
          </a:xfrm>
          <a:prstGeom prst="ribbon">
            <a:avLst>
              <a:gd name="adj1" fmla="val 17708"/>
              <a:gd name="adj2" fmla="val 75000"/>
            </a:avLst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0000FF"/>
                </a:solidFill>
                <a:latin typeface="Arial" charset="0"/>
              </a:rPr>
              <a:t>ĐẠO ĐỨC</a:t>
            </a:r>
          </a:p>
          <a:p>
            <a:pPr algn="ctr"/>
            <a:r>
              <a:rPr lang="en-US" sz="1100" b="1">
                <a:solidFill>
                  <a:srgbClr val="0000FF"/>
                </a:solidFill>
                <a:latin typeface="Arial" charset="0"/>
              </a:rPr>
              <a:t>KÍNH TRỌNG, BIẾT </a:t>
            </a:r>
            <a:r>
              <a:rPr lang="vi-VN" sz="1100" b="1">
                <a:solidFill>
                  <a:srgbClr val="0000FF"/>
                </a:solidFill>
                <a:latin typeface="Arial" charset="0"/>
              </a:rPr>
              <a:t>Ơ</a:t>
            </a:r>
            <a:r>
              <a:rPr lang="en-US" sz="1100" b="1">
                <a:solidFill>
                  <a:srgbClr val="0000FF"/>
                </a:solidFill>
                <a:latin typeface="Arial" charset="0"/>
              </a:rPr>
              <a:t>N NG</a:t>
            </a:r>
            <a:r>
              <a:rPr lang="vi-VN" sz="1100" b="1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sz="1100" b="1">
                <a:solidFill>
                  <a:srgbClr val="0000FF"/>
                </a:solidFill>
                <a:latin typeface="Arial" charset="0"/>
              </a:rPr>
              <a:t>ỜI </a:t>
            </a:r>
          </a:p>
          <a:p>
            <a:pPr algn="ctr"/>
            <a:r>
              <a:rPr lang="en-US" sz="1100" b="1">
                <a:solidFill>
                  <a:srgbClr val="0000FF"/>
                </a:solidFill>
                <a:latin typeface="Arial" charset="0"/>
              </a:rPr>
              <a:t>LAO ĐỘNG ( TIẾT 1 )</a:t>
            </a:r>
          </a:p>
        </p:txBody>
      </p:sp>
      <p:sp>
        <p:nvSpPr>
          <p:cNvPr id="9223" name="AutoShape 7"/>
          <p:cNvSpPr>
            <a:spLocks noChangeArrowheads="1"/>
          </p:cNvSpPr>
          <p:nvPr/>
        </p:nvSpPr>
        <p:spPr bwMode="auto">
          <a:xfrm>
            <a:off x="-152400" y="0"/>
            <a:ext cx="2438400" cy="838200"/>
          </a:xfrm>
          <a:prstGeom prst="verticalScroll">
            <a:avLst>
              <a:gd name="adj" fmla="val 8333"/>
            </a:avLst>
          </a:prstGeom>
          <a:gradFill rotWithShape="1">
            <a:gsLst>
              <a:gs pos="0">
                <a:srgbClr val="FFFF00"/>
              </a:gs>
              <a:gs pos="50000">
                <a:srgbClr val="FFFFFF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Arial" charset="0"/>
              </a:rPr>
              <a:t>Hoạt </a:t>
            </a:r>
            <a:r>
              <a:rPr lang="vi-VN" sz="2800">
                <a:latin typeface="Arial" charset="0"/>
              </a:rPr>
              <a:t>đ</a:t>
            </a:r>
            <a:r>
              <a:rPr lang="en-US" sz="2800">
                <a:latin typeface="Arial" charset="0"/>
              </a:rPr>
              <a:t>ộng 3</a:t>
            </a:r>
            <a:endParaRPr lang="en-US" sz="4000">
              <a:latin typeface="Arial" charset="0"/>
            </a:endParaRPr>
          </a:p>
        </p:txBody>
      </p:sp>
      <p:pic>
        <p:nvPicPr>
          <p:cNvPr id="9224" name="Picture 8" descr="k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2743200"/>
            <a:ext cx="254317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9" descr="k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2819400"/>
            <a:ext cx="252412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10" descr="k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4800600"/>
            <a:ext cx="25241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11" descr="k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4819650"/>
            <a:ext cx="249555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12" descr="k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00800" y="4819650"/>
            <a:ext cx="249555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Picture 13" descr="k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2743200"/>
            <a:ext cx="252412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  <p:bldP spid="92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>
              <a:latin typeface="Arial" charset="0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990600"/>
            <a:ext cx="9144000" cy="1752600"/>
          </a:xfrm>
          <a:prstGeom prst="rect">
            <a:avLst/>
          </a:prstGeom>
          <a:gradFill rotWithShape="1">
            <a:gsLst>
              <a:gs pos="0">
                <a:srgbClr val="FF66FF"/>
              </a:gs>
              <a:gs pos="50000">
                <a:srgbClr val="FFFFFF"/>
              </a:gs>
              <a:gs pos="100000">
                <a:srgbClr val="FF66FF"/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Arial" charset="0"/>
              </a:rPr>
              <a:t>Em hãy cho biết, ng</a:t>
            </a:r>
            <a:r>
              <a:rPr lang="vi-VN" sz="2800">
                <a:latin typeface="Arial" charset="0"/>
              </a:rPr>
              <a:t>ư</a:t>
            </a:r>
            <a:r>
              <a:rPr lang="en-US" sz="2800">
                <a:latin typeface="Arial" charset="0"/>
              </a:rPr>
              <a:t>ời lao </a:t>
            </a:r>
            <a:r>
              <a:rPr lang="vi-VN" sz="2800">
                <a:latin typeface="Arial" charset="0"/>
              </a:rPr>
              <a:t>đ</a:t>
            </a:r>
            <a:r>
              <a:rPr lang="en-US" sz="2800">
                <a:latin typeface="Arial" charset="0"/>
              </a:rPr>
              <a:t>ộng trong các tranh</a:t>
            </a:r>
          </a:p>
          <a:p>
            <a:pPr algn="ctr"/>
            <a:r>
              <a:rPr lang="en-US" sz="2800">
                <a:latin typeface="Arial" charset="0"/>
              </a:rPr>
              <a:t>d</a:t>
            </a:r>
            <a:r>
              <a:rPr lang="vi-VN" sz="2800">
                <a:latin typeface="Arial" charset="0"/>
              </a:rPr>
              <a:t>ư</a:t>
            </a:r>
            <a:r>
              <a:rPr lang="en-US" sz="2800">
                <a:latin typeface="Arial" charset="0"/>
              </a:rPr>
              <a:t>ới </a:t>
            </a:r>
            <a:r>
              <a:rPr lang="vi-VN" sz="2800">
                <a:latin typeface="Arial" charset="0"/>
              </a:rPr>
              <a:t>đ</a:t>
            </a:r>
            <a:r>
              <a:rPr lang="en-US" sz="2800">
                <a:latin typeface="Arial" charset="0"/>
              </a:rPr>
              <a:t>ây làm nghề gì và công việc </a:t>
            </a:r>
            <a:r>
              <a:rPr lang="vi-VN" sz="2800">
                <a:latin typeface="Arial" charset="0"/>
              </a:rPr>
              <a:t>đ</a:t>
            </a:r>
            <a:r>
              <a:rPr lang="en-US" sz="2800">
                <a:latin typeface="Arial" charset="0"/>
              </a:rPr>
              <a:t>ó có ích cho xã hội</a:t>
            </a:r>
          </a:p>
          <a:p>
            <a:pPr algn="ctr"/>
            <a:r>
              <a:rPr lang="en-US" sz="2800">
                <a:latin typeface="Arial" charset="0"/>
              </a:rPr>
              <a:t> nh</a:t>
            </a:r>
            <a:r>
              <a:rPr lang="vi-VN" sz="2800">
                <a:latin typeface="Arial" charset="0"/>
              </a:rPr>
              <a:t>ư</a:t>
            </a:r>
            <a:r>
              <a:rPr lang="en-US" sz="2800">
                <a:latin typeface="Arial" charset="0"/>
              </a:rPr>
              <a:t> thế nào ?</a:t>
            </a:r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5410200" y="0"/>
            <a:ext cx="3733800" cy="990600"/>
          </a:xfrm>
          <a:prstGeom prst="ribbon">
            <a:avLst>
              <a:gd name="adj1" fmla="val 17708"/>
              <a:gd name="adj2" fmla="val 75000"/>
            </a:avLst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0000FF"/>
                </a:solidFill>
                <a:latin typeface="Arial" charset="0"/>
              </a:rPr>
              <a:t>ĐẠO ĐỨC</a:t>
            </a:r>
          </a:p>
          <a:p>
            <a:pPr algn="ctr"/>
            <a:r>
              <a:rPr lang="en-US" sz="1100" b="1">
                <a:solidFill>
                  <a:srgbClr val="0000FF"/>
                </a:solidFill>
                <a:latin typeface="Arial" charset="0"/>
              </a:rPr>
              <a:t>KÍNH TRỌNG, BIẾT </a:t>
            </a:r>
            <a:r>
              <a:rPr lang="vi-VN" sz="1100" b="1">
                <a:solidFill>
                  <a:srgbClr val="0000FF"/>
                </a:solidFill>
                <a:latin typeface="Arial" charset="0"/>
              </a:rPr>
              <a:t>Ơ</a:t>
            </a:r>
            <a:r>
              <a:rPr lang="en-US" sz="1100" b="1">
                <a:solidFill>
                  <a:srgbClr val="0000FF"/>
                </a:solidFill>
                <a:latin typeface="Arial" charset="0"/>
              </a:rPr>
              <a:t>N NG</a:t>
            </a:r>
            <a:r>
              <a:rPr lang="vi-VN" sz="1100" b="1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sz="1100" b="1">
                <a:solidFill>
                  <a:srgbClr val="0000FF"/>
                </a:solidFill>
                <a:latin typeface="Arial" charset="0"/>
              </a:rPr>
              <a:t>ỜI </a:t>
            </a:r>
          </a:p>
          <a:p>
            <a:pPr algn="ctr"/>
            <a:r>
              <a:rPr lang="en-US" sz="1100" b="1">
                <a:solidFill>
                  <a:srgbClr val="0000FF"/>
                </a:solidFill>
                <a:latin typeface="Arial" charset="0"/>
              </a:rPr>
              <a:t>LAO ĐỘNG ( TIẾT 1 )</a:t>
            </a:r>
          </a:p>
        </p:txBody>
      </p:sp>
      <p:sp>
        <p:nvSpPr>
          <p:cNvPr id="41989" name="AutoShape 5"/>
          <p:cNvSpPr>
            <a:spLocks noChangeArrowheads="1"/>
          </p:cNvSpPr>
          <p:nvPr/>
        </p:nvSpPr>
        <p:spPr bwMode="auto">
          <a:xfrm>
            <a:off x="-152400" y="0"/>
            <a:ext cx="2438400" cy="838200"/>
          </a:xfrm>
          <a:prstGeom prst="verticalScroll">
            <a:avLst>
              <a:gd name="adj" fmla="val 8333"/>
            </a:avLst>
          </a:prstGeom>
          <a:gradFill rotWithShape="1">
            <a:gsLst>
              <a:gs pos="0">
                <a:srgbClr val="FFFF00"/>
              </a:gs>
              <a:gs pos="50000">
                <a:srgbClr val="FFFFFF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Arial" charset="0"/>
              </a:rPr>
              <a:t>Hoạt </a:t>
            </a:r>
            <a:r>
              <a:rPr lang="vi-VN" sz="2800">
                <a:latin typeface="Arial" charset="0"/>
              </a:rPr>
              <a:t>đ</a:t>
            </a:r>
            <a:r>
              <a:rPr lang="en-US" sz="2800">
                <a:latin typeface="Arial" charset="0"/>
              </a:rPr>
              <a:t>ộng 3</a:t>
            </a:r>
            <a:endParaRPr lang="en-US" sz="4000">
              <a:latin typeface="Arial" charset="0"/>
            </a:endParaRPr>
          </a:p>
        </p:txBody>
      </p:sp>
      <p:pic>
        <p:nvPicPr>
          <p:cNvPr id="41995" name="Picture 11" descr="k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743200"/>
            <a:ext cx="6172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animBg="1"/>
      <p:bldP spid="4198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>
              <a:latin typeface="Arial" charset="0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0" y="990600"/>
            <a:ext cx="9144000" cy="1752600"/>
          </a:xfrm>
          <a:prstGeom prst="rect">
            <a:avLst/>
          </a:prstGeom>
          <a:gradFill rotWithShape="1">
            <a:gsLst>
              <a:gs pos="0">
                <a:srgbClr val="FF66FF"/>
              </a:gs>
              <a:gs pos="50000">
                <a:srgbClr val="FFFFFF"/>
              </a:gs>
              <a:gs pos="100000">
                <a:srgbClr val="FF66FF"/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Arial" charset="0"/>
              </a:rPr>
              <a:t>Em hãy cho biết, ng</a:t>
            </a:r>
            <a:r>
              <a:rPr lang="vi-VN" sz="2800">
                <a:latin typeface="Arial" charset="0"/>
              </a:rPr>
              <a:t>ư</a:t>
            </a:r>
            <a:r>
              <a:rPr lang="en-US" sz="2800">
                <a:latin typeface="Arial" charset="0"/>
              </a:rPr>
              <a:t>ời lao </a:t>
            </a:r>
            <a:r>
              <a:rPr lang="vi-VN" sz="2800">
                <a:latin typeface="Arial" charset="0"/>
              </a:rPr>
              <a:t>đ</a:t>
            </a:r>
            <a:r>
              <a:rPr lang="en-US" sz="2800">
                <a:latin typeface="Arial" charset="0"/>
              </a:rPr>
              <a:t>ộng trong các tranh</a:t>
            </a:r>
          </a:p>
          <a:p>
            <a:pPr algn="ctr"/>
            <a:r>
              <a:rPr lang="en-US" sz="2800">
                <a:latin typeface="Arial" charset="0"/>
              </a:rPr>
              <a:t>d</a:t>
            </a:r>
            <a:r>
              <a:rPr lang="vi-VN" sz="2800">
                <a:latin typeface="Arial" charset="0"/>
              </a:rPr>
              <a:t>ư</a:t>
            </a:r>
            <a:r>
              <a:rPr lang="en-US" sz="2800">
                <a:latin typeface="Arial" charset="0"/>
              </a:rPr>
              <a:t>ới </a:t>
            </a:r>
            <a:r>
              <a:rPr lang="vi-VN" sz="2800">
                <a:latin typeface="Arial" charset="0"/>
              </a:rPr>
              <a:t>đ</a:t>
            </a:r>
            <a:r>
              <a:rPr lang="en-US" sz="2800">
                <a:latin typeface="Arial" charset="0"/>
              </a:rPr>
              <a:t>ây làm nghề gì và công việc </a:t>
            </a:r>
            <a:r>
              <a:rPr lang="vi-VN" sz="2800">
                <a:latin typeface="Arial" charset="0"/>
              </a:rPr>
              <a:t>đ</a:t>
            </a:r>
            <a:r>
              <a:rPr lang="en-US" sz="2800">
                <a:latin typeface="Arial" charset="0"/>
              </a:rPr>
              <a:t>ó có ích cho xã hội</a:t>
            </a:r>
          </a:p>
          <a:p>
            <a:pPr algn="ctr"/>
            <a:r>
              <a:rPr lang="en-US" sz="2800">
                <a:latin typeface="Arial" charset="0"/>
              </a:rPr>
              <a:t> nh</a:t>
            </a:r>
            <a:r>
              <a:rPr lang="vi-VN" sz="2800">
                <a:latin typeface="Arial" charset="0"/>
              </a:rPr>
              <a:t>ư</a:t>
            </a:r>
            <a:r>
              <a:rPr lang="en-US" sz="2800">
                <a:latin typeface="Arial" charset="0"/>
              </a:rPr>
              <a:t> thế nào ?</a:t>
            </a:r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5410200" y="0"/>
            <a:ext cx="3733800" cy="990600"/>
          </a:xfrm>
          <a:prstGeom prst="ribbon">
            <a:avLst>
              <a:gd name="adj1" fmla="val 17708"/>
              <a:gd name="adj2" fmla="val 75000"/>
            </a:avLst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0000FF"/>
                </a:solidFill>
                <a:latin typeface="Arial" charset="0"/>
              </a:rPr>
              <a:t>ĐẠO ĐỨC</a:t>
            </a:r>
          </a:p>
          <a:p>
            <a:pPr algn="ctr"/>
            <a:r>
              <a:rPr lang="en-US" sz="1100" b="1">
                <a:solidFill>
                  <a:srgbClr val="0000FF"/>
                </a:solidFill>
                <a:latin typeface="Arial" charset="0"/>
              </a:rPr>
              <a:t>KÍNH TRỌNG, BIẾT </a:t>
            </a:r>
            <a:r>
              <a:rPr lang="vi-VN" sz="1100" b="1">
                <a:solidFill>
                  <a:srgbClr val="0000FF"/>
                </a:solidFill>
                <a:latin typeface="Arial" charset="0"/>
              </a:rPr>
              <a:t>Ơ</a:t>
            </a:r>
            <a:r>
              <a:rPr lang="en-US" sz="1100" b="1">
                <a:solidFill>
                  <a:srgbClr val="0000FF"/>
                </a:solidFill>
                <a:latin typeface="Arial" charset="0"/>
              </a:rPr>
              <a:t>N NG</a:t>
            </a:r>
            <a:r>
              <a:rPr lang="vi-VN" sz="1100" b="1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sz="1100" b="1">
                <a:solidFill>
                  <a:srgbClr val="0000FF"/>
                </a:solidFill>
                <a:latin typeface="Arial" charset="0"/>
              </a:rPr>
              <a:t>ỜI </a:t>
            </a:r>
          </a:p>
          <a:p>
            <a:pPr algn="ctr"/>
            <a:r>
              <a:rPr lang="en-US" sz="1100" b="1">
                <a:solidFill>
                  <a:srgbClr val="0000FF"/>
                </a:solidFill>
                <a:latin typeface="Arial" charset="0"/>
              </a:rPr>
              <a:t>LAO ĐỘNG ( TIẾT 1 )</a:t>
            </a:r>
          </a:p>
        </p:txBody>
      </p:sp>
      <p:sp>
        <p:nvSpPr>
          <p:cNvPr id="36869" name="AutoShape 5"/>
          <p:cNvSpPr>
            <a:spLocks noChangeArrowheads="1"/>
          </p:cNvSpPr>
          <p:nvPr/>
        </p:nvSpPr>
        <p:spPr bwMode="auto">
          <a:xfrm>
            <a:off x="-152400" y="0"/>
            <a:ext cx="2438400" cy="838200"/>
          </a:xfrm>
          <a:prstGeom prst="verticalScroll">
            <a:avLst>
              <a:gd name="adj" fmla="val 8333"/>
            </a:avLst>
          </a:prstGeom>
          <a:gradFill rotWithShape="1">
            <a:gsLst>
              <a:gs pos="0">
                <a:srgbClr val="FFFF00"/>
              </a:gs>
              <a:gs pos="50000">
                <a:srgbClr val="FFFFFF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Arial" charset="0"/>
              </a:rPr>
              <a:t>Hoạt </a:t>
            </a:r>
            <a:r>
              <a:rPr lang="vi-VN" sz="2800">
                <a:latin typeface="Arial" charset="0"/>
              </a:rPr>
              <a:t>đ</a:t>
            </a:r>
            <a:r>
              <a:rPr lang="en-US" sz="2800">
                <a:latin typeface="Arial" charset="0"/>
              </a:rPr>
              <a:t>ộng 3</a:t>
            </a:r>
            <a:endParaRPr lang="en-US" sz="4000">
              <a:latin typeface="Arial" charset="0"/>
            </a:endParaRPr>
          </a:p>
        </p:txBody>
      </p:sp>
      <p:pic>
        <p:nvPicPr>
          <p:cNvPr id="36870" name="Picture 6" descr="k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7432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animBg="1"/>
      <p:bldP spid="3686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>
              <a:latin typeface="Arial" charset="0"/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0" y="990600"/>
            <a:ext cx="9144000" cy="1752600"/>
          </a:xfrm>
          <a:prstGeom prst="rect">
            <a:avLst/>
          </a:prstGeom>
          <a:gradFill rotWithShape="1">
            <a:gsLst>
              <a:gs pos="0">
                <a:srgbClr val="FF66FF"/>
              </a:gs>
              <a:gs pos="50000">
                <a:srgbClr val="FFFFFF"/>
              </a:gs>
              <a:gs pos="100000">
                <a:srgbClr val="FF66FF"/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Arial" charset="0"/>
              </a:rPr>
              <a:t>Em hãy cho biết, ng</a:t>
            </a:r>
            <a:r>
              <a:rPr lang="vi-VN" sz="2800">
                <a:latin typeface="Arial" charset="0"/>
              </a:rPr>
              <a:t>ư</a:t>
            </a:r>
            <a:r>
              <a:rPr lang="en-US" sz="2800">
                <a:latin typeface="Arial" charset="0"/>
              </a:rPr>
              <a:t>ời lao </a:t>
            </a:r>
            <a:r>
              <a:rPr lang="vi-VN" sz="2800">
                <a:latin typeface="Arial" charset="0"/>
              </a:rPr>
              <a:t>đ</a:t>
            </a:r>
            <a:r>
              <a:rPr lang="en-US" sz="2800">
                <a:latin typeface="Arial" charset="0"/>
              </a:rPr>
              <a:t>ộng trong các tranh</a:t>
            </a:r>
          </a:p>
          <a:p>
            <a:pPr algn="ctr"/>
            <a:r>
              <a:rPr lang="en-US" sz="2800">
                <a:latin typeface="Arial" charset="0"/>
              </a:rPr>
              <a:t>d</a:t>
            </a:r>
            <a:r>
              <a:rPr lang="vi-VN" sz="2800">
                <a:latin typeface="Arial" charset="0"/>
              </a:rPr>
              <a:t>ư</a:t>
            </a:r>
            <a:r>
              <a:rPr lang="en-US" sz="2800">
                <a:latin typeface="Arial" charset="0"/>
              </a:rPr>
              <a:t>ới </a:t>
            </a:r>
            <a:r>
              <a:rPr lang="vi-VN" sz="2800">
                <a:latin typeface="Arial" charset="0"/>
              </a:rPr>
              <a:t>đ</a:t>
            </a:r>
            <a:r>
              <a:rPr lang="en-US" sz="2800">
                <a:latin typeface="Arial" charset="0"/>
              </a:rPr>
              <a:t>ây làm nghề gì và công việc </a:t>
            </a:r>
            <a:r>
              <a:rPr lang="vi-VN" sz="2800">
                <a:latin typeface="Arial" charset="0"/>
              </a:rPr>
              <a:t>đ</a:t>
            </a:r>
            <a:r>
              <a:rPr lang="en-US" sz="2800">
                <a:latin typeface="Arial" charset="0"/>
              </a:rPr>
              <a:t>ó có ích cho xã hội</a:t>
            </a:r>
          </a:p>
          <a:p>
            <a:pPr algn="ctr"/>
            <a:r>
              <a:rPr lang="en-US" sz="2800">
                <a:latin typeface="Arial" charset="0"/>
              </a:rPr>
              <a:t> nh</a:t>
            </a:r>
            <a:r>
              <a:rPr lang="vi-VN" sz="2800">
                <a:latin typeface="Arial" charset="0"/>
              </a:rPr>
              <a:t>ư</a:t>
            </a:r>
            <a:r>
              <a:rPr lang="en-US" sz="2800">
                <a:latin typeface="Arial" charset="0"/>
              </a:rPr>
              <a:t> thế nào ?</a:t>
            </a: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5410200" y="0"/>
            <a:ext cx="3733800" cy="990600"/>
          </a:xfrm>
          <a:prstGeom prst="ribbon">
            <a:avLst>
              <a:gd name="adj1" fmla="val 17708"/>
              <a:gd name="adj2" fmla="val 75000"/>
            </a:avLst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0000FF"/>
                </a:solidFill>
                <a:latin typeface="Arial" charset="0"/>
              </a:rPr>
              <a:t>ĐẠO ĐỨC</a:t>
            </a:r>
          </a:p>
          <a:p>
            <a:pPr algn="ctr"/>
            <a:r>
              <a:rPr lang="en-US" sz="1100" b="1">
                <a:solidFill>
                  <a:srgbClr val="0000FF"/>
                </a:solidFill>
                <a:latin typeface="Arial" charset="0"/>
              </a:rPr>
              <a:t>KÍNH TRỌNG, BIẾT </a:t>
            </a:r>
            <a:r>
              <a:rPr lang="vi-VN" sz="1100" b="1">
                <a:solidFill>
                  <a:srgbClr val="0000FF"/>
                </a:solidFill>
                <a:latin typeface="Arial" charset="0"/>
              </a:rPr>
              <a:t>Ơ</a:t>
            </a:r>
            <a:r>
              <a:rPr lang="en-US" sz="1100" b="1">
                <a:solidFill>
                  <a:srgbClr val="0000FF"/>
                </a:solidFill>
                <a:latin typeface="Arial" charset="0"/>
              </a:rPr>
              <a:t>N NG</a:t>
            </a:r>
            <a:r>
              <a:rPr lang="vi-VN" sz="1100" b="1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sz="1100" b="1">
                <a:solidFill>
                  <a:srgbClr val="0000FF"/>
                </a:solidFill>
                <a:latin typeface="Arial" charset="0"/>
              </a:rPr>
              <a:t>ỜI </a:t>
            </a:r>
          </a:p>
          <a:p>
            <a:pPr algn="ctr"/>
            <a:r>
              <a:rPr lang="en-US" sz="1100" b="1">
                <a:solidFill>
                  <a:srgbClr val="0000FF"/>
                </a:solidFill>
                <a:latin typeface="Arial" charset="0"/>
              </a:rPr>
              <a:t>LAO ĐỘNG ( TIẾT 1 )</a:t>
            </a:r>
          </a:p>
        </p:txBody>
      </p:sp>
      <p:sp>
        <p:nvSpPr>
          <p:cNvPr id="38917" name="AutoShape 5"/>
          <p:cNvSpPr>
            <a:spLocks noChangeArrowheads="1"/>
          </p:cNvSpPr>
          <p:nvPr/>
        </p:nvSpPr>
        <p:spPr bwMode="auto">
          <a:xfrm>
            <a:off x="-152400" y="0"/>
            <a:ext cx="2438400" cy="838200"/>
          </a:xfrm>
          <a:prstGeom prst="verticalScroll">
            <a:avLst>
              <a:gd name="adj" fmla="val 8333"/>
            </a:avLst>
          </a:prstGeom>
          <a:gradFill rotWithShape="1">
            <a:gsLst>
              <a:gs pos="0">
                <a:srgbClr val="FFFF00"/>
              </a:gs>
              <a:gs pos="50000">
                <a:srgbClr val="FFFFFF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Arial" charset="0"/>
              </a:rPr>
              <a:t>Hoạt </a:t>
            </a:r>
            <a:r>
              <a:rPr lang="vi-VN" sz="2800">
                <a:latin typeface="Arial" charset="0"/>
              </a:rPr>
              <a:t>đ</a:t>
            </a:r>
            <a:r>
              <a:rPr lang="en-US" sz="2800">
                <a:latin typeface="Arial" charset="0"/>
              </a:rPr>
              <a:t>ộng 3</a:t>
            </a:r>
            <a:endParaRPr lang="en-US" sz="4000">
              <a:latin typeface="Arial" charset="0"/>
            </a:endParaRPr>
          </a:p>
        </p:txBody>
      </p:sp>
      <p:pic>
        <p:nvPicPr>
          <p:cNvPr id="38919" name="Picture 7" descr="k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743200"/>
            <a:ext cx="5638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animBg="1"/>
      <p:bldP spid="389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50000">
                <a:srgbClr val="FFFFFF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>
              <a:latin typeface="Arial" charset="0"/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990600"/>
            <a:ext cx="9144000" cy="1752600"/>
          </a:xfrm>
          <a:prstGeom prst="rect">
            <a:avLst/>
          </a:prstGeom>
          <a:gradFill rotWithShape="1">
            <a:gsLst>
              <a:gs pos="0">
                <a:srgbClr val="FF66FF"/>
              </a:gs>
              <a:gs pos="50000">
                <a:srgbClr val="FFFFFF"/>
              </a:gs>
              <a:gs pos="100000">
                <a:srgbClr val="FF66FF"/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Arial" charset="0"/>
              </a:rPr>
              <a:t>Em hãy cho biết, ng</a:t>
            </a:r>
            <a:r>
              <a:rPr lang="vi-VN" sz="2800">
                <a:latin typeface="Arial" charset="0"/>
              </a:rPr>
              <a:t>ư</a:t>
            </a:r>
            <a:r>
              <a:rPr lang="en-US" sz="2800">
                <a:latin typeface="Arial" charset="0"/>
              </a:rPr>
              <a:t>ời lao </a:t>
            </a:r>
            <a:r>
              <a:rPr lang="vi-VN" sz="2800">
                <a:latin typeface="Arial" charset="0"/>
              </a:rPr>
              <a:t>đ</a:t>
            </a:r>
            <a:r>
              <a:rPr lang="en-US" sz="2800">
                <a:latin typeface="Arial" charset="0"/>
              </a:rPr>
              <a:t>ộng trong các tranh</a:t>
            </a:r>
          </a:p>
          <a:p>
            <a:pPr algn="ctr"/>
            <a:r>
              <a:rPr lang="en-US" sz="2800">
                <a:latin typeface="Arial" charset="0"/>
              </a:rPr>
              <a:t>d</a:t>
            </a:r>
            <a:r>
              <a:rPr lang="vi-VN" sz="2800">
                <a:latin typeface="Arial" charset="0"/>
              </a:rPr>
              <a:t>ư</a:t>
            </a:r>
            <a:r>
              <a:rPr lang="en-US" sz="2800">
                <a:latin typeface="Arial" charset="0"/>
              </a:rPr>
              <a:t>ới </a:t>
            </a:r>
            <a:r>
              <a:rPr lang="vi-VN" sz="2800">
                <a:latin typeface="Arial" charset="0"/>
              </a:rPr>
              <a:t>đ</a:t>
            </a:r>
            <a:r>
              <a:rPr lang="en-US" sz="2800">
                <a:latin typeface="Arial" charset="0"/>
              </a:rPr>
              <a:t>ây làm nghề gì và công việc </a:t>
            </a:r>
            <a:r>
              <a:rPr lang="vi-VN" sz="2800">
                <a:latin typeface="Arial" charset="0"/>
              </a:rPr>
              <a:t>đ</a:t>
            </a:r>
            <a:r>
              <a:rPr lang="en-US" sz="2800">
                <a:latin typeface="Arial" charset="0"/>
              </a:rPr>
              <a:t>ó có ích cho xã hội</a:t>
            </a:r>
          </a:p>
          <a:p>
            <a:pPr algn="ctr"/>
            <a:r>
              <a:rPr lang="en-US" sz="2800">
                <a:latin typeface="Arial" charset="0"/>
              </a:rPr>
              <a:t> nh</a:t>
            </a:r>
            <a:r>
              <a:rPr lang="vi-VN" sz="2800">
                <a:latin typeface="Arial" charset="0"/>
              </a:rPr>
              <a:t>ư</a:t>
            </a:r>
            <a:r>
              <a:rPr lang="en-US" sz="2800">
                <a:latin typeface="Arial" charset="0"/>
              </a:rPr>
              <a:t> thế nào ?</a:t>
            </a:r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5410200" y="0"/>
            <a:ext cx="3733800" cy="990600"/>
          </a:xfrm>
          <a:prstGeom prst="ribbon">
            <a:avLst>
              <a:gd name="adj1" fmla="val 17708"/>
              <a:gd name="adj2" fmla="val 75000"/>
            </a:avLst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0000FF"/>
                </a:solidFill>
                <a:latin typeface="Arial" charset="0"/>
              </a:rPr>
              <a:t>ĐẠO ĐỨC</a:t>
            </a:r>
          </a:p>
          <a:p>
            <a:pPr algn="ctr"/>
            <a:r>
              <a:rPr lang="en-US" sz="1100" b="1">
                <a:solidFill>
                  <a:srgbClr val="0000FF"/>
                </a:solidFill>
                <a:latin typeface="Arial" charset="0"/>
              </a:rPr>
              <a:t>KÍNH TRỌNG, BIẾT </a:t>
            </a:r>
            <a:r>
              <a:rPr lang="vi-VN" sz="1100" b="1">
                <a:solidFill>
                  <a:srgbClr val="0000FF"/>
                </a:solidFill>
                <a:latin typeface="Arial" charset="0"/>
              </a:rPr>
              <a:t>Ơ</a:t>
            </a:r>
            <a:r>
              <a:rPr lang="en-US" sz="1100" b="1">
                <a:solidFill>
                  <a:srgbClr val="0000FF"/>
                </a:solidFill>
                <a:latin typeface="Arial" charset="0"/>
              </a:rPr>
              <a:t>N NG</a:t>
            </a:r>
            <a:r>
              <a:rPr lang="vi-VN" sz="1100" b="1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sz="1100" b="1">
                <a:solidFill>
                  <a:srgbClr val="0000FF"/>
                </a:solidFill>
                <a:latin typeface="Arial" charset="0"/>
              </a:rPr>
              <a:t>ỜI </a:t>
            </a:r>
          </a:p>
          <a:p>
            <a:pPr algn="ctr"/>
            <a:r>
              <a:rPr lang="en-US" sz="1100" b="1">
                <a:solidFill>
                  <a:srgbClr val="0000FF"/>
                </a:solidFill>
                <a:latin typeface="Arial" charset="0"/>
              </a:rPr>
              <a:t>LAO ĐỘNG ( TIẾT 1 )</a:t>
            </a:r>
          </a:p>
        </p:txBody>
      </p:sp>
      <p:sp>
        <p:nvSpPr>
          <p:cNvPr id="37893" name="AutoShape 5"/>
          <p:cNvSpPr>
            <a:spLocks noChangeArrowheads="1"/>
          </p:cNvSpPr>
          <p:nvPr/>
        </p:nvSpPr>
        <p:spPr bwMode="auto">
          <a:xfrm>
            <a:off x="-152400" y="0"/>
            <a:ext cx="2438400" cy="838200"/>
          </a:xfrm>
          <a:prstGeom prst="verticalScroll">
            <a:avLst>
              <a:gd name="adj" fmla="val 8333"/>
            </a:avLst>
          </a:prstGeom>
          <a:gradFill rotWithShape="1">
            <a:gsLst>
              <a:gs pos="0">
                <a:srgbClr val="FFFF00"/>
              </a:gs>
              <a:gs pos="50000">
                <a:srgbClr val="FFFFFF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Arial" charset="0"/>
              </a:rPr>
              <a:t>Hoạt </a:t>
            </a:r>
            <a:r>
              <a:rPr lang="vi-VN" sz="2800">
                <a:latin typeface="Arial" charset="0"/>
              </a:rPr>
              <a:t>đ</a:t>
            </a:r>
            <a:r>
              <a:rPr lang="en-US" sz="2800">
                <a:latin typeface="Arial" charset="0"/>
              </a:rPr>
              <a:t>ộng 3</a:t>
            </a:r>
            <a:endParaRPr lang="en-US" sz="4000">
              <a:latin typeface="Arial" charset="0"/>
            </a:endParaRPr>
          </a:p>
        </p:txBody>
      </p:sp>
      <p:pic>
        <p:nvPicPr>
          <p:cNvPr id="37896" name="Picture 8" descr="k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743200"/>
            <a:ext cx="5715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animBg="1"/>
      <p:bldP spid="37893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737</Words>
  <Application>Microsoft Office PowerPoint</Application>
  <PresentationFormat>On-screen Show (4:3)</PresentationFormat>
  <Paragraphs>99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.VnTime</vt:lpstr>
      <vt:lpstr>Arial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CSTeam</cp:lastModifiedBy>
  <cp:revision>45</cp:revision>
  <dcterms:created xsi:type="dcterms:W3CDTF">2008-09-25T02:27:59Z</dcterms:created>
  <dcterms:modified xsi:type="dcterms:W3CDTF">2016-06-30T02:19:48Z</dcterms:modified>
</cp:coreProperties>
</file>