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56" r:id="rId4"/>
    <p:sldId id="257" r:id="rId5"/>
    <p:sldId id="272" r:id="rId6"/>
    <p:sldId id="259" r:id="rId7"/>
    <p:sldId id="260" r:id="rId8"/>
    <p:sldId id="275" r:id="rId9"/>
    <p:sldId id="274" r:id="rId10"/>
    <p:sldId id="261" r:id="rId11"/>
    <p:sldId id="262" r:id="rId12"/>
    <p:sldId id="263" r:id="rId13"/>
    <p:sldId id="264" r:id="rId14"/>
    <p:sldId id="270" r:id="rId15"/>
    <p:sldId id="27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4" autoAdjust="0"/>
    <p:restoredTop sz="94664" autoAdjust="0"/>
  </p:normalViewPr>
  <p:slideViewPr>
    <p:cSldViewPr>
      <p:cViewPr varScale="1">
        <p:scale>
          <a:sx n="41" d="100"/>
          <a:sy n="41" d="100"/>
        </p:scale>
        <p:origin x="-13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79EBF-E509-486C-956A-58C6BE2B1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80777-198E-40A2-AB96-A01AC2ECA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10894-F621-472A-ADE1-00DA9BC68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7796-F35D-46EC-AF2E-1A03688A4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26105-857E-48F9-8C0A-551BB92A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1A45-4476-40EB-9B63-83BF3A332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5E584-E713-40E2-8773-A0BB9677C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7BD7A-0071-499A-86A3-E7E4D2330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34027-BC15-41F8-A7B8-EB0028754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40982-4C15-4729-884A-ED7D8C84A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CBE4A-42F6-430B-AC25-25B2205A6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019E00C-0AC5-4BEE-9449-E4FF4EEBF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uern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5867400"/>
            <a:ext cx="5486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Math-04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5486400"/>
            <a:ext cx="733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8534400" cy="2819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27083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1371600" y="2438400"/>
            <a:ext cx="6705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spc="640">
                <a:ln w="9525">
                  <a:noFill/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0161" dir="11906097" algn="ctr" rotWithShape="0">
                    <a:srgbClr val="CC330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 – lỚP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152400" y="1981200"/>
            <a:ext cx="8763000" cy="4648200"/>
          </a:xfrm>
          <a:prstGeom prst="horizontalScroll">
            <a:avLst>
              <a:gd name="adj" fmla="val 12194"/>
            </a:avLst>
          </a:prstGeom>
          <a:noFill/>
          <a:ln w="762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eaLnBrk="1" hangingPunct="1"/>
            <a:r>
              <a:rPr lang="en-US" sz="2400" b="1"/>
              <a:t>Muốn đặt câu khiến,có thể dùng một trong </a:t>
            </a:r>
          </a:p>
          <a:p>
            <a:pPr marL="342900" indent="-342900" eaLnBrk="1" hangingPunct="1"/>
            <a:r>
              <a:rPr lang="en-US" sz="2400" b="1"/>
              <a:t>những cách sau: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2400" b="1"/>
              <a:t>Thêm từ </a:t>
            </a:r>
            <a:r>
              <a:rPr lang="en-US" sz="2400" b="1">
                <a:solidFill>
                  <a:srgbClr val="CC0000"/>
                </a:solidFill>
              </a:rPr>
              <a:t>hãy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đừng, chớ, nên, phải,</a:t>
            </a:r>
            <a:r>
              <a:rPr lang="en-US" sz="2400" b="1"/>
              <a:t> …vào trước</a:t>
            </a:r>
          </a:p>
          <a:p>
            <a:pPr marL="342900" indent="-342900" eaLnBrk="1" hangingPunct="1"/>
            <a:r>
              <a:rPr lang="en-US" sz="2400" b="1"/>
              <a:t>    động từ.</a:t>
            </a:r>
          </a:p>
          <a:p>
            <a:pPr marL="342900" indent="-342900" eaLnBrk="1" hangingPunct="1"/>
            <a:r>
              <a:rPr lang="en-US" sz="2400" b="1"/>
              <a:t>2. Thêm từ </a:t>
            </a:r>
            <a:r>
              <a:rPr lang="en-US" sz="2400" b="1">
                <a:solidFill>
                  <a:srgbClr val="CC0000"/>
                </a:solidFill>
              </a:rPr>
              <a:t>lên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đi, thôi, nào</a:t>
            </a:r>
            <a:r>
              <a:rPr lang="en-US" sz="2400" b="1"/>
              <a:t>,… vào cuối câu.</a:t>
            </a:r>
          </a:p>
          <a:p>
            <a:pPr marL="342900" indent="-342900" eaLnBrk="1" hangingPunct="1"/>
            <a:r>
              <a:rPr lang="en-US" sz="2400" b="1"/>
              <a:t>3. Thêm từ </a:t>
            </a:r>
            <a:r>
              <a:rPr lang="en-US" sz="2400" b="1">
                <a:solidFill>
                  <a:srgbClr val="CC0000"/>
                </a:solidFill>
              </a:rPr>
              <a:t>đề nghị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xin, mong</a:t>
            </a:r>
            <a:r>
              <a:rPr lang="en-US" sz="2400" b="1"/>
              <a:t>, …vào đầu câu.</a:t>
            </a:r>
          </a:p>
          <a:p>
            <a:pPr marL="342900" indent="-342900" eaLnBrk="1" hangingPunct="1"/>
            <a:r>
              <a:rPr lang="en-US" sz="2400" b="1"/>
              <a:t>4. Dùng giọng điệu phù hợp với câu khiến.</a:t>
            </a:r>
          </a:p>
        </p:txBody>
      </p:sp>
      <p:pic>
        <p:nvPicPr>
          <p:cNvPr id="11271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40388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Rectangle 17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10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4572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810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62000" y="2895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1</a:t>
            </a:r>
            <a:r>
              <a:rPr lang="en-US" sz="2800"/>
              <a:t> :  Chuyển các câu kể sau thành câu khiến: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19138" y="34290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Nam đi học.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09600" y="3824288"/>
            <a:ext cx="441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- Thanh đi lao động.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09600" y="419100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- Ngân chăm chỉ.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14375" y="459105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Giang phấn đấu học giỏi.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09600" y="5181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CC0000"/>
                </a:solidFill>
              </a:rPr>
              <a:t>M</a:t>
            </a:r>
            <a:r>
              <a:rPr lang="en-US" sz="2400"/>
              <a:t> : </a:t>
            </a:r>
            <a:r>
              <a:rPr lang="en-US" sz="2400" b="1"/>
              <a:t>- Nam đi học đi !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609600" y="5562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CC0000"/>
                </a:solidFill>
              </a:rPr>
              <a:t>    </a:t>
            </a:r>
            <a:r>
              <a:rPr lang="en-US" sz="2400"/>
              <a:t>  </a:t>
            </a:r>
            <a:r>
              <a:rPr lang="en-US" sz="2400" b="1"/>
              <a:t>- Nam phải đi học !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09600" y="60198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  </a:t>
            </a:r>
            <a:r>
              <a:rPr lang="en-US" sz="2400" b="1"/>
              <a:t>- Nam hãy đi học đi !</a:t>
            </a:r>
          </a:p>
        </p:txBody>
      </p:sp>
      <p:pic>
        <p:nvPicPr>
          <p:cNvPr id="12302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41319">
            <a:off x="4763" y="-4763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6" name="Rectangle 20"/>
          <p:cNvSpPr>
            <a:spLocks noChangeArrowheads="1"/>
          </p:cNvSpPr>
          <p:nvPr/>
        </p:nvSpPr>
        <p:spPr bwMode="auto">
          <a:xfrm>
            <a:off x="838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/>
      <p:bldP spid="112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04800" y="28956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2</a:t>
            </a:r>
            <a:r>
              <a:rPr lang="en-US" sz="2800"/>
              <a:t> :  Đặt câu khiến phù hợp với các tình huống sau: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52400" y="3444875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a/ Vào giờ kiểm tra, chẳng may bút của em bị hỏng. Em biết bạn em có hai bút. Hãy nói với bạn một câu để mượn bút.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152400" y="4375150"/>
            <a:ext cx="899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b/ Em gọi điện thoại cho bạn, gặp người ở đầu dây bên kia là bố của bạn. Hãy nói một câu với bác ấy để bác chuyển máy cho em nói chuyện với bạn em.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152400" y="5654675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c/ Em đang tìm nhà bạn bỗng gặp một chú từ một nhà gần đấy bước ra. Hãy nói một câu nhờ chú ấy chỉ đường.</a:t>
            </a:r>
          </a:p>
        </p:txBody>
      </p:sp>
      <p:pic>
        <p:nvPicPr>
          <p:cNvPr id="13323" name="Picture 2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2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Rectangle 25"/>
          <p:cNvSpPr>
            <a:spLocks noChangeArrowheads="1"/>
          </p:cNvSpPr>
          <p:nvPr/>
        </p:nvSpPr>
        <p:spPr bwMode="auto">
          <a:xfrm>
            <a:off x="7620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6" grpId="0"/>
      <p:bldP spid="12307" grpId="0"/>
      <p:bldP spid="123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04800" y="29718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3</a:t>
            </a:r>
            <a:r>
              <a:rPr lang="en-US" sz="2800"/>
              <a:t> :  Đặt câu khiến theo những yêu cầu dưới đây 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52400" y="36576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a/ Câu khiến có </a:t>
            </a:r>
            <a:r>
              <a:rPr lang="en-US" sz="2800" b="1">
                <a:solidFill>
                  <a:srgbClr val="CC0000"/>
                </a:solidFill>
              </a:rPr>
              <a:t>hãy </a:t>
            </a:r>
            <a:r>
              <a:rPr lang="en-US" sz="2800" b="1"/>
              <a:t>ở trước động từ.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52400" y="437515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b/ Câu khiến có </a:t>
            </a:r>
            <a:r>
              <a:rPr lang="en-US" sz="2800" b="1">
                <a:solidFill>
                  <a:srgbClr val="CC0000"/>
                </a:solidFill>
              </a:rPr>
              <a:t>đi</a:t>
            </a:r>
            <a:r>
              <a:rPr lang="en-US" sz="2800" b="1"/>
              <a:t> hoặc </a:t>
            </a:r>
            <a:r>
              <a:rPr lang="en-US" sz="2800" b="1">
                <a:solidFill>
                  <a:srgbClr val="CC0000"/>
                </a:solidFill>
              </a:rPr>
              <a:t>nào</a:t>
            </a:r>
            <a:r>
              <a:rPr lang="en-US" sz="2800" b="1"/>
              <a:t> ở sau động từ.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51054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c/ Câu khiến có </a:t>
            </a:r>
            <a:r>
              <a:rPr lang="en-US" sz="2800" b="1">
                <a:solidFill>
                  <a:srgbClr val="CC0000"/>
                </a:solidFill>
              </a:rPr>
              <a:t>xin </a:t>
            </a:r>
            <a:r>
              <a:rPr lang="en-US" sz="2800" b="1"/>
              <a:t>hoặc </a:t>
            </a:r>
            <a:r>
              <a:rPr lang="en-US" sz="2800" b="1">
                <a:solidFill>
                  <a:srgbClr val="CC0000"/>
                </a:solidFill>
              </a:rPr>
              <a:t>mong</a:t>
            </a:r>
            <a:r>
              <a:rPr lang="en-US" sz="2800" b="1"/>
              <a:t> ở trước chủ ngữ.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28600" y="57912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Bài 4 : Nêu tình huống có thể dùng các câu khiến nói trên.</a:t>
            </a:r>
          </a:p>
        </p:txBody>
      </p:sp>
      <p:pic>
        <p:nvPicPr>
          <p:cNvPr id="14348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2381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Rectangle 16"/>
          <p:cNvSpPr>
            <a:spLocks noChangeArrowheads="1"/>
          </p:cNvSpPr>
          <p:nvPr/>
        </p:nvSpPr>
        <p:spPr bwMode="auto">
          <a:xfrm>
            <a:off x="838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  <p:bldP spid="13321" grpId="0"/>
      <p:bldP spid="13322" grpId="0"/>
      <p:bldP spid="133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71450" y="2590800"/>
            <a:ext cx="32004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sz="2800" b="1" smtClean="0">
                <a:solidFill>
                  <a:srgbClr val="CC0000"/>
                </a:solidFill>
              </a:rPr>
              <a:t>Nhìn vào tranh em hãy đặt câu khiến cho phù hợp với nội dung bức tranh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752600" y="1600200"/>
            <a:ext cx="594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7200" b="1">
                <a:solidFill>
                  <a:srgbClr val="CC0000"/>
                </a:solidFill>
              </a:rPr>
              <a:t>Trò chơi</a:t>
            </a:r>
          </a:p>
        </p:txBody>
      </p:sp>
      <p:pic>
        <p:nvPicPr>
          <p:cNvPr id="21511" name="Picture 7" descr="scan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658938"/>
            <a:ext cx="5562600" cy="512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7620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24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10" grpId="0"/>
      <p:bldP spid="21510" grpId="1"/>
      <p:bldP spid="21510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pic>
        <p:nvPicPr>
          <p:cNvPr id="16390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40388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381000" y="2438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533400" y="29718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81000" y="3048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IV. Củng cố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57200" y="5715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V. Dặn dò: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533400" y="37338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/>
              <a:t>1.Thêm từ </a:t>
            </a:r>
            <a:r>
              <a:rPr lang="en-US" sz="2400" b="1">
                <a:solidFill>
                  <a:srgbClr val="CC0000"/>
                </a:solidFill>
              </a:rPr>
              <a:t>hãy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đừng, chớ, nên, phải,</a:t>
            </a:r>
            <a:r>
              <a:rPr lang="en-US" sz="2400" b="1"/>
              <a:t> …vào trước</a:t>
            </a:r>
          </a:p>
          <a:p>
            <a:pPr marL="342900" indent="-342900"/>
            <a:r>
              <a:rPr lang="en-US" sz="2400" b="1"/>
              <a:t>    động từ.</a:t>
            </a:r>
          </a:p>
          <a:p>
            <a:pPr marL="342900" indent="-342900"/>
            <a:r>
              <a:rPr lang="en-US" sz="2400" b="1"/>
              <a:t>2. Thêm từ </a:t>
            </a:r>
            <a:r>
              <a:rPr lang="en-US" sz="2400" b="1">
                <a:solidFill>
                  <a:srgbClr val="CC0000"/>
                </a:solidFill>
              </a:rPr>
              <a:t>lên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đi, thôi, nào</a:t>
            </a:r>
            <a:r>
              <a:rPr lang="en-US" sz="2400" b="1"/>
              <a:t>,… vào cuối câu.</a:t>
            </a:r>
          </a:p>
          <a:p>
            <a:pPr marL="342900" indent="-342900"/>
            <a:r>
              <a:rPr lang="en-US" sz="2400" b="1"/>
              <a:t>3. Thêm từ </a:t>
            </a:r>
            <a:r>
              <a:rPr lang="en-US" sz="2400" b="1">
                <a:solidFill>
                  <a:srgbClr val="CC0000"/>
                </a:solidFill>
              </a:rPr>
              <a:t>đề nghị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xin, mong</a:t>
            </a:r>
            <a:r>
              <a:rPr lang="en-US" sz="2400" b="1"/>
              <a:t>, …vào đầu câu.</a:t>
            </a:r>
          </a:p>
          <a:p>
            <a:pPr marL="342900" indent="-342900"/>
            <a:r>
              <a:rPr lang="en-US" sz="2400" b="1"/>
              <a:t>4. Dùng giọng điệu phù hợp với câu khiến.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/>
      <p:bldP spid="266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14300"/>
            <a:ext cx="7772400" cy="381000"/>
          </a:xfrm>
        </p:spPr>
        <p:txBody>
          <a:bodyPr/>
          <a:lstStyle/>
          <a:p>
            <a:pPr eaLnBrk="1" hangingPunct="1"/>
            <a:endParaRPr lang="en-US" sz="2400" b="1" smtClean="0"/>
          </a:p>
        </p:txBody>
      </p:sp>
      <p:pic>
        <p:nvPicPr>
          <p:cNvPr id="3075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62888" y="5568950"/>
            <a:ext cx="1281112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685800"/>
            <a:ext cx="6400800" cy="1752600"/>
          </a:xfrm>
        </p:spPr>
        <p:txBody>
          <a:bodyPr/>
          <a:lstStyle/>
          <a:p>
            <a:pPr eaLnBrk="1" hangingPunct="1"/>
            <a:r>
              <a:rPr lang="en-US" sz="5400" b="1" smtClean="0"/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9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</a:t>
            </a:r>
            <a:r>
              <a:rPr lang="en-US" b="1" smtClean="0"/>
              <a:t> Cách đặt câu khiến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2743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Nhà vua hoàn gươm lại cho Long Vương.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09600" y="1676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219200" y="34290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Hãy chuyển câu kể thành câu khiến bằng một trong những cách sau: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667000" y="1676400"/>
            <a:ext cx="1295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 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  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38200" y="21336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</p:txBody>
      </p:sp>
      <p:pic>
        <p:nvPicPr>
          <p:cNvPr id="4104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62888" y="5568950"/>
            <a:ext cx="1281112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Rectangle 17"/>
          <p:cNvSpPr>
            <a:spLocks noChangeArrowheads="1"/>
          </p:cNvSpPr>
          <p:nvPr/>
        </p:nvSpPr>
        <p:spPr bwMode="auto">
          <a:xfrm>
            <a:off x="647700" y="1143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1" grpId="0"/>
      <p:bldP spid="4102" grpId="0"/>
      <p:bldP spid="4103" grpId="0"/>
      <p:bldP spid="4106" grpId="0"/>
      <p:bldP spid="41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>
            <a:spLocks noChangeArrowheads="1"/>
          </p:cNvSpPr>
          <p:nvPr>
            <p:ph type="body" idx="1"/>
          </p:nvPr>
        </p:nvSpPr>
        <p:spPr>
          <a:xfrm>
            <a:off x="0" y="2895600"/>
            <a:ext cx="9144000" cy="414338"/>
          </a:xfrm>
          <a:noFill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 smtClean="0"/>
              <a:t>+Nhà vua hãy hoàn gươm lại cho Long Vương !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352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đừng hoàn gươm lại cho Long Vương!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3733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chớ hoàn gươm lại cho Long Vương !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41910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nên hoàn gươm lại cho Long Vương !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4648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phải hoàn gươm lại cho Long Vương !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28600" y="19050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hãy, đừng, chớ, nên, phải,</a:t>
            </a:r>
            <a:r>
              <a:rPr lang="en-US" sz="2800" b="1"/>
              <a:t> … vào trước một động từ.</a:t>
            </a:r>
          </a:p>
        </p:txBody>
      </p:sp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5130" name="Picture 2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2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30357" y="794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3" name="Rectangle 23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/>
      <p:bldP spid="5127" grpId="0"/>
      <p:bldP spid="5128" grpId="0"/>
      <p:bldP spid="5128" grpId="1"/>
      <p:bldP spid="5129" grpId="0"/>
      <p:bldP spid="5129" grpId="1"/>
      <p:bldP spid="51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>
            <a:spLocks noChangeArrowheads="1"/>
          </p:cNvSpPr>
          <p:nvPr>
            <p:ph type="body" idx="1"/>
          </p:nvPr>
        </p:nvSpPr>
        <p:spPr>
          <a:xfrm>
            <a:off x="0" y="2209800"/>
            <a:ext cx="9144000" cy="414338"/>
          </a:xfrm>
          <a:noFill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 smtClean="0"/>
              <a:t>+Nhà vua hãy hoàn gươm lại cho Long Vương !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0" y="27432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nên hoàn gươm lại cho Long Vương !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0" y="32766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phải hoàn gươm lại cho Long Vương !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04800" y="38862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đi, thôi, nào,</a:t>
            </a:r>
            <a:r>
              <a:rPr lang="en-US" sz="2800" b="1"/>
              <a:t> … vào cuối câu.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0" y="44958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đi.</a:t>
            </a:r>
            <a:r>
              <a:rPr lang="en-US" sz="3200"/>
              <a:t> 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thôi.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0" y="5486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nào.</a:t>
            </a: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228600" y="141605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hãy, đừng, chớ, nên, phải,</a:t>
            </a:r>
            <a:r>
              <a:rPr lang="en-US" sz="2800" b="1"/>
              <a:t> … vào trước một động từ.</a:t>
            </a:r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1295400" y="3810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6156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30357" y="794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Rectangle 17"/>
          <p:cNvSpPr>
            <a:spLocks noChangeArrowheads="1"/>
          </p:cNvSpPr>
          <p:nvPr/>
        </p:nvSpPr>
        <p:spPr bwMode="auto">
          <a:xfrm>
            <a:off x="685800" y="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/>
      <p:bldP spid="25610" grpId="0"/>
      <p:bldP spid="256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14300"/>
            <a:ext cx="7772400" cy="381000"/>
          </a:xfrm>
        </p:spPr>
        <p:txBody>
          <a:bodyPr/>
          <a:lstStyle/>
          <a:p>
            <a:pPr eaLnBrk="1" hangingPunct="1"/>
            <a:endParaRPr lang="en-US" sz="2400" b="1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830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Nhà vua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gươm lại cho Long Vương. 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1371600" y="31242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Hãy chuyển câu kể thành câu khiến bằng một trong những cách sau: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09600" y="41910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đề nghị, xin, mong,…</a:t>
            </a:r>
            <a:r>
              <a:rPr lang="en-US" sz="2800" b="1"/>
              <a:t> vào đầu câu.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-304800" y="52578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+Xin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-152400" y="4724400"/>
            <a:ext cx="975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Đề nghị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-76200" y="5867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+Mong nhà vua hoàn gươm lại cho Long Vương.</a:t>
            </a:r>
            <a:r>
              <a:rPr lang="en-US" sz="3200"/>
              <a:t> </a:t>
            </a:r>
          </a:p>
        </p:txBody>
      </p:sp>
      <p:pic>
        <p:nvPicPr>
          <p:cNvPr id="7180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/>
      <p:bldP spid="8205" grpId="0"/>
      <p:bldP spid="8206" grpId="0"/>
      <p:bldP spid="82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10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Tuần 27</a:t>
            </a:r>
            <a:r>
              <a:rPr lang="en-US" sz="2800" b="1" smtClean="0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 smtClean="0"/>
              <a:t>Tiết 54</a:t>
            </a:r>
            <a:r>
              <a:rPr lang="en-US" sz="2800" b="1" smtClean="0"/>
              <a:t> : Cách đặt câu khiến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830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Nhà vua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gươm lại cho Long Vương.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371600" y="3124200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Chuyển câu kể thành câu khiến: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4724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Mong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-152400" y="365760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Nhà vua hãy hoàn gươm lại cho Long Vương!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-304800" y="4191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Nhà vua hoàn gươm lại cho Long Vương đi.</a:t>
            </a:r>
            <a:r>
              <a:rPr lang="en-US" sz="3200"/>
              <a:t> </a:t>
            </a:r>
          </a:p>
        </p:txBody>
      </p:sp>
      <p:pic>
        <p:nvPicPr>
          <p:cNvPr id="8201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5" name="Rectangle 17"/>
          <p:cNvSpPr>
            <a:spLocks noChangeArrowheads="1"/>
          </p:cNvSpPr>
          <p:nvPr/>
        </p:nvSpPr>
        <p:spPr bwMode="auto">
          <a:xfrm>
            <a:off x="990600" y="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609600" y="54864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+ Thay đổi giọng điệu.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6" grpId="0"/>
      <p:bldP spid="9227" grpId="0"/>
      <p:bldP spid="92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1752600" y="1143000"/>
            <a:ext cx="6729413" cy="4176713"/>
          </a:xfrm>
          <a:prstGeom prst="wedgeEllipseCallout">
            <a:avLst>
              <a:gd name="adj1" fmla="val -54625"/>
              <a:gd name="adj2" fmla="val 61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lang="en-US" sz="2800" b="1">
              <a:solidFill>
                <a:srgbClr val="800000"/>
              </a:solidFill>
              <a:cs typeface="Arial" charset="0"/>
            </a:endParaRPr>
          </a:p>
          <a:p>
            <a:pPr algn="ctr" eaLnBrk="1" hangingPunct="1"/>
            <a:endParaRPr lang="en-US" sz="2800" b="1">
              <a:solidFill>
                <a:srgbClr val="800000"/>
              </a:solidFill>
              <a:cs typeface="Arial" charset="0"/>
            </a:endParaRPr>
          </a:p>
          <a:p>
            <a:pPr algn="ctr" eaLnBrk="1" hangingPunct="1"/>
            <a:r>
              <a:rPr lang="en-US" sz="3200" b="1">
                <a:solidFill>
                  <a:schemeClr val="accent2"/>
                </a:solidFill>
                <a:cs typeface="Arial" charset="0"/>
              </a:rPr>
              <a:t>Có những cách nào để đặt câu khiến ?</a:t>
            </a:r>
            <a:endParaRPr lang="vi-VN" sz="3200" b="1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9219" name="Picture 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175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175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914400" y="90488"/>
            <a:ext cx="731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0" y="1676400"/>
            <a:ext cx="92964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 b="1" i="1" u="sng">
                <a:solidFill>
                  <a:srgbClr val="31010F"/>
                </a:solidFill>
              </a:rPr>
              <a:t>Cách 1 :</a:t>
            </a:r>
            <a:r>
              <a:rPr lang="en-US" sz="2500">
                <a:solidFill>
                  <a:srgbClr val="31010F"/>
                </a:solidFill>
              </a:rPr>
              <a:t> </a:t>
            </a:r>
            <a:r>
              <a:rPr lang="en-US" sz="2500"/>
              <a:t>Thêm </a:t>
            </a:r>
            <a:r>
              <a:rPr lang="en-US" sz="2500">
                <a:solidFill>
                  <a:srgbClr val="CC0000"/>
                </a:solidFill>
              </a:rPr>
              <a:t>hãy</a:t>
            </a:r>
            <a:r>
              <a:rPr lang="en-US" sz="2500"/>
              <a:t> ,</a:t>
            </a:r>
            <a:r>
              <a:rPr lang="en-US" sz="2500" i="1">
                <a:solidFill>
                  <a:srgbClr val="CC0000"/>
                </a:solidFill>
              </a:rPr>
              <a:t>đừng, chớ, nên, phải…</a:t>
            </a:r>
            <a:r>
              <a:rPr lang="en-US" sz="2500" i="1"/>
              <a:t>vào trước động từ.</a:t>
            </a:r>
            <a:endParaRPr lang="en-US" sz="2500"/>
          </a:p>
          <a:p>
            <a:r>
              <a:rPr lang="en-US" sz="2500"/>
              <a:t>	+ Nhà vua hãy hoàn gươm lại cho Long Vương !</a:t>
            </a:r>
          </a:p>
          <a:p>
            <a:r>
              <a:rPr lang="en-US" sz="2500"/>
              <a:t>	+ Nhà vua nên hoàn gươm lại cho Long Vương !</a:t>
            </a:r>
          </a:p>
          <a:p>
            <a:r>
              <a:rPr lang="en-US" sz="2500"/>
              <a:t>	+ Nhà vua phải hoàn gươm lại cho Long Vương !</a:t>
            </a:r>
          </a:p>
          <a:p>
            <a:r>
              <a:rPr lang="en-US" sz="2500" b="1" i="1" u="sng"/>
              <a:t>Cách 2 :</a:t>
            </a:r>
            <a:r>
              <a:rPr lang="en-US" sz="2500"/>
              <a:t> Thêm </a:t>
            </a:r>
            <a:r>
              <a:rPr lang="en-US" sz="2500">
                <a:solidFill>
                  <a:srgbClr val="CC0000"/>
                </a:solidFill>
              </a:rPr>
              <a:t>đi,</a:t>
            </a:r>
            <a:r>
              <a:rPr lang="en-US" sz="2500" i="1">
                <a:solidFill>
                  <a:srgbClr val="CC0000"/>
                </a:solidFill>
              </a:rPr>
              <a:t> thôi, nào,…</a:t>
            </a:r>
            <a:r>
              <a:rPr lang="en-US" sz="2500" i="1"/>
              <a:t>vào cuối câu.</a:t>
            </a:r>
            <a:endParaRPr lang="en-US" sz="2500"/>
          </a:p>
          <a:p>
            <a:r>
              <a:rPr lang="en-US" sz="2500"/>
              <a:t>	+ Nhà vua hoàn gươm lại cho Long Vương đi.</a:t>
            </a:r>
          </a:p>
          <a:p>
            <a:r>
              <a:rPr lang="en-US" sz="2500"/>
              <a:t>	+ Nhà vua hoàn gươm lại cho Long Vương thôi.</a:t>
            </a:r>
          </a:p>
          <a:p>
            <a:r>
              <a:rPr lang="en-US" sz="2500"/>
              <a:t>	+ Nhà vua hoàn gươm lại cho Long Vương nào.</a:t>
            </a:r>
          </a:p>
          <a:p>
            <a:r>
              <a:rPr lang="en-US" sz="2500" b="1" i="1" u="sng"/>
              <a:t>Cách 3 :</a:t>
            </a:r>
            <a:r>
              <a:rPr lang="en-US" sz="2500"/>
              <a:t> Thêm </a:t>
            </a:r>
            <a:r>
              <a:rPr lang="en-US" sz="2500">
                <a:solidFill>
                  <a:srgbClr val="CC0000"/>
                </a:solidFill>
              </a:rPr>
              <a:t>đề nghị,</a:t>
            </a:r>
            <a:r>
              <a:rPr lang="en-US" sz="2500" i="1">
                <a:solidFill>
                  <a:srgbClr val="CC0000"/>
                </a:solidFill>
              </a:rPr>
              <a:t> xin, mong,…</a:t>
            </a:r>
            <a:r>
              <a:rPr lang="en-US" sz="2500" i="1"/>
              <a:t> vào đầu câu.</a:t>
            </a:r>
            <a:endParaRPr lang="en-US" sz="2500"/>
          </a:p>
          <a:p>
            <a:r>
              <a:rPr lang="en-US" sz="2500"/>
              <a:t>	+ Xin nhà vua hoàn gươm lại cho Long Vương.</a:t>
            </a:r>
          </a:p>
          <a:p>
            <a:r>
              <a:rPr lang="en-US" sz="2500"/>
              <a:t>	+ Mong nhà vua hoàn gươm lại cho Long Vương.</a:t>
            </a:r>
          </a:p>
          <a:p>
            <a:r>
              <a:rPr lang="en-US" sz="2500" b="1" i="1" u="sng"/>
              <a:t>Cách 4 :</a:t>
            </a:r>
            <a:r>
              <a:rPr lang="en-US" sz="2500"/>
              <a:t> Thay đổi giọng điệu.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1219200" y="533400"/>
            <a:ext cx="7086600" cy="433388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endParaRPr lang="en-US" sz="2800" b="1">
              <a:solidFill>
                <a:srgbClr val="66021F"/>
              </a:solidFill>
            </a:endParaRPr>
          </a:p>
        </p:txBody>
      </p:sp>
      <p:sp>
        <p:nvSpPr>
          <p:cNvPr id="10246" name="Rectangle 13"/>
          <p:cNvSpPr>
            <a:spLocks noChangeArrowheads="1"/>
          </p:cNvSpPr>
          <p:nvPr/>
        </p:nvSpPr>
        <p:spPr bwMode="auto">
          <a:xfrm>
            <a:off x="647700" y="1143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10247" name="Rectangle 14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10248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3175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8750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8750" y="-3175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1026</Words>
  <Application>Microsoft PowerPoint</Application>
  <PresentationFormat>On-screen Show (4:3)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23</cp:revision>
  <cp:lastPrinted>1601-01-01T00:00:00Z</cp:lastPrinted>
  <dcterms:created xsi:type="dcterms:W3CDTF">1601-01-01T00:00:00Z</dcterms:created>
  <dcterms:modified xsi:type="dcterms:W3CDTF">2016-06-30T01:57:08Z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