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81" r:id="rId13"/>
    <p:sldId id="279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CC"/>
    <a:srgbClr val="FF00FF"/>
    <a:srgbClr val="FCB70C"/>
    <a:srgbClr val="F711D6"/>
    <a:srgbClr val="0000FF"/>
    <a:srgbClr val="00FFFF"/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0E27-865A-4856-9C0B-901EA8121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B2B40-3D48-4CF8-AAC7-B04969932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D3270-967B-4EEE-A3AA-F3E644D04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BFCEB-9392-48A7-A12B-4494249C7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C03E-1E3F-4640-9B12-85976D3D7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A8EEE-F7FA-4A54-9349-2C2BE2500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2B30-11DA-4559-8D36-AC5A77F80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A141-C084-4DEE-8384-4F6E92238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DA86D-50F1-4EF2-B661-95EAB2295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0AB76-D124-40A8-8FED-E28FAED4A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5E877-0110-4D06-B286-A463A9C2F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84F88-D95C-4EAC-BC6A-977A2B55D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 </a:t>
            </a:r>
          </a:p>
        </p:txBody>
      </p:sp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38200" y="129540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Kiểm tra bài cũ: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295400" y="1887538"/>
          <a:ext cx="5105400" cy="3387725"/>
        </p:xfrm>
        <a:graphic>
          <a:graphicData uri="http://schemas.openxmlformats.org/presentationml/2006/ole">
            <p:oleObj spid="_x0000_s1026" name="Equation" r:id="rId3" imgW="977900" imgH="1219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5424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47800"/>
            <a:ext cx="8382000" cy="1295400"/>
          </a:xfrm>
          <a:noFill/>
          <a:ln>
            <a:solidFill>
              <a:srgbClr val="FF00FF"/>
            </a:solidFill>
          </a:ln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</a:pPr>
            <a:r>
              <a:rPr lang="en-US" sz="2800" b="1" smtClean="0">
                <a:solidFill>
                  <a:srgbClr val="0000FF"/>
                </a:solidFill>
              </a:rPr>
              <a:t>4. Một con cá cân nặng 1 kg 600g, một bó rau cân nặng 400g. Hỏi cả cá và rau cân nặng bao nhiêu ki-lô-gam?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200400" y="2971800"/>
            <a:ext cx="5410200" cy="2663825"/>
          </a:xfrm>
          <a:prstGeom prst="rect">
            <a:avLst/>
          </a:prstGeom>
          <a:solidFill>
            <a:srgbClr val="A3F1F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FF0000"/>
                </a:solidFill>
              </a:rPr>
              <a:t>Bài giải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  <a:p>
            <a:r>
              <a:rPr lang="en-US" sz="2800" b="1">
                <a:solidFill>
                  <a:srgbClr val="FF0000"/>
                </a:solidFill>
              </a:rPr>
              <a:t>Đổi: 1 kg 600g = 1600g</a:t>
            </a:r>
          </a:p>
          <a:p>
            <a:r>
              <a:rPr lang="en-US" sz="2800" b="1">
                <a:solidFill>
                  <a:srgbClr val="FF0000"/>
                </a:solidFill>
              </a:rPr>
              <a:t>Số ki-lô-gam cá và rau là:</a:t>
            </a:r>
          </a:p>
          <a:p>
            <a:r>
              <a:rPr lang="en-US" sz="2800" b="1">
                <a:solidFill>
                  <a:srgbClr val="FF0000"/>
                </a:solidFill>
              </a:rPr>
              <a:t>   1600g + 400g = 2000 (g)</a:t>
            </a:r>
          </a:p>
          <a:p>
            <a:r>
              <a:rPr lang="en-US" sz="2800" b="1">
                <a:solidFill>
                  <a:srgbClr val="FF0000"/>
                </a:solidFill>
              </a:rPr>
              <a:t>                             2000g = 2kg </a:t>
            </a:r>
          </a:p>
          <a:p>
            <a:r>
              <a:rPr lang="en-US" sz="2800" b="1">
                <a:solidFill>
                  <a:srgbClr val="FF0000"/>
                </a:solidFill>
              </a:rPr>
              <a:t>              Đáp số:  2 kg</a:t>
            </a:r>
          </a:p>
        </p:txBody>
      </p:sp>
      <p:pic>
        <p:nvPicPr>
          <p:cNvPr id="11271" name="Picture 10" descr="fishxxx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31242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1" descr="350022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2743200"/>
            <a:ext cx="2514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711D6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5424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47800"/>
            <a:ext cx="8382000" cy="1295400"/>
          </a:xfrm>
          <a:noFill/>
          <a:ln>
            <a:solidFill>
              <a:srgbClr val="FF00FF"/>
            </a:solidFill>
          </a:ln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</a:pPr>
            <a:r>
              <a:rPr lang="en-US" sz="2800" b="1" smtClean="0">
                <a:solidFill>
                  <a:srgbClr val="0000FF"/>
                </a:solidFill>
              </a:rPr>
              <a:t>4. Một xe ô tô chở được 32 bao gạo, mỗi bao cân nặng 50 kg. Hỏi chiếc xe đó chở được tất cả bao nhiêu tạ gạo?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133600" y="2971800"/>
            <a:ext cx="5410200" cy="2678113"/>
          </a:xfrm>
          <a:prstGeom prst="rect">
            <a:avLst/>
          </a:prstGeom>
          <a:solidFill>
            <a:srgbClr val="A3F1F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FF0000"/>
                </a:solidFill>
              </a:rPr>
              <a:t>Bài giải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  <a:p>
            <a:r>
              <a:rPr lang="en-US" sz="2800" b="1">
                <a:solidFill>
                  <a:srgbClr val="FF0000"/>
                </a:solidFill>
              </a:rPr>
              <a:t>Số ki-lô-gam gạo ô tô đó chở là:</a:t>
            </a:r>
          </a:p>
          <a:p>
            <a:r>
              <a:rPr lang="en-US" sz="2800" b="1">
                <a:solidFill>
                  <a:srgbClr val="FF0000"/>
                </a:solidFill>
              </a:rPr>
              <a:t>        32 x 50 = 1600 (kg)</a:t>
            </a:r>
          </a:p>
          <a:p>
            <a:r>
              <a:rPr lang="en-US" sz="2800" b="1">
                <a:solidFill>
                  <a:srgbClr val="FF0000"/>
                </a:solidFill>
              </a:rPr>
              <a:t>                        1600 kg = 16 tạ </a:t>
            </a:r>
          </a:p>
          <a:p>
            <a:r>
              <a:rPr lang="en-US" sz="2800" b="1">
                <a:solidFill>
                  <a:srgbClr val="FF0000"/>
                </a:solidFill>
              </a:rPr>
              <a:t>         Đáp số:  16 tạ</a:t>
            </a:r>
          </a:p>
        </p:txBody>
      </p:sp>
      <p:pic>
        <p:nvPicPr>
          <p:cNvPr id="12295" name="Picture 7" descr="Transporte_00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819400"/>
            <a:ext cx="1905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52400" y="30480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52400" y="2971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04800" y="30480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304800" y="28956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152400" y="2819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/>
            </a:r>
            <a:br>
              <a:rPr lang="en-US" sz="2400" smtClean="0">
                <a:solidFill>
                  <a:srgbClr val="0000FF"/>
                </a:solidFill>
              </a:rPr>
            </a:br>
            <a:endParaRPr lang="en-US" sz="2400" u="sng" smtClean="0">
              <a:solidFill>
                <a:srgbClr val="0000FF"/>
              </a:solidFill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07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Toán</a:t>
            </a:r>
            <a:r>
              <a:rPr lang="en-US" sz="1400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4878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09600" y="2349500"/>
            <a:ext cx="7543800" cy="830263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400" b="1">
                <a:solidFill>
                  <a:srgbClr val="0000FF"/>
                </a:solidFill>
              </a:rPr>
              <a:t>Ghép số đo khối lượng sau: 2000g; 1tạ; 15 kg cho phù hợp với các hình dưới đây: </a:t>
            </a:r>
          </a:p>
        </p:txBody>
      </p:sp>
      <p:pic>
        <p:nvPicPr>
          <p:cNvPr id="38919" name="Picture 7" descr="Porco_0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733800"/>
            <a:ext cx="2667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8" descr="Galinha_0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791075"/>
            <a:ext cx="16287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9" descr="Crianca_00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3733800"/>
            <a:ext cx="2095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2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2286000" y="1371600"/>
            <a:ext cx="4267200" cy="803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>
                <a:rot lat="0" lon="2051999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vi-VN" sz="3200" b="1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Trò chơi</a:t>
            </a:r>
            <a:endParaRPr lang="en-US" sz="3200" b="1" kern="10">
              <a:ln w="9525">
                <a:round/>
                <a:headEnd/>
                <a:tailEnd/>
              </a:ln>
              <a:blipFill dpi="0" rotWithShape="0">
                <a:blip r:embed="rId5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0" y="6096000"/>
            <a:ext cx="2374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em bé nặng:…..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3200400" y="6034088"/>
            <a:ext cx="2543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con lợn nặng:…..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6097588" y="6019800"/>
            <a:ext cx="2443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con gà nặng:…..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6096000" y="2376488"/>
            <a:ext cx="6302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1tạ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4800600" y="2381250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2000g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6477000" y="2357438"/>
            <a:ext cx="971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15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89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9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5.55556E-7 -3.7037E-6 L 0.32118 0.5261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2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89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9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16667E-6 7.40741E-7 L -0.09427 0.5379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89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9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44444E-6 -3.7037E-6 L -0.54444 0.5372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21"/>
                  </p:tgtEl>
                </p:cond>
              </p:nextCondLst>
            </p:seq>
          </p:childTnLst>
        </p:cTn>
      </p:par>
    </p:tnLst>
    <p:bldLst>
      <p:bldP spid="38918" grpId="0" animBg="1"/>
      <p:bldP spid="38922" grpId="0" animBg="1"/>
      <p:bldP spid="38923" grpId="0"/>
      <p:bldP spid="38924" grpId="0"/>
      <p:bldP spid="38925" grpId="0"/>
      <p:bldP spid="38926" grpId="0"/>
      <p:bldP spid="38926" grpId="1"/>
      <p:bldP spid="38927" grpId="0"/>
      <p:bldP spid="38927" grpId="1"/>
      <p:bldP spid="38928" grpId="0"/>
      <p:bldP spid="3892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5424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2743200" y="1600200"/>
            <a:ext cx="3778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F00FF"/>
                </a:solidFill>
              </a:rPr>
              <a:t>Hoạt động nối tiếp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371600" y="2286000"/>
            <a:ext cx="7389813" cy="1384300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Học thuộc lại bảng đơn vị đo khối lượng</a:t>
            </a:r>
          </a:p>
          <a:p>
            <a:pPr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Xem, giải lại các bài tập vừa làm</a:t>
            </a:r>
          </a:p>
          <a:p>
            <a:pPr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Chuẩn bị bài sau: Ôn tập về đại lượng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852863" y="1828800"/>
          <a:ext cx="2166937" cy="4572000"/>
        </p:xfrm>
        <a:graphic>
          <a:graphicData uri="http://schemas.openxmlformats.org/presentationml/2006/ole">
            <p:oleObj spid="_x0000_s2050" name="Equation" r:id="rId3" imgW="736600" imgH="1625600" progId="Equation.3">
              <p:embed/>
            </p:oleObj>
          </a:graphicData>
        </a:graphic>
      </p:graphicFrame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838200" y="129540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Kiểm tra bài cũ:</a:t>
            </a:r>
          </a:p>
        </p:txBody>
      </p:sp>
      <p:graphicFrame>
        <p:nvGraphicFramePr>
          <p:cNvPr id="2051" name="Object 10"/>
          <p:cNvGraphicFramePr>
            <a:graphicFrameLocks noChangeAspect="1"/>
          </p:cNvGraphicFramePr>
          <p:nvPr/>
        </p:nvGraphicFramePr>
        <p:xfrm>
          <a:off x="1119188" y="1828800"/>
          <a:ext cx="2789237" cy="1093788"/>
        </p:xfrm>
        <a:graphic>
          <a:graphicData uri="http://schemas.openxmlformats.org/presentationml/2006/ole">
            <p:oleObj spid="_x0000_s2051" name="Equation" r:id="rId4" imgW="774364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 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838200" y="129540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Kiểm tra bài cũ: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914400" y="1905000"/>
          <a:ext cx="2895600" cy="1066800"/>
        </p:xfrm>
        <a:graphic>
          <a:graphicData uri="http://schemas.openxmlformats.org/presentationml/2006/ole">
            <p:oleObj spid="_x0000_s3074" name="Equation" r:id="rId3" imgW="723586" imgH="393529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038600" y="1905000"/>
          <a:ext cx="1663700" cy="4419600"/>
        </p:xfrm>
        <a:graphic>
          <a:graphicData uri="http://schemas.openxmlformats.org/presentationml/2006/ole">
            <p:oleObj spid="_x0000_s3075" name="Equation" r:id="rId4" imgW="723900" imgH="1625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 </a:t>
            </a:r>
          </a:p>
        </p:txBody>
      </p:sp>
      <p:sp>
        <p:nvSpPr>
          <p:cNvPr id="4102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838200" y="129540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Kiểm tra bài cũ: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648200" y="1905000"/>
          <a:ext cx="1752600" cy="3429000"/>
        </p:xfrm>
        <a:graphic>
          <a:graphicData uri="http://schemas.openxmlformats.org/presentationml/2006/ole">
            <p:oleObj spid="_x0000_s4098" name="Equation" r:id="rId3" imgW="647700" imgH="1219200" progId="Equation.3">
              <p:embed/>
            </p:oleObj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1046163" y="1905000"/>
          <a:ext cx="3579812" cy="1093788"/>
        </p:xfrm>
        <a:graphic>
          <a:graphicData uri="http://schemas.openxmlformats.org/presentationml/2006/ole">
            <p:oleObj spid="_x0000_s4099" name="Equation" r:id="rId4" imgW="6858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981200" y="685800"/>
            <a:ext cx="5424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ÔN TẬP VỀ ĐẠI LƯỢNG</a:t>
            </a:r>
          </a:p>
        </p:txBody>
      </p:sp>
      <p:graphicFrame>
        <p:nvGraphicFramePr>
          <p:cNvPr id="23591" name="Group 39"/>
          <p:cNvGraphicFramePr>
            <a:graphicFrameLocks noGrp="1"/>
          </p:cNvGraphicFramePr>
          <p:nvPr/>
        </p:nvGraphicFramePr>
        <p:xfrm>
          <a:off x="533400" y="2209800"/>
          <a:ext cx="8023225" cy="3106738"/>
        </p:xfrm>
        <a:graphic>
          <a:graphicData uri="http://schemas.openxmlformats.org/drawingml/2006/table">
            <a:tbl>
              <a:tblPr/>
              <a:tblGrid>
                <a:gridCol w="1169988"/>
                <a:gridCol w="984250"/>
                <a:gridCol w="1046162"/>
                <a:gridCol w="1870075"/>
                <a:gridCol w="984250"/>
                <a:gridCol w="984250"/>
                <a:gridCol w="984250"/>
              </a:tblGrid>
              <a:tr h="103024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  Lớn hơn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 ki-lô-gam                    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Ki-lô-gam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  Bé hơn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 ki-lô-gam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2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Tấn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Tạ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Yến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    kg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dag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</a:tr>
              <a:tr h="1354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1tấn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=10tạ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=1000kg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 1tạ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=10yến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=100kg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1yến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=10kg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       1kg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     =10hg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     =1000g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1hg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=10dag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=100g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1dag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=10g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  1g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1FB"/>
                    </a:solidFill>
                  </a:tcPr>
                </a:tc>
              </a:tr>
            </a:tbl>
          </a:graphicData>
        </a:graphic>
      </p:graphicFrame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609600" y="1462088"/>
            <a:ext cx="4435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Bảng đơn vị đo khối lượng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utoUpdateAnimBg="0"/>
      <p:bldP spid="2359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/>
            </a:r>
            <a:br>
              <a:rPr lang="en-US" sz="2400" smtClean="0">
                <a:solidFill>
                  <a:srgbClr val="0000FF"/>
                </a:solidFill>
              </a:rPr>
            </a:br>
            <a:endParaRPr lang="en-US" sz="2400" u="sng" smtClean="0">
              <a:solidFill>
                <a:srgbClr val="0000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pPr algn="l" eaLnBrk="1" hangingPunct="1"/>
            <a:r>
              <a:rPr lang="en-US" sz="2000" smtClean="0"/>
              <a:t>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107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Toán</a:t>
            </a:r>
            <a:r>
              <a:rPr lang="en-US" sz="1400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981200" y="685800"/>
            <a:ext cx="4878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838200" y="1524000"/>
            <a:ext cx="7010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rabicParenR"/>
            </a:pPr>
            <a:r>
              <a:rPr lang="en-US" sz="2400" b="1">
                <a:solidFill>
                  <a:srgbClr val="0000FF"/>
                </a:solidFill>
              </a:rPr>
              <a:t>Viết số thích hợp vào chỗ chấm:</a:t>
            </a:r>
          </a:p>
          <a:p>
            <a:pPr marL="609600" indent="-6096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    1yến = ……. kg              1tạ   = ……. yến</a:t>
            </a:r>
          </a:p>
          <a:p>
            <a:pPr marL="609600" indent="-6096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    1tạ    = ……. kg              1tấn = ……. tạ</a:t>
            </a:r>
          </a:p>
          <a:p>
            <a:pPr marL="609600" indent="-6096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    1tấn  = ……. kg              1tấn = ……. yến</a:t>
            </a:r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1981200" y="1981200"/>
            <a:ext cx="640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000">
                <a:solidFill>
                  <a:srgbClr val="FF0066"/>
                </a:solidFill>
              </a:rPr>
              <a:t>      </a:t>
            </a:r>
            <a:r>
              <a:rPr lang="en-US" sz="2400" b="1">
                <a:solidFill>
                  <a:srgbClr val="FF0066"/>
                </a:solidFill>
              </a:rPr>
              <a:t>10</a:t>
            </a:r>
            <a:r>
              <a:rPr lang="en-US" sz="2400" b="1"/>
              <a:t>                                    </a:t>
            </a:r>
            <a:r>
              <a:rPr lang="en-US" sz="2400" b="1">
                <a:solidFill>
                  <a:srgbClr val="FF0066"/>
                </a:solidFill>
              </a:rPr>
              <a:t>10</a:t>
            </a:r>
            <a:r>
              <a:rPr lang="en-US" sz="2400" b="1"/>
              <a:t> </a:t>
            </a: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     </a:t>
            </a:r>
            <a:r>
              <a:rPr lang="en-US" sz="2400" b="1">
                <a:solidFill>
                  <a:srgbClr val="FF0066"/>
                </a:solidFill>
              </a:rPr>
              <a:t>100</a:t>
            </a:r>
            <a:r>
              <a:rPr lang="en-US" sz="2400" b="1"/>
              <a:t>                                   </a:t>
            </a:r>
            <a:r>
              <a:rPr lang="en-US" sz="2400" b="1">
                <a:solidFill>
                  <a:srgbClr val="FF0066"/>
                </a:solidFill>
              </a:rPr>
              <a:t>10</a:t>
            </a:r>
            <a:r>
              <a:rPr lang="en-US" sz="2400" b="1"/>
              <a:t> </a:t>
            </a: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     </a:t>
            </a:r>
            <a:r>
              <a:rPr lang="en-US" sz="2400" b="1">
                <a:solidFill>
                  <a:srgbClr val="FF0066"/>
                </a:solidFill>
              </a:rPr>
              <a:t>1000</a:t>
            </a:r>
            <a:r>
              <a:rPr lang="en-US" sz="2400" b="1"/>
              <a:t>                                 </a:t>
            </a:r>
            <a:r>
              <a:rPr lang="en-US" sz="2400" b="1">
                <a:solidFill>
                  <a:srgbClr val="FF0066"/>
                </a:solidFill>
              </a:rPr>
              <a:t>100</a:t>
            </a:r>
            <a:r>
              <a:rPr lang="en-US" sz="24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3" grpId="0"/>
      <p:bldP spid="24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/>
            </a:r>
            <a:br>
              <a:rPr lang="en-US" sz="2400" smtClean="0">
                <a:solidFill>
                  <a:srgbClr val="0000FF"/>
                </a:solidFill>
              </a:rPr>
            </a:br>
            <a:endParaRPr lang="en-US" sz="2400" u="sng" smtClean="0">
              <a:solidFill>
                <a:srgbClr val="0000FF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107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Toán</a:t>
            </a:r>
            <a:r>
              <a:rPr lang="en-US" sz="1400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981200" y="685800"/>
            <a:ext cx="4878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533400" y="1524000"/>
            <a:ext cx="8001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2. Viết số thích hợp vào chỗ chấm: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a)    10yến     =……. kg              </a:t>
            </a:r>
            <a:r>
              <a:rPr lang="en-US" sz="2400" b="1" u="sng">
                <a:solidFill>
                  <a:srgbClr val="0000FF"/>
                </a:solidFill>
              </a:rPr>
              <a:t>1</a:t>
            </a:r>
            <a:r>
              <a:rPr lang="en-US" sz="2400" b="1">
                <a:solidFill>
                  <a:srgbClr val="0000FF"/>
                </a:solidFill>
              </a:rPr>
              <a:t> yến  =……. kg          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                                         2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      50 kg      =……. yến        1yến 8kg =……. kg</a:t>
            </a:r>
            <a:endParaRPr lang="en-US" sz="1800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895600" y="1828800"/>
            <a:ext cx="698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743200" y="2438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248400" y="24384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400800" y="1752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/>
      <p:bldP spid="25610" grpId="0"/>
      <p:bldP spid="256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/>
            </a:r>
            <a:br>
              <a:rPr lang="en-US" sz="2400" smtClean="0">
                <a:solidFill>
                  <a:srgbClr val="0000FF"/>
                </a:solidFill>
              </a:rPr>
            </a:br>
            <a:endParaRPr lang="en-US" sz="2400" u="sng" smtClean="0">
              <a:solidFill>
                <a:srgbClr val="0000FF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07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Toán</a:t>
            </a:r>
            <a:r>
              <a:rPr lang="en-US" sz="1400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4878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505200" y="237648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22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676400"/>
            <a:ext cx="7620000" cy="1295400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400" b="1" smtClean="0">
                <a:solidFill>
                  <a:srgbClr val="0000FF"/>
                </a:solidFill>
              </a:rPr>
              <a:t>2. Viết số thích hợp vào chỗ chấm: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 b="1" smtClean="0">
                <a:solidFill>
                  <a:srgbClr val="0000FF"/>
                </a:solidFill>
              </a:rPr>
              <a:t> b)   5tạ = ……. yến      1500kg =…….tạ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 b="1" smtClean="0">
                <a:solidFill>
                  <a:srgbClr val="0000FF"/>
                </a:solidFill>
              </a:rPr>
              <a:t>    30yến = …….tạ       7tạ 20kg =…….kg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270250" y="1981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6553200" y="2376488"/>
            <a:ext cx="698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720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6629400" y="1981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83" grpId="0"/>
      <p:bldP spid="28684" grpId="0"/>
      <p:bldP spid="286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endParaRPr lang="en-US" sz="2800" u="sng" smtClean="0">
              <a:solidFill>
                <a:srgbClr val="0000FF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0000FF"/>
                </a:solidFill>
              </a:rPr>
              <a:t>Toán</a:t>
            </a:r>
            <a:r>
              <a:rPr lang="en-US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981200" y="685800"/>
            <a:ext cx="5424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ÔN TẬP VỀ ĐẠI LƯỢNG</a:t>
            </a:r>
          </a:p>
        </p:txBody>
      </p:sp>
      <p:sp>
        <p:nvSpPr>
          <p:cNvPr id="1024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229600" cy="1295400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0000FF"/>
                </a:solidFill>
              </a:rPr>
              <a:t>2. Viết số thích hợp vào chỗ chấm: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0000FF"/>
                </a:solidFill>
              </a:rPr>
              <a:t>      c)   32 tấn = ……. tạ           4000 kg =…….tấn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0000FF"/>
                </a:solidFill>
              </a:rPr>
              <a:t>           230 tạ = …….tấn       3 tấn25 kg =…….kg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429000" y="2438400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321050" y="1995488"/>
            <a:ext cx="785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320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877050" y="2438400"/>
            <a:ext cx="985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3025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7004050" y="1981200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1" grpId="0"/>
      <p:bldP spid="31752" grpId="0"/>
      <p:bldP spid="317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 - &amp;quot;Thứ năm ngày 22 tháng 4 năm 2010&amp;#x0D;&amp;#x0A;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Thứ năm ngày 22 tháng 4 năm 2010&amp;#x0D;&amp;#x0A;&amp;quot;&quot;/&gt;&lt;property id=&quot;20307&quot; value=&quot;268&quot;/&gt;&lt;/object&gt;&lt;object type=&quot;3&quot; unique_id=&quot;10067&quot;&gt;&lt;property id=&quot;20148&quot; value=&quot;5&quot;/&gt;&lt;property id=&quot;20300&quot; value=&quot;Slide 4 - &amp;quot;Thứ năm ngày 22 tháng 4 năm 2010&amp;#x0D;&amp;#x0A;&amp;quot;&quot;/&gt;&lt;property id=&quot;20307&quot; value=&quot;269&quot;/&gt;&lt;/object&gt;&lt;object type=&quot;3&quot; unique_id=&quot;10138&quot;&gt;&lt;property id=&quot;20148&quot; value=&quot;5&quot;/&gt;&lt;property id=&quot;20300&quot; value=&quot;Slide 5 - &amp;quot;Thứ năm ngày 22 tháng 4 năm 2010&amp;#x0D;&amp;#x0A;&amp;quot;&quot;/&gt;&lt;property id=&quot;20307&quot; value=&quot;270&quot;/&gt;&lt;/object&gt;&lt;object type=&quot;3&quot; unique_id=&quot;10266&quot;&gt;&lt;property id=&quot;20148&quot; value=&quot;5&quot;/&gt;&lt;property id=&quot;20300&quot; value=&quot;Slide 6 - &amp;quot;Thứ năm ngày 22 tháng 4 năm 2010&amp;#x0D;&amp;#x0A;&amp;quot;&quot;/&gt;&lt;property id=&quot;20307&quot; value=&quot;271&quot;/&gt;&lt;/object&gt;&lt;object type=&quot;3&quot; unique_id=&quot;10267&quot;&gt;&lt;property id=&quot;20148&quot; value=&quot;5&quot;/&gt;&lt;property id=&quot;20300&quot; value=&quot;Slide 7 - &amp;quot;Thứ năm ngày 22 tháng 4 năm 2010&amp;#x0D;&amp;#x0A;&amp;quot;&quot;/&gt;&lt;property id=&quot;20307&quot; value=&quot;272&quot;/&gt;&lt;/object&gt;&lt;object type=&quot;3&quot; unique_id=&quot;10268&quot;&gt;&lt;property id=&quot;20148&quot; value=&quot;5&quot;/&gt;&lt;property id=&quot;20300&quot; value=&quot;Slide 8 - &amp;quot;Thứ năm ngày 22 tháng 4 năm 2010&amp;#x0D;&amp;#x0A;&amp;quot;&quot;/&gt;&lt;property id=&quot;20307&quot; value=&quot;273&quot;/&gt;&lt;/object&gt;&lt;object type=&quot;3&quot; unique_id=&quot;10432&quot;&gt;&lt;property id=&quot;20148&quot; value=&quot;5&quot;/&gt;&lt;property id=&quot;20300&quot; value=&quot;Slide 9 - &amp;quot;Thứ năm ngày 22 tháng 4 năm 2010&amp;#x0D;&amp;#x0A;&amp;quot;&quot;/&gt;&lt;property id=&quot;20307&quot; value=&quot;274&quot;/&gt;&lt;/object&gt;&lt;object type=&quot;3&quot; unique_id=&quot;10489&quot;&gt;&lt;property id=&quot;20148&quot; value=&quot;5&quot;/&gt;&lt;property id=&quot;20300&quot; value=&quot;Slide 10 - &amp;quot;Thứ năm ngày 22 tháng 4 năm 2010&amp;#x0D;&amp;#x0A;&amp;quot;&quot;/&gt;&lt;property id=&quot;20307&quot; value=&quot;275&quot;/&gt;&lt;/object&gt;&lt;object type=&quot;3&quot; unique_id=&quot;10535&quot;&gt;&lt;property id=&quot;20148&quot; value=&quot;5&quot;/&gt;&lt;property id=&quot;20300&quot; value=&quot;Slide 11 - &amp;quot;Thứ năm ngày 22 tháng 4 năm 2010&amp;#x0D;&amp;#x0A;&amp;quot;&quot;/&gt;&lt;property id=&quot;20307&quot; value=&quot;276&quot;/&gt;&lt;/object&gt;&lt;object type=&quot;3&quot; unique_id=&quot;10578&quot;&gt;&lt;property id=&quot;20148&quot; value=&quot;5&quot;/&gt;&lt;property id=&quot;20300&quot; value=&quot;Slide 12 - &amp;quot;Thứ năm ngày 22 tháng 4 năm 2010&amp;#x0D;&amp;#x0A;&amp;quot;&quot;/&gt;&lt;property id=&quot;20307&quot; value=&quot;277&quot;/&gt;&lt;/object&gt;&lt;object type=&quot;3&quot; unique_id=&quot;10593&quot;&gt;&lt;property id=&quot;20148&quot; value=&quot;5&quot;/&gt;&lt;property id=&quot;20300&quot; value=&quot;Slide 15&quot;/&gt;&lt;property id=&quot;20307&quot; value=&quot;278&quot;/&gt;&lt;/object&gt;&lt;object type=&quot;3&quot; unique_id=&quot;10684&quot;&gt;&lt;property id=&quot;20148&quot; value=&quot;5&quot;/&gt;&lt;property id=&quot;20300&quot; value=&quot;Slide 14 - &amp;quot;Thứ năm ngày 22 tháng 4 năm 2010&amp;#x0D;&amp;#x0A;&amp;quot;&quot;/&gt;&lt;property id=&quot;20307&quot; value=&quot;279&quot;/&gt;&lt;/object&gt;&lt;object type=&quot;3&quot; unique_id=&quot;10733&quot;&gt;&lt;property id=&quot;20148&quot; value=&quot;5&quot;/&gt;&lt;property id=&quot;20300&quot; value=&quot;Slide 1&quot;/&gt;&lt;property id=&quot;20307&quot; value=&quot;280&quot;/&gt;&lt;/object&gt;&lt;object type=&quot;3&quot; unique_id=&quot;10849&quot;&gt;&lt;property id=&quot;20148&quot; value=&quot;5&quot;/&gt;&lt;property id=&quot;20300&quot; value=&quot;Slide 13 - &amp;quot;Thứ năm ngày 22 tháng 4 năm 2010&amp;#x0D;&amp;#x0A;&amp;quot;&quot;/&gt;&lt;property id=&quot;20307&quot; value=&quot;28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512</Words>
  <Application>Microsoft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Default Design</vt:lpstr>
      <vt:lpstr>Microsoft Equation 3.0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năm ngày 22 tháng 4 năm 2010 Toán: Kiểm tra bài cũ: </dc:title>
  <dc:creator>tien</dc:creator>
  <cp:lastModifiedBy>CSTeam</cp:lastModifiedBy>
  <cp:revision>41</cp:revision>
  <dcterms:created xsi:type="dcterms:W3CDTF">2010-04-11T03:18:01Z</dcterms:created>
  <dcterms:modified xsi:type="dcterms:W3CDTF">2016-06-30T02:16:01Z</dcterms:modified>
</cp:coreProperties>
</file>