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0" r:id="rId2"/>
    <p:sldId id="292" r:id="rId3"/>
    <p:sldId id="287" r:id="rId4"/>
    <p:sldId id="296" r:id="rId5"/>
    <p:sldId id="293" r:id="rId6"/>
    <p:sldId id="29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FF3300"/>
    <a:srgbClr val="FF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B6E4286-3A8E-4FCE-87BA-D3482BD74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F7B19-D4DD-4434-9F1E-EE166CC29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DF97C-272A-4A26-AFD8-36B669A28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F3618-83A2-4445-9599-305A65F5A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F3D1A-50DC-4887-8CA3-23A8F7132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0950C-287B-4ADA-BEFB-2603BC07D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AC150-8EA5-4478-8EAE-EEF3CCF96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5C621-7EA0-4096-AEB6-D8CBA01B8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4BE3A-AFDB-4DFD-9A86-961CF5CCA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23748-6A6C-46E4-8996-200F468B5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149A7-3DF5-40CB-B253-4C7343916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4634A-7353-478D-B9B2-E3B94110A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354A5-5DA9-4573-BAA3-C71637B69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5F46A-0082-4009-B54F-6805B264A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C39FDDF-C474-44E0-B8D3-0A0D2DBB7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wmf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.gif"/><Relationship Id="rId4" Type="http://schemas.openxmlformats.org/officeDocument/2006/relationships/image" Target="../media/image4.png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3" descr="l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9160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4" descr="l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480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5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05662" y="-14287"/>
            <a:ext cx="1800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2286000" y="0"/>
            <a:ext cx="48768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FF"/>
                </a:solidFill>
                <a:latin typeface="Arial"/>
              </a:rPr>
              <a:t>               </a:t>
            </a:r>
            <a:endParaRPr lang="en-US" sz="1600" dirty="0">
              <a:latin typeface="Arial"/>
            </a:endParaRPr>
          </a:p>
        </p:txBody>
      </p:sp>
      <p:sp>
        <p:nvSpPr>
          <p:cNvPr id="69639" name="WordArt 7"/>
          <p:cNvSpPr>
            <a:spLocks noChangeArrowheads="1" noChangeShapeType="1" noTextEdit="1"/>
          </p:cNvSpPr>
          <p:nvPr/>
        </p:nvSpPr>
        <p:spPr bwMode="auto">
          <a:xfrm>
            <a:off x="2971800" y="838200"/>
            <a:ext cx="30480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66FF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1034" name="WordArt 22"/>
          <p:cNvSpPr>
            <a:spLocks noChangeArrowheads="1" noChangeShapeType="1" noTextEdit="1"/>
          </p:cNvSpPr>
          <p:nvPr/>
        </p:nvSpPr>
        <p:spPr bwMode="auto">
          <a:xfrm>
            <a:off x="1371600" y="838200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304800" y="2819400"/>
            <a:ext cx="883920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Bài 2: Viết số thích hợp vào chỗ chấm: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a)15 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  =      </a:t>
            </a:r>
            <a:r>
              <a:rPr lang="en-US">
                <a:solidFill>
                  <a:srgbClr val="0000FF"/>
                </a:solidFill>
              </a:rPr>
              <a:t>…</a:t>
            </a:r>
            <a:r>
              <a:rPr lang="en-US" b="1">
                <a:solidFill>
                  <a:srgbClr val="0000FF"/>
                </a:solidFill>
              </a:rPr>
              <a:t> dm</a:t>
            </a:r>
            <a:r>
              <a:rPr lang="en-US" b="1" baseline="30000">
                <a:solidFill>
                  <a:srgbClr val="0000FF"/>
                </a:solidFill>
              </a:rPr>
              <a:t>2             </a:t>
            </a:r>
            <a:r>
              <a:rPr lang="en-US" b="1">
                <a:solidFill>
                  <a:srgbClr val="0000FF"/>
                </a:solidFill>
              </a:rPr>
              <a:t>b)500cm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      = </a:t>
            </a:r>
            <a:r>
              <a:rPr lang="en-US">
                <a:solidFill>
                  <a:srgbClr val="0000FF"/>
                </a:solidFill>
              </a:rPr>
              <a:t>…</a:t>
            </a:r>
            <a:r>
              <a:rPr lang="en-US" b="1">
                <a:solidFill>
                  <a:srgbClr val="0000FF"/>
                </a:solidFill>
              </a:rPr>
              <a:t>   dm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           c)1cm</a:t>
            </a:r>
            <a:r>
              <a:rPr lang="en-US" b="1" baseline="30000">
                <a:solidFill>
                  <a:srgbClr val="0000FF"/>
                </a:solidFill>
              </a:rPr>
              <a:t>2 </a:t>
            </a:r>
            <a:r>
              <a:rPr lang="en-US" b="1">
                <a:solidFill>
                  <a:srgbClr val="0000FF"/>
                </a:solidFill>
              </a:rPr>
              <a:t> = </a:t>
            </a:r>
            <a:r>
              <a:rPr lang="en-US">
                <a:solidFill>
                  <a:srgbClr val="0000FF"/>
                </a:solidFill>
              </a:rPr>
              <a:t>… </a:t>
            </a:r>
            <a:r>
              <a:rPr lang="en-US" b="1">
                <a:solidFill>
                  <a:srgbClr val="0000FF"/>
                </a:solidFill>
              </a:rPr>
              <a:t>    dm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103 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 =       </a:t>
            </a:r>
            <a:r>
              <a:rPr lang="en-US">
                <a:solidFill>
                  <a:srgbClr val="0000FF"/>
                </a:solidFill>
              </a:rPr>
              <a:t>…</a:t>
            </a:r>
            <a:r>
              <a:rPr lang="en-US" b="1">
                <a:solidFill>
                  <a:srgbClr val="0000FF"/>
                </a:solidFill>
              </a:rPr>
              <a:t> dm</a:t>
            </a:r>
            <a:r>
              <a:rPr lang="en-US" b="1" baseline="30000">
                <a:solidFill>
                  <a:srgbClr val="0000FF"/>
                </a:solidFill>
              </a:rPr>
              <a:t>2             </a:t>
            </a:r>
            <a:r>
              <a:rPr lang="en-US" b="1">
                <a:solidFill>
                  <a:srgbClr val="0000FF"/>
                </a:solidFill>
              </a:rPr>
              <a:t>   1300 dm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 =   </a:t>
            </a:r>
            <a:r>
              <a:rPr lang="en-US">
                <a:solidFill>
                  <a:srgbClr val="0000FF"/>
                </a:solidFill>
              </a:rPr>
              <a:t>…</a:t>
            </a:r>
            <a:r>
              <a:rPr lang="en-US" b="1">
                <a:solidFill>
                  <a:srgbClr val="0000FF"/>
                </a:solidFill>
              </a:rPr>
              <a:t> m</a:t>
            </a:r>
            <a:r>
              <a:rPr lang="en-US" baseline="30000"/>
              <a:t>2</a:t>
            </a:r>
            <a:r>
              <a:rPr lang="en-US"/>
              <a:t>                </a:t>
            </a:r>
            <a:r>
              <a:rPr lang="en-US" b="1">
                <a:solidFill>
                  <a:srgbClr val="0000FF"/>
                </a:solidFill>
              </a:rPr>
              <a:t>1 dm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 = </a:t>
            </a:r>
            <a:r>
              <a:rPr lang="en-US">
                <a:solidFill>
                  <a:srgbClr val="0000FF"/>
                </a:solidFill>
              </a:rPr>
              <a:t>…  </a:t>
            </a:r>
            <a:r>
              <a:rPr lang="en-US" b="1">
                <a:solidFill>
                  <a:srgbClr val="0000FF"/>
                </a:solidFill>
              </a:rPr>
              <a:t>   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</a:p>
          <a:p>
            <a:pPr marL="342900" indent="-342900" algn="ctr">
              <a:spcBef>
                <a:spcPct val="50000"/>
              </a:spcBef>
            </a:pPr>
            <a:endParaRPr lang="en-US" b="1" baseline="30000">
              <a:solidFill>
                <a:srgbClr val="0000FF"/>
              </a:solidFill>
            </a:endParaRPr>
          </a:p>
          <a:p>
            <a:pPr marL="342900" indent="-342900" algn="ctr">
              <a:spcBef>
                <a:spcPct val="50000"/>
              </a:spcBef>
            </a:pPr>
            <a:endParaRPr lang="en-US" b="1" baseline="30000">
              <a:solidFill>
                <a:srgbClr val="0000FF"/>
              </a:solidFill>
            </a:endParaRPr>
          </a:p>
          <a:p>
            <a:pPr marL="342900" indent="-342900" algn="ctr">
              <a:spcBef>
                <a:spcPct val="50000"/>
              </a:spcBef>
            </a:pPr>
            <a:endParaRPr lang="en-US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1752600" y="3340100"/>
            <a:ext cx="69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1500</a:t>
            </a:r>
          </a:p>
        </p:txBody>
      </p:sp>
      <p:sp>
        <p:nvSpPr>
          <p:cNvPr id="69658" name="Rectangle 26"/>
          <p:cNvSpPr>
            <a:spLocks noChangeArrowheads="1"/>
          </p:cNvSpPr>
          <p:nvPr/>
        </p:nvSpPr>
        <p:spPr bwMode="auto">
          <a:xfrm>
            <a:off x="1752600" y="3792538"/>
            <a:ext cx="82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10300</a:t>
            </a:r>
          </a:p>
        </p:txBody>
      </p:sp>
      <p:sp>
        <p:nvSpPr>
          <p:cNvPr id="69659" name="Rectangle 27"/>
          <p:cNvSpPr>
            <a:spLocks noChangeArrowheads="1"/>
          </p:cNvSpPr>
          <p:nvPr/>
        </p:nvSpPr>
        <p:spPr bwMode="auto">
          <a:xfrm>
            <a:off x="4953000" y="37719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69660" name="Rectangle 28"/>
          <p:cNvSpPr>
            <a:spLocks noChangeArrowheads="1"/>
          </p:cNvSpPr>
          <p:nvPr/>
        </p:nvSpPr>
        <p:spPr bwMode="auto">
          <a:xfrm>
            <a:off x="5033963" y="3341688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69662" name="Rectangle 30"/>
          <p:cNvSpPr>
            <a:spLocks noChangeArrowheads="1"/>
          </p:cNvSpPr>
          <p:nvPr/>
        </p:nvSpPr>
        <p:spPr bwMode="auto">
          <a:xfrm>
            <a:off x="7586663" y="3708400"/>
            <a:ext cx="99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  1</a:t>
            </a:r>
            <a:r>
              <a:rPr lang="en-US" b="1" u="sng">
                <a:solidFill>
                  <a:srgbClr val="FF0000"/>
                </a:solidFill>
              </a:rPr>
              <a:t>    </a:t>
            </a:r>
          </a:p>
          <a:p>
            <a:r>
              <a:rPr lang="en-US" b="1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041" name="Rectangle 33"/>
          <p:cNvSpPr>
            <a:spLocks noChangeArrowheads="1"/>
          </p:cNvSpPr>
          <p:nvPr/>
        </p:nvSpPr>
        <p:spPr bwMode="auto">
          <a:xfrm>
            <a:off x="0" y="3049588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1042" name="Rectangle 35"/>
          <p:cNvSpPr>
            <a:spLocks noChangeArrowheads="1"/>
          </p:cNvSpPr>
          <p:nvPr/>
        </p:nvSpPr>
        <p:spPr bwMode="auto">
          <a:xfrm>
            <a:off x="0" y="3049588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69676" name="Line 44"/>
          <p:cNvSpPr>
            <a:spLocks noChangeShapeType="1"/>
          </p:cNvSpPr>
          <p:nvPr/>
        </p:nvSpPr>
        <p:spPr bwMode="auto">
          <a:xfrm>
            <a:off x="7620000" y="356711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" name="Rectangle 5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graphicFrame>
        <p:nvGraphicFramePr>
          <p:cNvPr id="1026" name="Object 50"/>
          <p:cNvGraphicFramePr>
            <a:graphicFrameLocks noChangeAspect="1"/>
          </p:cNvGraphicFramePr>
          <p:nvPr>
            <p:ph sz="quarter" idx="3"/>
          </p:nvPr>
        </p:nvGraphicFramePr>
        <p:xfrm>
          <a:off x="2419350" y="4924425"/>
          <a:ext cx="114300" cy="215900"/>
        </p:xfrm>
        <a:graphic>
          <a:graphicData uri="http://schemas.openxmlformats.org/presentationml/2006/ole">
            <p:oleObj spid="_x0000_s1026" name="Equation" r:id="rId5" imgW="114151" imgH="215619" progId="Equation.3">
              <p:embed/>
            </p:oleObj>
          </a:graphicData>
        </a:graphic>
      </p:graphicFrame>
      <p:graphicFrame>
        <p:nvGraphicFramePr>
          <p:cNvPr id="1027" name="Object 56"/>
          <p:cNvGraphicFramePr>
            <a:graphicFrameLocks noChangeAspect="1"/>
          </p:cNvGraphicFramePr>
          <p:nvPr>
            <p:ph sz="quarter" idx="2"/>
          </p:nvPr>
        </p:nvGraphicFramePr>
        <p:xfrm>
          <a:off x="1676400" y="4495800"/>
          <a:ext cx="4064000" cy="2192338"/>
        </p:xfrm>
        <a:graphic>
          <a:graphicData uri="http://schemas.openxmlformats.org/presentationml/2006/ole">
            <p:oleObj spid="_x0000_s1027" name="Chart" r:id="rId6" imgW="4038600" imgH="2181149" progId="MSGraph.Chart.8">
              <p:embed followColorScheme="full"/>
            </p:oleObj>
          </a:graphicData>
        </a:graphic>
      </p:graphicFrame>
      <p:sp>
        <p:nvSpPr>
          <p:cNvPr id="69691" name="Rectangle 59"/>
          <p:cNvSpPr>
            <a:spLocks noChangeArrowheads="1"/>
          </p:cNvSpPr>
          <p:nvPr/>
        </p:nvSpPr>
        <p:spPr bwMode="auto">
          <a:xfrm>
            <a:off x="7548563" y="3209925"/>
            <a:ext cx="99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  1</a:t>
            </a:r>
            <a:r>
              <a:rPr lang="en-US" b="1" u="sng">
                <a:solidFill>
                  <a:srgbClr val="FF0000"/>
                </a:solidFill>
              </a:rPr>
              <a:t>    </a:t>
            </a:r>
          </a:p>
          <a:p>
            <a:r>
              <a:rPr lang="en-US" b="1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69692" name="Line 60"/>
          <p:cNvSpPr>
            <a:spLocks noChangeShapeType="1"/>
          </p:cNvSpPr>
          <p:nvPr/>
        </p:nvSpPr>
        <p:spPr bwMode="auto">
          <a:xfrm>
            <a:off x="7696200" y="4038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47" name="Picture 62" descr="Book-09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24600" y="52578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8" name="Picture 63" descr="Flower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3000" y="48958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9" name="Picture 64" descr="Flower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09800" y="48958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0" name="Picture 65" descr="Flower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76600" y="48958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1" name="Picture 66" descr="Flower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67200" y="48958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2" name="Picture 67" descr="Flower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57800" y="48958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3" name="Picture 68" descr="Math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-247650" y="4786313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" name="Picture 69" descr="Flower-02-june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1828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5" name="Picture 70" descr="Flower-02-june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3505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9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9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6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9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9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69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9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9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69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 animBg="1"/>
      <p:bldP spid="69656" grpId="0"/>
      <p:bldP spid="69657" grpId="0"/>
      <p:bldP spid="69658" grpId="0"/>
      <p:bldP spid="69659" grpId="0"/>
      <p:bldP spid="69660" grpId="0"/>
      <p:bldP spid="69662" grpId="0"/>
      <p:bldP spid="69676" grpId="0" animBg="1"/>
      <p:bldP spid="69691" grpId="0"/>
      <p:bldP spid="696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-88900" y="1647825"/>
            <a:ext cx="68722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Bài1. Quan sát hình bên, hãy chỉ ra : 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a)Các cạnh song song với nhau;</a:t>
            </a:r>
          </a:p>
        </p:txBody>
      </p:sp>
      <p:sp>
        <p:nvSpPr>
          <p:cNvPr id="71718" name="WordArt 38"/>
          <p:cNvSpPr>
            <a:spLocks noChangeArrowheads="1" noChangeShapeType="1" noTextEdit="1"/>
          </p:cNvSpPr>
          <p:nvPr/>
        </p:nvSpPr>
        <p:spPr bwMode="auto">
          <a:xfrm>
            <a:off x="2524125" y="762000"/>
            <a:ext cx="31337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 tập về hình học</a:t>
            </a:r>
          </a:p>
        </p:txBody>
      </p:sp>
      <p:sp>
        <p:nvSpPr>
          <p:cNvPr id="3076" name="WordArt 39"/>
          <p:cNvSpPr>
            <a:spLocks noChangeArrowheads="1" noChangeShapeType="1" noTextEdit="1"/>
          </p:cNvSpPr>
          <p:nvPr/>
        </p:nvSpPr>
        <p:spPr bwMode="auto">
          <a:xfrm>
            <a:off x="1068388" y="842963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3077" name="Text Box 42"/>
          <p:cNvSpPr txBox="1">
            <a:spLocks noChangeArrowheads="1"/>
          </p:cNvSpPr>
          <p:nvPr/>
        </p:nvSpPr>
        <p:spPr bwMode="auto">
          <a:xfrm>
            <a:off x="2133600" y="543242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000" b="1"/>
          </a:p>
        </p:txBody>
      </p:sp>
      <p:pic>
        <p:nvPicPr>
          <p:cNvPr id="3078" name="Picture 49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098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50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51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5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05662" y="-14287"/>
            <a:ext cx="1800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75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632936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76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632936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77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632936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78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632936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79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632936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80" descr="Math-02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95250" y="6219825"/>
            <a:ext cx="8794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81" descr="Flower-02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3643313"/>
            <a:ext cx="50165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82" descr="Flower-02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4481513"/>
            <a:ext cx="50165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83" descr="Flower-02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5319713"/>
            <a:ext cx="50165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87" descr="Book-09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77000" y="6248400"/>
            <a:ext cx="2590800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3" name="AutoShape 93"/>
          <p:cNvSpPr>
            <a:spLocks noChangeArrowheads="1"/>
          </p:cNvSpPr>
          <p:nvPr/>
        </p:nvSpPr>
        <p:spPr bwMode="auto">
          <a:xfrm>
            <a:off x="2286000" y="0"/>
            <a:ext cx="48768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  <a:latin typeface="Arial"/>
              </a:rPr>
              <a:t>               </a:t>
            </a:r>
            <a:endParaRPr lang="en-US" dirty="0">
              <a:latin typeface="Arial"/>
            </a:endParaRPr>
          </a:p>
        </p:txBody>
      </p:sp>
      <p:grpSp>
        <p:nvGrpSpPr>
          <p:cNvPr id="2" name="Group 110"/>
          <p:cNvGrpSpPr>
            <a:grpSpLocks/>
          </p:cNvGrpSpPr>
          <p:nvPr/>
        </p:nvGrpSpPr>
        <p:grpSpPr bwMode="auto">
          <a:xfrm>
            <a:off x="6477000" y="1447800"/>
            <a:ext cx="2209800" cy="2085975"/>
            <a:chOff x="4062" y="912"/>
            <a:chExt cx="1392" cy="1314"/>
          </a:xfrm>
        </p:grpSpPr>
        <p:sp>
          <p:nvSpPr>
            <p:cNvPr id="3097" name="Line 98"/>
            <p:cNvSpPr>
              <a:spLocks noChangeShapeType="1"/>
            </p:cNvSpPr>
            <p:nvPr/>
          </p:nvSpPr>
          <p:spPr bwMode="auto">
            <a:xfrm>
              <a:off x="4224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98" name="Group 100"/>
            <p:cNvGrpSpPr>
              <a:grpSpLocks/>
            </p:cNvGrpSpPr>
            <p:nvPr/>
          </p:nvGrpSpPr>
          <p:grpSpPr bwMode="auto">
            <a:xfrm>
              <a:off x="4224" y="1104"/>
              <a:ext cx="1056" cy="912"/>
              <a:chOff x="4320" y="1056"/>
              <a:chExt cx="1056" cy="912"/>
            </a:xfrm>
          </p:grpSpPr>
          <p:sp>
            <p:nvSpPr>
              <p:cNvPr id="3103" name="Line 96"/>
              <p:cNvSpPr>
                <a:spLocks noChangeShapeType="1"/>
              </p:cNvSpPr>
              <p:nvPr/>
            </p:nvSpPr>
            <p:spPr bwMode="auto">
              <a:xfrm>
                <a:off x="4320" y="1056"/>
                <a:ext cx="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Line 97"/>
              <p:cNvSpPr>
                <a:spLocks noChangeShapeType="1"/>
              </p:cNvSpPr>
              <p:nvPr/>
            </p:nvSpPr>
            <p:spPr bwMode="auto">
              <a:xfrm>
                <a:off x="4320" y="1056"/>
                <a:ext cx="10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Line 99"/>
              <p:cNvSpPr>
                <a:spLocks noChangeShapeType="1"/>
              </p:cNvSpPr>
              <p:nvPr/>
            </p:nvSpPr>
            <p:spPr bwMode="auto">
              <a:xfrm flipV="1">
                <a:off x="4992" y="1056"/>
                <a:ext cx="384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99" name="Text Box 101"/>
            <p:cNvSpPr txBox="1">
              <a:spLocks noChangeArrowheads="1"/>
            </p:cNvSpPr>
            <p:nvPr/>
          </p:nvSpPr>
          <p:spPr bwMode="auto">
            <a:xfrm>
              <a:off x="4083" y="912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3100" name="Text Box 103"/>
            <p:cNvSpPr txBox="1">
              <a:spLocks noChangeArrowheads="1"/>
            </p:cNvSpPr>
            <p:nvPr/>
          </p:nvSpPr>
          <p:spPr bwMode="auto">
            <a:xfrm>
              <a:off x="5214" y="93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3101" name="Text Box 104"/>
            <p:cNvSpPr txBox="1">
              <a:spLocks noChangeArrowheads="1"/>
            </p:cNvSpPr>
            <p:nvPr/>
          </p:nvSpPr>
          <p:spPr bwMode="auto">
            <a:xfrm>
              <a:off x="4062" y="1995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  <p:sp>
          <p:nvSpPr>
            <p:cNvPr id="3102" name="Text Box 106"/>
            <p:cNvSpPr txBox="1">
              <a:spLocks noChangeArrowheads="1"/>
            </p:cNvSpPr>
            <p:nvPr/>
          </p:nvSpPr>
          <p:spPr bwMode="auto">
            <a:xfrm>
              <a:off x="4836" y="1983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sp>
        <p:nvSpPr>
          <p:cNvPr id="71787" name="Rectangle 107"/>
          <p:cNvSpPr>
            <a:spLocks noChangeArrowheads="1"/>
          </p:cNvSpPr>
          <p:nvPr/>
        </p:nvSpPr>
        <p:spPr bwMode="auto">
          <a:xfrm>
            <a:off x="1143000" y="2628900"/>
            <a:ext cx="5967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Cạnh AB và cạnh DC song song với nhau.</a:t>
            </a:r>
          </a:p>
        </p:txBody>
      </p:sp>
      <p:sp>
        <p:nvSpPr>
          <p:cNvPr id="71788" name="Rectangle 108"/>
          <p:cNvSpPr>
            <a:spLocks noChangeArrowheads="1"/>
          </p:cNvSpPr>
          <p:nvPr/>
        </p:nvSpPr>
        <p:spPr bwMode="auto">
          <a:xfrm>
            <a:off x="1066800" y="3733800"/>
            <a:ext cx="59324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Cạnh AB và cạnh AD vuông góc với nhau;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Cạnh AD và cạnh DC vuông góc với nhau.</a:t>
            </a:r>
          </a:p>
        </p:txBody>
      </p:sp>
      <p:sp>
        <p:nvSpPr>
          <p:cNvPr id="71791" name="Text Box 111"/>
          <p:cNvSpPr txBox="1">
            <a:spLocks noChangeArrowheads="1"/>
          </p:cNvSpPr>
          <p:nvPr/>
        </p:nvSpPr>
        <p:spPr bwMode="auto">
          <a:xfrm>
            <a:off x="-50800" y="3124200"/>
            <a:ext cx="687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b)Các cạnh vuông góc với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71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718" grpId="0" animBg="1"/>
      <p:bldP spid="71787" grpId="0"/>
      <p:bldP spid="71788" grpId="0"/>
      <p:bldP spid="717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4343400" y="2514600"/>
            <a:ext cx="3810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100">
                <a:solidFill>
                  <a:srgbClr val="0000FF"/>
                </a:solidFill>
              </a:rPr>
              <a:t>    </a:t>
            </a:r>
            <a:r>
              <a:rPr lang="en-US" sz="1200">
                <a:solidFill>
                  <a:srgbClr val="0000FF"/>
                </a:solidFill>
              </a:rPr>
              <a:t>Bài 3: Đúng ghi Đ, sai ghi S:</a:t>
            </a:r>
            <a:endParaRPr lang="en-US" sz="1200" b="1">
              <a:solidFill>
                <a:srgbClr val="0000FF"/>
              </a:solidFill>
            </a:endParaRPr>
          </a:p>
        </p:txBody>
      </p:sp>
      <p:sp>
        <p:nvSpPr>
          <p:cNvPr id="4099" name="WordArt 36"/>
          <p:cNvSpPr>
            <a:spLocks noChangeArrowheads="1" noChangeShapeType="1" noTextEdit="1"/>
          </p:cNvSpPr>
          <p:nvPr/>
        </p:nvSpPr>
        <p:spPr bwMode="auto">
          <a:xfrm>
            <a:off x="1068388" y="842963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pic>
        <p:nvPicPr>
          <p:cNvPr id="4100" name="Picture 4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098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43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44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45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300912" y="-42862"/>
            <a:ext cx="1800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Line 46"/>
          <p:cNvSpPr>
            <a:spLocks noChangeShapeType="1"/>
          </p:cNvSpPr>
          <p:nvPr/>
        </p:nvSpPr>
        <p:spPr bwMode="auto">
          <a:xfrm>
            <a:off x="4749800" y="1854200"/>
            <a:ext cx="7620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05" name="Picture 50" descr="Book-09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62484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51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58864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52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58864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53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58864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54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58864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55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588645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56" descr="Math-02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247650" y="5776913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57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200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58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038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59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876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620" name="AutoShape 60"/>
          <p:cNvSpPr>
            <a:spLocks noChangeArrowheads="1"/>
          </p:cNvSpPr>
          <p:nvPr/>
        </p:nvSpPr>
        <p:spPr bwMode="auto">
          <a:xfrm>
            <a:off x="2286000" y="0"/>
            <a:ext cx="48768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FF"/>
                </a:solidFill>
                <a:latin typeface="Arial"/>
              </a:rPr>
              <a:t>               </a:t>
            </a:r>
            <a:endParaRPr lang="en-US" sz="1600" dirty="0">
              <a:latin typeface="Arial"/>
            </a:endParaRPr>
          </a:p>
        </p:txBody>
      </p:sp>
      <p:sp>
        <p:nvSpPr>
          <p:cNvPr id="66623" name="Rectangle 63"/>
          <p:cNvSpPr>
            <a:spLocks noChangeArrowheads="1"/>
          </p:cNvSpPr>
          <p:nvPr/>
        </p:nvSpPr>
        <p:spPr bwMode="auto">
          <a:xfrm>
            <a:off x="5486400" y="3124200"/>
            <a:ext cx="1066800" cy="8382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66624" name="Rectangle 64"/>
          <p:cNvSpPr>
            <a:spLocks noChangeArrowheads="1"/>
          </p:cNvSpPr>
          <p:nvPr/>
        </p:nvSpPr>
        <p:spPr bwMode="auto">
          <a:xfrm>
            <a:off x="7391400" y="3124200"/>
            <a:ext cx="685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6625" name="Text Box 65"/>
          <p:cNvSpPr txBox="1">
            <a:spLocks noChangeArrowheads="1"/>
          </p:cNvSpPr>
          <p:nvPr/>
        </p:nvSpPr>
        <p:spPr bwMode="auto">
          <a:xfrm>
            <a:off x="6502400" y="3429000"/>
            <a:ext cx="76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66626" name="Text Box 66"/>
          <p:cNvSpPr txBox="1">
            <a:spLocks noChangeArrowheads="1"/>
          </p:cNvSpPr>
          <p:nvPr/>
        </p:nvSpPr>
        <p:spPr bwMode="auto">
          <a:xfrm>
            <a:off x="5562600" y="2819400"/>
            <a:ext cx="76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4 cm</a:t>
            </a:r>
          </a:p>
        </p:txBody>
      </p:sp>
      <p:sp>
        <p:nvSpPr>
          <p:cNvPr id="66627" name="Text Box 67"/>
          <p:cNvSpPr txBox="1">
            <a:spLocks noChangeArrowheads="1"/>
          </p:cNvSpPr>
          <p:nvPr/>
        </p:nvSpPr>
        <p:spPr bwMode="auto">
          <a:xfrm>
            <a:off x="7391400" y="2819400"/>
            <a:ext cx="76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3 cm</a:t>
            </a:r>
          </a:p>
        </p:txBody>
      </p:sp>
      <p:sp>
        <p:nvSpPr>
          <p:cNvPr id="4121" name="WordArt 70"/>
          <p:cNvSpPr>
            <a:spLocks noChangeArrowheads="1" noChangeShapeType="1" noTextEdit="1"/>
          </p:cNvSpPr>
          <p:nvPr/>
        </p:nvSpPr>
        <p:spPr bwMode="auto">
          <a:xfrm>
            <a:off x="2524125" y="762000"/>
            <a:ext cx="31337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 tập về hình học</a:t>
            </a:r>
          </a:p>
        </p:txBody>
      </p:sp>
      <p:sp>
        <p:nvSpPr>
          <p:cNvPr id="4122" name="Text Box 71"/>
          <p:cNvSpPr txBox="1">
            <a:spLocks noChangeArrowheads="1"/>
          </p:cNvSpPr>
          <p:nvPr/>
        </p:nvSpPr>
        <p:spPr bwMode="auto">
          <a:xfrm>
            <a:off x="609600" y="1905000"/>
            <a:ext cx="2895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Bài 1. Quan sát hình bên, hãy chỉ ra : 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a)Các cạnh song song với nhau;</a:t>
            </a:r>
          </a:p>
        </p:txBody>
      </p:sp>
      <p:sp>
        <p:nvSpPr>
          <p:cNvPr id="4123" name="Line 73"/>
          <p:cNvSpPr>
            <a:spLocks noChangeShapeType="1"/>
          </p:cNvSpPr>
          <p:nvPr/>
        </p:nvSpPr>
        <p:spPr bwMode="auto">
          <a:xfrm>
            <a:off x="3505200" y="2905125"/>
            <a:ext cx="51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24" name="Group 114"/>
          <p:cNvGrpSpPr>
            <a:grpSpLocks/>
          </p:cNvGrpSpPr>
          <p:nvPr/>
        </p:nvGrpSpPr>
        <p:grpSpPr bwMode="auto">
          <a:xfrm>
            <a:off x="3276600" y="1981200"/>
            <a:ext cx="1358900" cy="1068388"/>
            <a:chOff x="2064" y="1248"/>
            <a:chExt cx="856" cy="673"/>
          </a:xfrm>
        </p:grpSpPr>
        <p:sp>
          <p:nvSpPr>
            <p:cNvPr id="4142" name="Line 75"/>
            <p:cNvSpPr>
              <a:spLocks noChangeShapeType="1"/>
            </p:cNvSpPr>
            <p:nvPr/>
          </p:nvSpPr>
          <p:spPr bwMode="auto">
            <a:xfrm>
              <a:off x="2208" y="139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76"/>
            <p:cNvSpPr>
              <a:spLocks noChangeShapeType="1"/>
            </p:cNvSpPr>
            <p:nvPr/>
          </p:nvSpPr>
          <p:spPr bwMode="auto">
            <a:xfrm>
              <a:off x="2208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Line 77"/>
            <p:cNvSpPr>
              <a:spLocks noChangeShapeType="1"/>
            </p:cNvSpPr>
            <p:nvPr/>
          </p:nvSpPr>
          <p:spPr bwMode="auto">
            <a:xfrm flipV="1">
              <a:off x="2536" y="1400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Text Box 78"/>
            <p:cNvSpPr txBox="1">
              <a:spLocks noChangeArrowheads="1"/>
            </p:cNvSpPr>
            <p:nvPr/>
          </p:nvSpPr>
          <p:spPr bwMode="auto">
            <a:xfrm>
              <a:off x="2096" y="1248"/>
              <a:ext cx="30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A</a:t>
              </a:r>
            </a:p>
          </p:txBody>
        </p:sp>
        <p:sp>
          <p:nvSpPr>
            <p:cNvPr id="4146" name="Text Box 79"/>
            <p:cNvSpPr txBox="1">
              <a:spLocks noChangeArrowheads="1"/>
            </p:cNvSpPr>
            <p:nvPr/>
          </p:nvSpPr>
          <p:spPr bwMode="auto">
            <a:xfrm>
              <a:off x="2728" y="1248"/>
              <a:ext cx="19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B</a:t>
              </a:r>
            </a:p>
          </p:txBody>
        </p:sp>
        <p:sp>
          <p:nvSpPr>
            <p:cNvPr id="4147" name="Text Box 80"/>
            <p:cNvSpPr txBox="1">
              <a:spLocks noChangeArrowheads="1"/>
            </p:cNvSpPr>
            <p:nvPr/>
          </p:nvSpPr>
          <p:spPr bwMode="auto">
            <a:xfrm>
              <a:off x="2064" y="1776"/>
              <a:ext cx="24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D</a:t>
              </a:r>
            </a:p>
          </p:txBody>
        </p:sp>
        <p:sp>
          <p:nvSpPr>
            <p:cNvPr id="4148" name="Text Box 81"/>
            <p:cNvSpPr txBox="1">
              <a:spLocks noChangeArrowheads="1"/>
            </p:cNvSpPr>
            <p:nvPr/>
          </p:nvSpPr>
          <p:spPr bwMode="auto">
            <a:xfrm>
              <a:off x="2536" y="1776"/>
              <a:ext cx="19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C</a:t>
              </a:r>
            </a:p>
          </p:txBody>
        </p:sp>
      </p:grpSp>
      <p:sp>
        <p:nvSpPr>
          <p:cNvPr id="66649" name="Rectangle 89"/>
          <p:cNvSpPr>
            <a:spLocks noChangeArrowheads="1"/>
          </p:cNvSpPr>
          <p:nvPr/>
        </p:nvSpPr>
        <p:spPr bwMode="auto">
          <a:xfrm>
            <a:off x="8305800" y="41148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66650" name="Rectangle 90"/>
          <p:cNvSpPr>
            <a:spLocks noChangeArrowheads="1"/>
          </p:cNvSpPr>
          <p:nvPr/>
        </p:nvSpPr>
        <p:spPr bwMode="auto">
          <a:xfrm>
            <a:off x="8305800" y="455295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66651" name="Rectangle 91"/>
          <p:cNvSpPr>
            <a:spLocks noChangeArrowheads="1"/>
          </p:cNvSpPr>
          <p:nvPr/>
        </p:nvSpPr>
        <p:spPr bwMode="auto">
          <a:xfrm>
            <a:off x="8305800" y="49911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66652" name="Rectangle 92"/>
          <p:cNvSpPr>
            <a:spLocks noChangeArrowheads="1"/>
          </p:cNvSpPr>
          <p:nvPr/>
        </p:nvSpPr>
        <p:spPr bwMode="auto">
          <a:xfrm>
            <a:off x="8305800" y="5419725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66656" name="Rectangle 96"/>
          <p:cNvSpPr>
            <a:spLocks noChangeArrowheads="1"/>
          </p:cNvSpPr>
          <p:nvPr/>
        </p:nvSpPr>
        <p:spPr bwMode="auto">
          <a:xfrm>
            <a:off x="8305800" y="4987925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S</a:t>
            </a:r>
          </a:p>
        </p:txBody>
      </p:sp>
      <p:sp>
        <p:nvSpPr>
          <p:cNvPr id="66657" name="Rectangle 97"/>
          <p:cNvSpPr>
            <a:spLocks noChangeArrowheads="1"/>
          </p:cNvSpPr>
          <p:nvPr/>
        </p:nvSpPr>
        <p:spPr bwMode="auto">
          <a:xfrm>
            <a:off x="8305800" y="54102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0000"/>
                </a:solidFill>
              </a:rPr>
              <a:t>Đ</a:t>
            </a:r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4495800" y="4191000"/>
            <a:ext cx="3943350" cy="1503363"/>
            <a:chOff x="161" y="1895"/>
            <a:chExt cx="2484" cy="971"/>
          </a:xfrm>
        </p:grpSpPr>
        <p:sp>
          <p:nvSpPr>
            <p:cNvPr id="4138" name="Text Box 101"/>
            <p:cNvSpPr txBox="1">
              <a:spLocks noChangeArrowheads="1"/>
            </p:cNvSpPr>
            <p:nvPr/>
          </p:nvSpPr>
          <p:spPr bwMode="auto">
            <a:xfrm>
              <a:off x="161" y="1895"/>
              <a:ext cx="2352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a) Chu vi hình 1 bằng chu vi hình 2. </a:t>
              </a:r>
            </a:p>
          </p:txBody>
        </p:sp>
        <p:sp>
          <p:nvSpPr>
            <p:cNvPr id="4139" name="Text Box 102"/>
            <p:cNvSpPr txBox="1">
              <a:spLocks noChangeArrowheads="1"/>
            </p:cNvSpPr>
            <p:nvPr/>
          </p:nvSpPr>
          <p:spPr bwMode="auto">
            <a:xfrm>
              <a:off x="287" y="2147"/>
              <a:ext cx="2304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b)Diện tích hình 1 bằng diện tích hình 2</a:t>
              </a:r>
            </a:p>
          </p:txBody>
        </p:sp>
        <p:sp>
          <p:nvSpPr>
            <p:cNvPr id="4140" name="Text Box 103"/>
            <p:cNvSpPr txBox="1">
              <a:spLocks noChangeArrowheads="1"/>
            </p:cNvSpPr>
            <p:nvPr/>
          </p:nvSpPr>
          <p:spPr bwMode="auto">
            <a:xfrm>
              <a:off x="341" y="2410"/>
              <a:ext cx="2304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c)Diện tích hình 2 lớn h</a:t>
              </a:r>
              <a:r>
                <a:rPr lang="vi-VN" sz="1200">
                  <a:solidFill>
                    <a:srgbClr val="0000FF"/>
                  </a:solidFill>
                </a:rPr>
                <a:t>ơ</a:t>
              </a:r>
              <a:r>
                <a:rPr lang="en-US" sz="1200">
                  <a:solidFill>
                    <a:srgbClr val="0000FF"/>
                  </a:solidFill>
                </a:rPr>
                <a:t>n diện tích hình 1</a:t>
              </a:r>
            </a:p>
          </p:txBody>
        </p:sp>
        <p:sp>
          <p:nvSpPr>
            <p:cNvPr id="4141" name="Text Box 104"/>
            <p:cNvSpPr txBox="1">
              <a:spLocks noChangeArrowheads="1"/>
            </p:cNvSpPr>
            <p:nvPr/>
          </p:nvSpPr>
          <p:spPr bwMode="auto">
            <a:xfrm>
              <a:off x="227" y="2687"/>
              <a:ext cx="2352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d) Chu vi hình 1 lớn h</a:t>
              </a:r>
              <a:r>
                <a:rPr lang="vi-VN" sz="1200">
                  <a:solidFill>
                    <a:srgbClr val="0000FF"/>
                  </a:solidFill>
                </a:rPr>
                <a:t>ơ</a:t>
              </a:r>
              <a:r>
                <a:rPr lang="en-US" sz="1200">
                  <a:solidFill>
                    <a:srgbClr val="0000FF"/>
                  </a:solidFill>
                </a:rPr>
                <a:t>n chu vi hình 2. </a:t>
              </a:r>
            </a:p>
          </p:txBody>
        </p:sp>
      </p:grpSp>
      <p:sp>
        <p:nvSpPr>
          <p:cNvPr id="66666" name="Rectangle 106"/>
          <p:cNvSpPr>
            <a:spLocks noChangeArrowheads="1"/>
          </p:cNvSpPr>
          <p:nvPr/>
        </p:nvSpPr>
        <p:spPr bwMode="auto">
          <a:xfrm>
            <a:off x="8305800" y="455295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S</a:t>
            </a:r>
          </a:p>
        </p:txBody>
      </p:sp>
      <p:sp>
        <p:nvSpPr>
          <p:cNvPr id="66672" name="Rectangle 112"/>
          <p:cNvSpPr>
            <a:spLocks noChangeArrowheads="1"/>
          </p:cNvSpPr>
          <p:nvPr/>
        </p:nvSpPr>
        <p:spPr bwMode="auto">
          <a:xfrm>
            <a:off x="8305800" y="41148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S</a:t>
            </a:r>
          </a:p>
        </p:txBody>
      </p:sp>
      <p:sp>
        <p:nvSpPr>
          <p:cNvPr id="66673" name="Text Box 113"/>
          <p:cNvSpPr txBox="1">
            <a:spLocks noChangeArrowheads="1"/>
          </p:cNvSpPr>
          <p:nvPr/>
        </p:nvSpPr>
        <p:spPr bwMode="auto">
          <a:xfrm>
            <a:off x="4705350" y="18288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100">
                <a:solidFill>
                  <a:srgbClr val="0000FF"/>
                </a:solidFill>
              </a:rPr>
              <a:t>    </a:t>
            </a:r>
            <a:r>
              <a:rPr lang="en-US" sz="2000">
                <a:solidFill>
                  <a:srgbClr val="FF0000"/>
                </a:solidFill>
              </a:rPr>
              <a:t>Trò ch</a:t>
            </a:r>
            <a:r>
              <a:rPr lang="vi-VN" sz="2000">
                <a:solidFill>
                  <a:srgbClr val="FF0000"/>
                </a:solidFill>
              </a:rPr>
              <a:t>ơ</a:t>
            </a:r>
            <a:r>
              <a:rPr lang="en-US" sz="2000">
                <a:solidFill>
                  <a:srgbClr val="FF0000"/>
                </a:solidFill>
              </a:rPr>
              <a:t>i: Ai nhanh?Ai </a:t>
            </a:r>
            <a:r>
              <a:rPr lang="vi-VN" sz="2000">
                <a:solidFill>
                  <a:srgbClr val="FF0000"/>
                </a:solidFill>
              </a:rPr>
              <a:t>đ</a:t>
            </a:r>
            <a:r>
              <a:rPr lang="en-US" sz="2000">
                <a:solidFill>
                  <a:srgbClr val="FF0000"/>
                </a:solidFill>
              </a:rPr>
              <a:t>úng?</a:t>
            </a:r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4135" name="Text Box 115"/>
          <p:cNvSpPr txBox="1">
            <a:spLocks noChangeArrowheads="1"/>
          </p:cNvSpPr>
          <p:nvPr/>
        </p:nvSpPr>
        <p:spPr bwMode="auto">
          <a:xfrm>
            <a:off x="647700" y="2895600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b)Các cạnh vuông góc với nhau.</a:t>
            </a:r>
          </a:p>
        </p:txBody>
      </p:sp>
      <p:sp>
        <p:nvSpPr>
          <p:cNvPr id="4136" name="Rectangle 116"/>
          <p:cNvSpPr>
            <a:spLocks noChangeArrowheads="1"/>
          </p:cNvSpPr>
          <p:nvPr/>
        </p:nvSpPr>
        <p:spPr bwMode="auto">
          <a:xfrm>
            <a:off x="368300" y="2560638"/>
            <a:ext cx="3067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AB và cạnh DC song song với nhau.</a:t>
            </a:r>
          </a:p>
        </p:txBody>
      </p:sp>
      <p:sp>
        <p:nvSpPr>
          <p:cNvPr id="4137" name="Rectangle 117"/>
          <p:cNvSpPr>
            <a:spLocks noChangeArrowheads="1"/>
          </p:cNvSpPr>
          <p:nvPr/>
        </p:nvSpPr>
        <p:spPr bwMode="auto">
          <a:xfrm>
            <a:off x="685800" y="3262313"/>
            <a:ext cx="30749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AB và cạnh AD vuông góc với nhau;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AD và cạnh DC vuông góc với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6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6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6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6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66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6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900" decel="100000" fill="hold"/>
                                        <p:tgtEl>
                                          <p:spTgt spid="66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623" grpId="0" animBg="1"/>
      <p:bldP spid="66624" grpId="0" animBg="1"/>
      <p:bldP spid="66625" grpId="0"/>
      <p:bldP spid="66626" grpId="0"/>
      <p:bldP spid="66627" grpId="0"/>
      <p:bldP spid="66649" grpId="0" animBg="1"/>
      <p:bldP spid="66650" grpId="0" animBg="1"/>
      <p:bldP spid="66651" grpId="0" animBg="1"/>
      <p:bldP spid="66652" grpId="0" animBg="1"/>
      <p:bldP spid="66656" grpId="0" animBg="1"/>
      <p:bldP spid="66657" grpId="0" animBg="1"/>
      <p:bldP spid="66666" grpId="0" animBg="1"/>
      <p:bldP spid="66672" grpId="0" animBg="1"/>
      <p:bldP spid="666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-342900" y="3086100"/>
            <a:ext cx="3810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100">
                <a:solidFill>
                  <a:srgbClr val="0000FF"/>
                </a:solidFill>
              </a:rPr>
              <a:t>    </a:t>
            </a:r>
            <a:r>
              <a:rPr lang="en-US" sz="1200">
                <a:solidFill>
                  <a:srgbClr val="0000FF"/>
                </a:solidFill>
              </a:rPr>
              <a:t>Bài 3: Đúng ghi Đ, sai ghi S:</a:t>
            </a:r>
            <a:endParaRPr lang="en-US" sz="1200" b="1">
              <a:solidFill>
                <a:srgbClr val="0000FF"/>
              </a:solidFill>
            </a:endParaRP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3048000" y="762000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pic>
        <p:nvPicPr>
          <p:cNvPr id="5124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098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300912" y="-42862"/>
            <a:ext cx="1800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724400" y="1371600"/>
            <a:ext cx="7620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29" name="Picture 9" descr="Book-09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62484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6172200"/>
            <a:ext cx="971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4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5" descr="Math-02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14300" y="5889625"/>
            <a:ext cx="13525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4290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17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267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18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0292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87" name="AutoShape 19"/>
          <p:cNvSpPr>
            <a:spLocks noChangeArrowheads="1"/>
          </p:cNvSpPr>
          <p:nvPr/>
        </p:nvSpPr>
        <p:spPr bwMode="auto">
          <a:xfrm>
            <a:off x="2286000" y="0"/>
            <a:ext cx="48768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FF"/>
                </a:solidFill>
                <a:latin typeface="Arial"/>
              </a:rPr>
              <a:t>               </a:t>
            </a:r>
            <a:endParaRPr lang="en-US" sz="1600" dirty="0">
              <a:latin typeface="Arial"/>
            </a:endParaRPr>
          </a:p>
        </p:txBody>
      </p:sp>
      <p:grpSp>
        <p:nvGrpSpPr>
          <p:cNvPr id="5140" name="Group 54"/>
          <p:cNvGrpSpPr>
            <a:grpSpLocks/>
          </p:cNvGrpSpPr>
          <p:nvPr/>
        </p:nvGrpSpPr>
        <p:grpSpPr bwMode="auto">
          <a:xfrm>
            <a:off x="1460500" y="3314700"/>
            <a:ext cx="2844800" cy="1181100"/>
            <a:chOff x="984" y="2376"/>
            <a:chExt cx="1792" cy="744"/>
          </a:xfrm>
        </p:grpSpPr>
        <p:sp>
          <p:nvSpPr>
            <p:cNvPr id="5170" name="Rectangle 20"/>
            <p:cNvSpPr>
              <a:spLocks noChangeArrowheads="1"/>
            </p:cNvSpPr>
            <p:nvPr/>
          </p:nvSpPr>
          <p:spPr bwMode="auto">
            <a:xfrm>
              <a:off x="984" y="2592"/>
              <a:ext cx="672" cy="528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5171" name="Rectangle 21"/>
            <p:cNvSpPr>
              <a:spLocks noChangeArrowheads="1"/>
            </p:cNvSpPr>
            <p:nvPr/>
          </p:nvSpPr>
          <p:spPr bwMode="auto">
            <a:xfrm>
              <a:off x="2256" y="2544"/>
              <a:ext cx="432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72" name="Text Box 22"/>
            <p:cNvSpPr txBox="1">
              <a:spLocks noChangeArrowheads="1"/>
            </p:cNvSpPr>
            <p:nvPr/>
          </p:nvSpPr>
          <p:spPr bwMode="auto">
            <a:xfrm>
              <a:off x="1632" y="2688"/>
              <a:ext cx="4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3 cm</a:t>
              </a:r>
            </a:p>
          </p:txBody>
        </p:sp>
        <p:sp>
          <p:nvSpPr>
            <p:cNvPr id="5173" name="Text Box 23"/>
            <p:cNvSpPr txBox="1">
              <a:spLocks noChangeArrowheads="1"/>
            </p:cNvSpPr>
            <p:nvPr/>
          </p:nvSpPr>
          <p:spPr bwMode="auto">
            <a:xfrm>
              <a:off x="1080" y="2432"/>
              <a:ext cx="4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4 cm</a:t>
              </a:r>
            </a:p>
          </p:txBody>
        </p:sp>
        <p:sp>
          <p:nvSpPr>
            <p:cNvPr id="5174" name="Text Box 24"/>
            <p:cNvSpPr txBox="1">
              <a:spLocks noChangeArrowheads="1"/>
            </p:cNvSpPr>
            <p:nvPr/>
          </p:nvSpPr>
          <p:spPr bwMode="auto">
            <a:xfrm>
              <a:off x="2296" y="2376"/>
              <a:ext cx="4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3 cm</a:t>
              </a:r>
            </a:p>
          </p:txBody>
        </p:sp>
      </p:grpSp>
      <p:sp>
        <p:nvSpPr>
          <p:cNvPr id="5141" name="WordArt 25"/>
          <p:cNvSpPr>
            <a:spLocks noChangeArrowheads="1" noChangeShapeType="1" noTextEdit="1"/>
          </p:cNvSpPr>
          <p:nvPr/>
        </p:nvSpPr>
        <p:spPr bwMode="auto">
          <a:xfrm>
            <a:off x="4241800" y="749300"/>
            <a:ext cx="31337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 tập về hình học</a:t>
            </a:r>
          </a:p>
        </p:txBody>
      </p:sp>
      <p:sp>
        <p:nvSpPr>
          <p:cNvPr id="5142" name="Text Box 26"/>
          <p:cNvSpPr txBox="1">
            <a:spLocks noChangeArrowheads="1"/>
          </p:cNvSpPr>
          <p:nvPr/>
        </p:nvSpPr>
        <p:spPr bwMode="auto">
          <a:xfrm>
            <a:off x="533400" y="1219200"/>
            <a:ext cx="2895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Bài 1. Quan sát hình bên, hãy chỉ ra : 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a)Các cạnh song song với nhau;</a:t>
            </a:r>
          </a:p>
        </p:txBody>
      </p:sp>
      <p:sp>
        <p:nvSpPr>
          <p:cNvPr id="5143" name="Line 27"/>
          <p:cNvSpPr>
            <a:spLocks noChangeShapeType="1"/>
          </p:cNvSpPr>
          <p:nvPr/>
        </p:nvSpPr>
        <p:spPr bwMode="auto">
          <a:xfrm>
            <a:off x="3683000" y="2209800"/>
            <a:ext cx="51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44" name="Group 28"/>
          <p:cNvGrpSpPr>
            <a:grpSpLocks/>
          </p:cNvGrpSpPr>
          <p:nvPr/>
        </p:nvGrpSpPr>
        <p:grpSpPr bwMode="auto">
          <a:xfrm>
            <a:off x="3454400" y="1282700"/>
            <a:ext cx="1358900" cy="1068388"/>
            <a:chOff x="2064" y="1248"/>
            <a:chExt cx="856" cy="673"/>
          </a:xfrm>
        </p:grpSpPr>
        <p:sp>
          <p:nvSpPr>
            <p:cNvPr id="5163" name="Line 29"/>
            <p:cNvSpPr>
              <a:spLocks noChangeShapeType="1"/>
            </p:cNvSpPr>
            <p:nvPr/>
          </p:nvSpPr>
          <p:spPr bwMode="auto">
            <a:xfrm>
              <a:off x="2208" y="139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Line 30"/>
            <p:cNvSpPr>
              <a:spLocks noChangeShapeType="1"/>
            </p:cNvSpPr>
            <p:nvPr/>
          </p:nvSpPr>
          <p:spPr bwMode="auto">
            <a:xfrm>
              <a:off x="2208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Line 31"/>
            <p:cNvSpPr>
              <a:spLocks noChangeShapeType="1"/>
            </p:cNvSpPr>
            <p:nvPr/>
          </p:nvSpPr>
          <p:spPr bwMode="auto">
            <a:xfrm flipV="1">
              <a:off x="2536" y="1400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Text Box 32"/>
            <p:cNvSpPr txBox="1">
              <a:spLocks noChangeArrowheads="1"/>
            </p:cNvSpPr>
            <p:nvPr/>
          </p:nvSpPr>
          <p:spPr bwMode="auto">
            <a:xfrm>
              <a:off x="2096" y="1248"/>
              <a:ext cx="30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A</a:t>
              </a:r>
            </a:p>
          </p:txBody>
        </p:sp>
        <p:sp>
          <p:nvSpPr>
            <p:cNvPr id="5167" name="Text Box 33"/>
            <p:cNvSpPr txBox="1">
              <a:spLocks noChangeArrowheads="1"/>
            </p:cNvSpPr>
            <p:nvPr/>
          </p:nvSpPr>
          <p:spPr bwMode="auto">
            <a:xfrm>
              <a:off x="2728" y="1248"/>
              <a:ext cx="19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B</a:t>
              </a:r>
            </a:p>
          </p:txBody>
        </p:sp>
        <p:sp>
          <p:nvSpPr>
            <p:cNvPr id="5168" name="Text Box 34"/>
            <p:cNvSpPr txBox="1">
              <a:spLocks noChangeArrowheads="1"/>
            </p:cNvSpPr>
            <p:nvPr/>
          </p:nvSpPr>
          <p:spPr bwMode="auto">
            <a:xfrm>
              <a:off x="2064" y="1776"/>
              <a:ext cx="24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D</a:t>
              </a:r>
            </a:p>
          </p:txBody>
        </p:sp>
        <p:sp>
          <p:nvSpPr>
            <p:cNvPr id="5169" name="Text Box 35"/>
            <p:cNvSpPr txBox="1">
              <a:spLocks noChangeArrowheads="1"/>
            </p:cNvSpPr>
            <p:nvPr/>
          </p:nvSpPr>
          <p:spPr bwMode="auto">
            <a:xfrm>
              <a:off x="2536" y="1776"/>
              <a:ext cx="19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C</a:t>
              </a:r>
            </a:p>
          </p:txBody>
        </p:sp>
      </p:grpSp>
      <p:sp>
        <p:nvSpPr>
          <p:cNvPr id="5145" name="Rectangle 37"/>
          <p:cNvSpPr>
            <a:spLocks noChangeArrowheads="1"/>
          </p:cNvSpPr>
          <p:nvPr/>
        </p:nvSpPr>
        <p:spPr bwMode="auto">
          <a:xfrm>
            <a:off x="838200" y="2362200"/>
            <a:ext cx="4495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AB vuông góc với cạnh AD; 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AD vuông góc với cạnh DC .</a:t>
            </a:r>
          </a:p>
        </p:txBody>
      </p:sp>
      <p:grpSp>
        <p:nvGrpSpPr>
          <p:cNvPr id="5146" name="Group 44"/>
          <p:cNvGrpSpPr>
            <a:grpSpLocks/>
          </p:cNvGrpSpPr>
          <p:nvPr/>
        </p:nvGrpSpPr>
        <p:grpSpPr bwMode="auto">
          <a:xfrm>
            <a:off x="469900" y="4508500"/>
            <a:ext cx="3943350" cy="1503363"/>
            <a:chOff x="161" y="1895"/>
            <a:chExt cx="2484" cy="971"/>
          </a:xfrm>
        </p:grpSpPr>
        <p:sp>
          <p:nvSpPr>
            <p:cNvPr id="5159" name="Text Box 45"/>
            <p:cNvSpPr txBox="1">
              <a:spLocks noChangeArrowheads="1"/>
            </p:cNvSpPr>
            <p:nvPr/>
          </p:nvSpPr>
          <p:spPr bwMode="auto">
            <a:xfrm>
              <a:off x="161" y="1895"/>
              <a:ext cx="2352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a) Chu vi hình 1 bằng chu vi hình 2. </a:t>
              </a:r>
            </a:p>
          </p:txBody>
        </p:sp>
        <p:sp>
          <p:nvSpPr>
            <p:cNvPr id="5160" name="Text Box 46"/>
            <p:cNvSpPr txBox="1">
              <a:spLocks noChangeArrowheads="1"/>
            </p:cNvSpPr>
            <p:nvPr/>
          </p:nvSpPr>
          <p:spPr bwMode="auto">
            <a:xfrm>
              <a:off x="287" y="2147"/>
              <a:ext cx="2304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b)Diện tích hình 1 bằng diện tích hình 2</a:t>
              </a:r>
            </a:p>
          </p:txBody>
        </p:sp>
        <p:sp>
          <p:nvSpPr>
            <p:cNvPr id="5161" name="Text Box 47"/>
            <p:cNvSpPr txBox="1">
              <a:spLocks noChangeArrowheads="1"/>
            </p:cNvSpPr>
            <p:nvPr/>
          </p:nvSpPr>
          <p:spPr bwMode="auto">
            <a:xfrm>
              <a:off x="341" y="2410"/>
              <a:ext cx="2304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c)Diện tích hình 2 lớn h</a:t>
              </a:r>
              <a:r>
                <a:rPr lang="vi-VN" sz="1200">
                  <a:solidFill>
                    <a:srgbClr val="0000FF"/>
                  </a:solidFill>
                </a:rPr>
                <a:t>ơ</a:t>
              </a:r>
              <a:r>
                <a:rPr lang="en-US" sz="1200">
                  <a:solidFill>
                    <a:srgbClr val="0000FF"/>
                  </a:solidFill>
                </a:rPr>
                <a:t>n diện tích hình 1</a:t>
              </a:r>
            </a:p>
          </p:txBody>
        </p:sp>
        <p:sp>
          <p:nvSpPr>
            <p:cNvPr id="5162" name="Text Box 48"/>
            <p:cNvSpPr txBox="1">
              <a:spLocks noChangeArrowheads="1"/>
            </p:cNvSpPr>
            <p:nvPr/>
          </p:nvSpPr>
          <p:spPr bwMode="auto">
            <a:xfrm>
              <a:off x="227" y="2687"/>
              <a:ext cx="2352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d) Chu vi hình 1 lớn h</a:t>
              </a:r>
              <a:r>
                <a:rPr lang="vi-VN" sz="1200">
                  <a:solidFill>
                    <a:srgbClr val="0000FF"/>
                  </a:solidFill>
                </a:rPr>
                <a:t>ơ</a:t>
              </a:r>
              <a:r>
                <a:rPr lang="en-US" sz="1200">
                  <a:solidFill>
                    <a:srgbClr val="0000FF"/>
                  </a:solidFill>
                </a:rPr>
                <a:t>n chu vi hình 2. </a:t>
              </a:r>
            </a:p>
          </p:txBody>
        </p:sp>
      </p:grpSp>
      <p:grpSp>
        <p:nvGrpSpPr>
          <p:cNvPr id="5147" name="Group 55"/>
          <p:cNvGrpSpPr>
            <a:grpSpLocks/>
          </p:cNvGrpSpPr>
          <p:nvPr/>
        </p:nvGrpSpPr>
        <p:grpSpPr bwMode="auto">
          <a:xfrm>
            <a:off x="4267200" y="4419600"/>
            <a:ext cx="304800" cy="1600200"/>
            <a:chOff x="5232" y="2592"/>
            <a:chExt cx="192" cy="1008"/>
          </a:xfrm>
        </p:grpSpPr>
        <p:sp>
          <p:nvSpPr>
            <p:cNvPr id="5155" name="Rectangle 42"/>
            <p:cNvSpPr>
              <a:spLocks noChangeArrowheads="1"/>
            </p:cNvSpPr>
            <p:nvPr/>
          </p:nvSpPr>
          <p:spPr bwMode="auto">
            <a:xfrm>
              <a:off x="5232" y="3150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S</a:t>
              </a:r>
            </a:p>
          </p:txBody>
        </p:sp>
        <p:sp>
          <p:nvSpPr>
            <p:cNvPr id="5156" name="Rectangle 43"/>
            <p:cNvSpPr>
              <a:spLocks noChangeArrowheads="1"/>
            </p:cNvSpPr>
            <p:nvPr/>
          </p:nvSpPr>
          <p:spPr bwMode="auto">
            <a:xfrm>
              <a:off x="5232" y="340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solidFill>
                    <a:srgbClr val="FF0000"/>
                  </a:solidFill>
                </a:rPr>
                <a:t>Đ</a:t>
              </a:r>
            </a:p>
          </p:txBody>
        </p:sp>
        <p:sp>
          <p:nvSpPr>
            <p:cNvPr id="5157" name="Rectangle 49"/>
            <p:cNvSpPr>
              <a:spLocks noChangeArrowheads="1"/>
            </p:cNvSpPr>
            <p:nvPr/>
          </p:nvSpPr>
          <p:spPr bwMode="auto">
            <a:xfrm>
              <a:off x="5232" y="286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S</a:t>
              </a:r>
            </a:p>
          </p:txBody>
        </p:sp>
        <p:sp>
          <p:nvSpPr>
            <p:cNvPr id="5158" name="Rectangle 50"/>
            <p:cNvSpPr>
              <a:spLocks noChangeArrowheads="1"/>
            </p:cNvSpPr>
            <p:nvPr/>
          </p:nvSpPr>
          <p:spPr bwMode="auto">
            <a:xfrm>
              <a:off x="5232" y="259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S</a:t>
              </a:r>
            </a:p>
          </p:txBody>
        </p:sp>
      </p:grpSp>
      <p:sp>
        <p:nvSpPr>
          <p:cNvPr id="5148" name="Rectangle 52"/>
          <p:cNvSpPr>
            <a:spLocks noChangeArrowheads="1"/>
          </p:cNvSpPr>
          <p:nvPr/>
        </p:nvSpPr>
        <p:spPr bwMode="auto">
          <a:xfrm>
            <a:off x="787400" y="2082800"/>
            <a:ext cx="2400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b)Các cạnh vuông góc với nhau.</a:t>
            </a:r>
          </a:p>
        </p:txBody>
      </p:sp>
      <p:sp>
        <p:nvSpPr>
          <p:cNvPr id="5149" name="Rectangle 53"/>
          <p:cNvSpPr>
            <a:spLocks noChangeArrowheads="1"/>
          </p:cNvSpPr>
          <p:nvPr/>
        </p:nvSpPr>
        <p:spPr bwMode="auto">
          <a:xfrm>
            <a:off x="533400" y="1803400"/>
            <a:ext cx="327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AB và cạnh DC song song với</a:t>
            </a:r>
            <a:r>
              <a:rPr lang="en-US" sz="1200"/>
              <a:t> </a:t>
            </a:r>
            <a:r>
              <a:rPr lang="en-US" sz="1200">
                <a:solidFill>
                  <a:srgbClr val="FF0000"/>
                </a:solidFill>
              </a:rPr>
              <a:t>nhau</a:t>
            </a:r>
          </a:p>
        </p:txBody>
      </p:sp>
      <p:sp>
        <p:nvSpPr>
          <p:cNvPr id="5150" name="Text Box 56"/>
          <p:cNvSpPr txBox="1">
            <a:spLocks noChangeArrowheads="1"/>
          </p:cNvSpPr>
          <p:nvPr/>
        </p:nvSpPr>
        <p:spPr bwMode="auto">
          <a:xfrm>
            <a:off x="4800600" y="1447800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Bài 4. Để lát một phòng học hình chữ nhật, ng</a:t>
            </a:r>
            <a:r>
              <a:rPr lang="vi-VN" sz="1200">
                <a:solidFill>
                  <a:srgbClr val="0000FF"/>
                </a:solidFill>
              </a:rPr>
              <a:t>ư</a:t>
            </a:r>
            <a:r>
              <a:rPr lang="en-US" sz="1200">
                <a:solidFill>
                  <a:srgbClr val="0000FF"/>
                </a:solidFill>
              </a:rPr>
              <a:t>ời ta dùng loại gạch men hình vuông có cạnh 20 cm. Hỏi cần bao nhiêu viên gạch </a:t>
            </a:r>
            <a:r>
              <a:rPr lang="vi-VN" sz="1200">
                <a:solidFill>
                  <a:srgbClr val="0000FF"/>
                </a:solidFill>
              </a:rPr>
              <a:t>đ</a:t>
            </a:r>
            <a:r>
              <a:rPr lang="en-US" sz="1200">
                <a:solidFill>
                  <a:srgbClr val="0000FF"/>
                </a:solidFill>
              </a:rPr>
              <a:t>ể lát kín nền phòng học </a:t>
            </a:r>
            <a:r>
              <a:rPr lang="vi-VN" sz="1200">
                <a:solidFill>
                  <a:srgbClr val="0000FF"/>
                </a:solidFill>
              </a:rPr>
              <a:t>đ</a:t>
            </a:r>
            <a:r>
              <a:rPr lang="en-US" sz="1200">
                <a:solidFill>
                  <a:srgbClr val="0000FF"/>
                </a:solidFill>
              </a:rPr>
              <a:t>ó, biết rằng nền phòng học có chiều rộng 5 m, chiều dài 8 m và phần mạch vữa không </a:t>
            </a:r>
            <a:r>
              <a:rPr lang="vi-VN" sz="1200">
                <a:solidFill>
                  <a:srgbClr val="0000FF"/>
                </a:solidFill>
              </a:rPr>
              <a:t>đ</a:t>
            </a:r>
            <a:r>
              <a:rPr lang="en-US" sz="1200">
                <a:solidFill>
                  <a:srgbClr val="0000FF"/>
                </a:solidFill>
              </a:rPr>
              <a:t>áng kể?</a:t>
            </a:r>
          </a:p>
        </p:txBody>
      </p:sp>
      <p:sp>
        <p:nvSpPr>
          <p:cNvPr id="84025" name="Text Box 57"/>
          <p:cNvSpPr txBox="1">
            <a:spLocks noChangeArrowheads="1"/>
          </p:cNvSpPr>
          <p:nvPr/>
        </p:nvSpPr>
        <p:spPr bwMode="auto">
          <a:xfrm>
            <a:off x="6654800" y="2667000"/>
            <a:ext cx="152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Tóm tắt:</a:t>
            </a:r>
          </a:p>
        </p:txBody>
      </p:sp>
      <p:sp>
        <p:nvSpPr>
          <p:cNvPr id="84026" name="Text Box 58"/>
          <p:cNvSpPr txBox="1">
            <a:spLocks noChangeArrowheads="1"/>
          </p:cNvSpPr>
          <p:nvPr/>
        </p:nvSpPr>
        <p:spPr bwMode="auto">
          <a:xfrm>
            <a:off x="5791200" y="2971800"/>
            <a:ext cx="2590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viên gạch       :  20 cm Chiều rộng nền: 5 m     Chiều dài nền   : 8 m     Gạch cần          : … viên?                                   </a:t>
            </a:r>
          </a:p>
        </p:txBody>
      </p:sp>
      <p:sp>
        <p:nvSpPr>
          <p:cNvPr id="84027" name="Text Box 59"/>
          <p:cNvSpPr txBox="1">
            <a:spLocks noChangeArrowheads="1"/>
          </p:cNvSpPr>
          <p:nvPr/>
        </p:nvSpPr>
        <p:spPr bwMode="auto">
          <a:xfrm>
            <a:off x="4800600" y="4191000"/>
            <a:ext cx="403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 </a:t>
            </a:r>
            <a:r>
              <a:rPr lang="en-US" sz="1200">
                <a:solidFill>
                  <a:srgbClr val="FF0000"/>
                </a:solidFill>
              </a:rPr>
              <a:t>Diện tích của một viên gạch là:                                20 x 20 = 400 (cm</a:t>
            </a:r>
            <a:r>
              <a:rPr lang="en-US" sz="1200" baseline="30000">
                <a:solidFill>
                  <a:srgbClr val="FF0000"/>
                </a:solidFill>
              </a:rPr>
              <a:t>2</a:t>
            </a:r>
            <a:r>
              <a:rPr lang="en-US" sz="1200">
                <a:solidFill>
                  <a:srgbClr val="FF0000"/>
                </a:solidFill>
              </a:rPr>
              <a:t> )                                    Diện tích của lớp học là:                                      5 x 8 = 40 (m</a:t>
            </a:r>
            <a:r>
              <a:rPr lang="en-US" sz="1200" baseline="30000">
                <a:solidFill>
                  <a:srgbClr val="FF0000"/>
                </a:solidFill>
              </a:rPr>
              <a:t>2 </a:t>
            </a:r>
            <a:r>
              <a:rPr lang="en-US" sz="1200">
                <a:solidFill>
                  <a:srgbClr val="FF0000"/>
                </a:solidFill>
              </a:rPr>
              <a:t>)                                                    40 m</a:t>
            </a:r>
            <a:r>
              <a:rPr lang="en-US" sz="1200" baseline="30000">
                <a:solidFill>
                  <a:srgbClr val="FF0000"/>
                </a:solidFill>
              </a:rPr>
              <a:t>2 </a:t>
            </a:r>
            <a:r>
              <a:rPr lang="en-US" sz="1200">
                <a:solidFill>
                  <a:srgbClr val="FF0000"/>
                </a:solidFill>
              </a:rPr>
              <a:t>= 400000 (cm</a:t>
            </a:r>
            <a:r>
              <a:rPr lang="en-US" sz="1200" baseline="30000">
                <a:solidFill>
                  <a:srgbClr val="FF0000"/>
                </a:solidFill>
              </a:rPr>
              <a:t>2</a:t>
            </a:r>
            <a:r>
              <a:rPr lang="en-US" sz="1200">
                <a:solidFill>
                  <a:srgbClr val="FF0000"/>
                </a:solidFill>
              </a:rPr>
              <a:t> )                                        Số viên gạch cần </a:t>
            </a:r>
            <a:r>
              <a:rPr lang="vi-VN" sz="1200">
                <a:solidFill>
                  <a:srgbClr val="FF0000"/>
                </a:solidFill>
              </a:rPr>
              <a:t>đ</a:t>
            </a:r>
            <a:r>
              <a:rPr lang="en-US" sz="1200">
                <a:solidFill>
                  <a:srgbClr val="FF0000"/>
                </a:solidFill>
              </a:rPr>
              <a:t>ể lát kín nền lớp học là:  400000 : 400 = 1000 ( viên gạch)                            Đáp số: 1000 viên gạch</a:t>
            </a:r>
          </a:p>
        </p:txBody>
      </p:sp>
      <p:sp>
        <p:nvSpPr>
          <p:cNvPr id="84028" name="Text Box 60"/>
          <p:cNvSpPr txBox="1">
            <a:spLocks noChangeArrowheads="1"/>
          </p:cNvSpPr>
          <p:nvPr/>
        </p:nvSpPr>
        <p:spPr bwMode="auto">
          <a:xfrm>
            <a:off x="6642100" y="3835400"/>
            <a:ext cx="152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Bài giải: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4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4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4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4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4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4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25" grpId="0"/>
      <p:bldP spid="84026" grpId="0"/>
      <p:bldP spid="84027" grpId="0"/>
      <p:bldP spid="840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1524000" y="2971800"/>
            <a:ext cx="723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0000FF"/>
                </a:solidFill>
              </a:rPr>
              <a:t>Tính chu vi và diện tích hình vuông có cạnh 3 cm?</a:t>
            </a:r>
          </a:p>
        </p:txBody>
      </p:sp>
      <p:pic>
        <p:nvPicPr>
          <p:cNvPr id="6147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098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05662" y="-14287"/>
            <a:ext cx="1800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990600" y="3778250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</a:t>
            </a:r>
            <a:r>
              <a:rPr lang="en-US" sz="2000" b="1">
                <a:solidFill>
                  <a:srgbClr val="0000FF"/>
                </a:solidFill>
              </a:rPr>
              <a:t>Chu vi: ...</a:t>
            </a:r>
            <a:r>
              <a:rPr lang="en-US" b="1">
                <a:solidFill>
                  <a:srgbClr val="0000FF"/>
                </a:solidFill>
              </a:rPr>
              <a:t>                                                 </a:t>
            </a:r>
            <a:r>
              <a:rPr lang="en-US" sz="2000" b="1">
                <a:solidFill>
                  <a:srgbClr val="0000FF"/>
                </a:solidFill>
              </a:rPr>
              <a:t>Diện tích: …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019300" y="3784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12</a:t>
            </a: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cm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6413500" y="3568700"/>
            <a:ext cx="13620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 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9 cm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         </a:t>
            </a:r>
          </a:p>
        </p:txBody>
      </p:sp>
      <p:sp>
        <p:nvSpPr>
          <p:cNvPr id="6154" name="WordArt 12"/>
          <p:cNvSpPr>
            <a:spLocks noChangeArrowheads="1" noChangeShapeType="1" noTextEdit="1"/>
          </p:cNvSpPr>
          <p:nvPr/>
        </p:nvSpPr>
        <p:spPr bwMode="auto">
          <a:xfrm>
            <a:off x="1271588" y="1143000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pic>
        <p:nvPicPr>
          <p:cNvPr id="6155" name="Picture 14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1752600"/>
            <a:ext cx="914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5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2819400"/>
            <a:ext cx="914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6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3810000"/>
            <a:ext cx="914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7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4876800"/>
            <a:ext cx="914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8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5807075"/>
            <a:ext cx="914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1905000" y="1676400"/>
            <a:ext cx="6096000" cy="1016000"/>
          </a:xfrm>
          <a:prstGeom prst="rect">
            <a:avLst/>
          </a:prstGeom>
          <a:solidFill>
            <a:srgbClr val="00FFFF"/>
          </a:solidFill>
          <a:ln w="57150" algn="ctr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TRÒ CH</a:t>
            </a:r>
            <a:r>
              <a:rPr lang="vi-VN" sz="2400" b="1"/>
              <a:t>Ơ</a:t>
            </a:r>
            <a:r>
              <a:rPr lang="en-US" sz="2400" b="1"/>
              <a:t>I</a:t>
            </a:r>
          </a:p>
          <a:p>
            <a:pPr algn="ctr">
              <a:spcBef>
                <a:spcPct val="50000"/>
              </a:spcBef>
            </a:pPr>
            <a:r>
              <a:rPr lang="en-US" sz="2400" b="1"/>
              <a:t> RUNG CHUÔNG VÀNG</a:t>
            </a:r>
          </a:p>
        </p:txBody>
      </p:sp>
      <p:pic>
        <p:nvPicPr>
          <p:cNvPr id="6161" name="Picture 20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066800" y="4876800"/>
            <a:ext cx="3276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21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257800" y="5029200"/>
            <a:ext cx="3581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26" name="AutoShape 22"/>
          <p:cNvSpPr>
            <a:spLocks noChangeArrowheads="1"/>
          </p:cNvSpPr>
          <p:nvPr/>
        </p:nvSpPr>
        <p:spPr bwMode="auto">
          <a:xfrm>
            <a:off x="2286000" y="0"/>
            <a:ext cx="48768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  <a:latin typeface="Arial"/>
              </a:rPr>
              <a:t>               </a:t>
            </a:r>
            <a:endParaRPr lang="en-US" dirty="0">
              <a:latin typeface="Arial"/>
            </a:endParaRPr>
          </a:p>
        </p:txBody>
      </p:sp>
      <p:sp>
        <p:nvSpPr>
          <p:cNvPr id="6164" name="WordArt 23"/>
          <p:cNvSpPr>
            <a:spLocks noChangeArrowheads="1" noChangeShapeType="1" noTextEdit="1"/>
          </p:cNvSpPr>
          <p:nvPr/>
        </p:nvSpPr>
        <p:spPr bwMode="auto">
          <a:xfrm>
            <a:off x="2524125" y="1079500"/>
            <a:ext cx="31337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 tập về hình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11" grpId="0"/>
      <p:bldP spid="72712" grpId="0"/>
      <p:bldP spid="727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-342900" y="3086100"/>
            <a:ext cx="3810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100">
                <a:solidFill>
                  <a:srgbClr val="0000FF"/>
                </a:solidFill>
              </a:rPr>
              <a:t>    </a:t>
            </a:r>
            <a:r>
              <a:rPr lang="en-US" sz="1200">
                <a:solidFill>
                  <a:srgbClr val="0000FF"/>
                </a:solidFill>
              </a:rPr>
              <a:t>Bài 3: Đúng ghi Đ, sai ghi S:</a:t>
            </a:r>
            <a:endParaRPr lang="en-US" sz="1200" b="1">
              <a:solidFill>
                <a:srgbClr val="0000FF"/>
              </a:solidFill>
            </a:endParaRP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3048000" y="762000"/>
            <a:ext cx="10096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pic>
        <p:nvPicPr>
          <p:cNvPr id="7172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0980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l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300912" y="-42862"/>
            <a:ext cx="1800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724400" y="1371600"/>
            <a:ext cx="7620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7" name="Picture 9" descr="Book-09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62484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6172200"/>
            <a:ext cx="971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3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4" descr="Flower-03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609600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15" descr="Math-02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14300" y="5889625"/>
            <a:ext cx="13525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16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4290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17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267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18" descr="Flower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0292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011" name="AutoShape 19"/>
          <p:cNvSpPr>
            <a:spLocks noChangeArrowheads="1"/>
          </p:cNvSpPr>
          <p:nvPr/>
        </p:nvSpPr>
        <p:spPr bwMode="auto">
          <a:xfrm>
            <a:off x="2286000" y="0"/>
            <a:ext cx="4876800" cy="685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FF"/>
                </a:solidFill>
                <a:latin typeface="Arial"/>
              </a:rPr>
              <a:t>               </a:t>
            </a:r>
            <a:endParaRPr lang="en-US" sz="1600" dirty="0">
              <a:latin typeface="Arial"/>
            </a:endParaRPr>
          </a:p>
        </p:txBody>
      </p:sp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1460500" y="3314700"/>
            <a:ext cx="2844800" cy="1181100"/>
            <a:chOff x="984" y="2376"/>
            <a:chExt cx="1792" cy="744"/>
          </a:xfrm>
        </p:grpSpPr>
        <p:sp>
          <p:nvSpPr>
            <p:cNvPr id="7218" name="Rectangle 21"/>
            <p:cNvSpPr>
              <a:spLocks noChangeArrowheads="1"/>
            </p:cNvSpPr>
            <p:nvPr/>
          </p:nvSpPr>
          <p:spPr bwMode="auto">
            <a:xfrm>
              <a:off x="984" y="2592"/>
              <a:ext cx="672" cy="528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7219" name="Rectangle 22"/>
            <p:cNvSpPr>
              <a:spLocks noChangeArrowheads="1"/>
            </p:cNvSpPr>
            <p:nvPr/>
          </p:nvSpPr>
          <p:spPr bwMode="auto">
            <a:xfrm>
              <a:off x="2256" y="2544"/>
              <a:ext cx="432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20" name="Text Box 23"/>
            <p:cNvSpPr txBox="1">
              <a:spLocks noChangeArrowheads="1"/>
            </p:cNvSpPr>
            <p:nvPr/>
          </p:nvSpPr>
          <p:spPr bwMode="auto">
            <a:xfrm>
              <a:off x="1632" y="2688"/>
              <a:ext cx="4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3 cm</a:t>
              </a:r>
            </a:p>
          </p:txBody>
        </p:sp>
        <p:sp>
          <p:nvSpPr>
            <p:cNvPr id="7221" name="Text Box 24"/>
            <p:cNvSpPr txBox="1">
              <a:spLocks noChangeArrowheads="1"/>
            </p:cNvSpPr>
            <p:nvPr/>
          </p:nvSpPr>
          <p:spPr bwMode="auto">
            <a:xfrm>
              <a:off x="1080" y="2432"/>
              <a:ext cx="4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4 cm</a:t>
              </a:r>
            </a:p>
          </p:txBody>
        </p:sp>
        <p:sp>
          <p:nvSpPr>
            <p:cNvPr id="7222" name="Text Box 25"/>
            <p:cNvSpPr txBox="1">
              <a:spLocks noChangeArrowheads="1"/>
            </p:cNvSpPr>
            <p:nvPr/>
          </p:nvSpPr>
          <p:spPr bwMode="auto">
            <a:xfrm>
              <a:off x="2296" y="2376"/>
              <a:ext cx="4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3 cm</a:t>
              </a:r>
            </a:p>
          </p:txBody>
        </p:sp>
      </p:grpSp>
      <p:sp>
        <p:nvSpPr>
          <p:cNvPr id="7189" name="WordArt 26"/>
          <p:cNvSpPr>
            <a:spLocks noChangeArrowheads="1" noChangeShapeType="1" noTextEdit="1"/>
          </p:cNvSpPr>
          <p:nvPr/>
        </p:nvSpPr>
        <p:spPr bwMode="auto">
          <a:xfrm>
            <a:off x="4241800" y="749300"/>
            <a:ext cx="31337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 tập về hình học</a:t>
            </a:r>
          </a:p>
        </p:txBody>
      </p:sp>
      <p:sp>
        <p:nvSpPr>
          <p:cNvPr id="7190" name="Text Box 27"/>
          <p:cNvSpPr txBox="1">
            <a:spLocks noChangeArrowheads="1"/>
          </p:cNvSpPr>
          <p:nvPr/>
        </p:nvSpPr>
        <p:spPr bwMode="auto">
          <a:xfrm>
            <a:off x="533400" y="1219200"/>
            <a:ext cx="2895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Bài 1. Quan sát hình bên, hãy chỉ ra : 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a)Các cạnh song song với nhau;</a:t>
            </a:r>
          </a:p>
        </p:txBody>
      </p:sp>
      <p:sp>
        <p:nvSpPr>
          <p:cNvPr id="7191" name="Line 28"/>
          <p:cNvSpPr>
            <a:spLocks noChangeShapeType="1"/>
          </p:cNvSpPr>
          <p:nvPr/>
        </p:nvSpPr>
        <p:spPr bwMode="auto">
          <a:xfrm>
            <a:off x="3683000" y="2209800"/>
            <a:ext cx="51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92" name="Group 29"/>
          <p:cNvGrpSpPr>
            <a:grpSpLocks/>
          </p:cNvGrpSpPr>
          <p:nvPr/>
        </p:nvGrpSpPr>
        <p:grpSpPr bwMode="auto">
          <a:xfrm>
            <a:off x="3454400" y="1282700"/>
            <a:ext cx="1358900" cy="1068388"/>
            <a:chOff x="2064" y="1248"/>
            <a:chExt cx="856" cy="673"/>
          </a:xfrm>
        </p:grpSpPr>
        <p:sp>
          <p:nvSpPr>
            <p:cNvPr id="7211" name="Line 30"/>
            <p:cNvSpPr>
              <a:spLocks noChangeShapeType="1"/>
            </p:cNvSpPr>
            <p:nvPr/>
          </p:nvSpPr>
          <p:spPr bwMode="auto">
            <a:xfrm>
              <a:off x="2208" y="139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Line 31"/>
            <p:cNvSpPr>
              <a:spLocks noChangeShapeType="1"/>
            </p:cNvSpPr>
            <p:nvPr/>
          </p:nvSpPr>
          <p:spPr bwMode="auto">
            <a:xfrm>
              <a:off x="2208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Line 32"/>
            <p:cNvSpPr>
              <a:spLocks noChangeShapeType="1"/>
            </p:cNvSpPr>
            <p:nvPr/>
          </p:nvSpPr>
          <p:spPr bwMode="auto">
            <a:xfrm flipV="1">
              <a:off x="2536" y="1400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Text Box 33"/>
            <p:cNvSpPr txBox="1">
              <a:spLocks noChangeArrowheads="1"/>
            </p:cNvSpPr>
            <p:nvPr/>
          </p:nvSpPr>
          <p:spPr bwMode="auto">
            <a:xfrm>
              <a:off x="2096" y="1248"/>
              <a:ext cx="30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A</a:t>
              </a:r>
            </a:p>
          </p:txBody>
        </p:sp>
        <p:sp>
          <p:nvSpPr>
            <p:cNvPr id="7215" name="Text Box 34"/>
            <p:cNvSpPr txBox="1">
              <a:spLocks noChangeArrowheads="1"/>
            </p:cNvSpPr>
            <p:nvPr/>
          </p:nvSpPr>
          <p:spPr bwMode="auto">
            <a:xfrm>
              <a:off x="2728" y="1248"/>
              <a:ext cx="19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B</a:t>
              </a:r>
            </a:p>
          </p:txBody>
        </p:sp>
        <p:sp>
          <p:nvSpPr>
            <p:cNvPr id="7216" name="Text Box 35"/>
            <p:cNvSpPr txBox="1">
              <a:spLocks noChangeArrowheads="1"/>
            </p:cNvSpPr>
            <p:nvPr/>
          </p:nvSpPr>
          <p:spPr bwMode="auto">
            <a:xfrm>
              <a:off x="2064" y="1776"/>
              <a:ext cx="24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D</a:t>
              </a:r>
            </a:p>
          </p:txBody>
        </p:sp>
        <p:sp>
          <p:nvSpPr>
            <p:cNvPr id="7217" name="Text Box 36"/>
            <p:cNvSpPr txBox="1">
              <a:spLocks noChangeArrowheads="1"/>
            </p:cNvSpPr>
            <p:nvPr/>
          </p:nvSpPr>
          <p:spPr bwMode="auto">
            <a:xfrm>
              <a:off x="2536" y="1776"/>
              <a:ext cx="19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900"/>
                <a:t>C</a:t>
              </a:r>
            </a:p>
          </p:txBody>
        </p:sp>
      </p:grpSp>
      <p:sp>
        <p:nvSpPr>
          <p:cNvPr id="7193" name="Rectangle 37"/>
          <p:cNvSpPr>
            <a:spLocks noChangeArrowheads="1"/>
          </p:cNvSpPr>
          <p:nvPr/>
        </p:nvSpPr>
        <p:spPr bwMode="auto">
          <a:xfrm>
            <a:off x="838200" y="2362200"/>
            <a:ext cx="4495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AB vuông góc với cạnh AD; 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AD vuông góc với cạnh DC .</a:t>
            </a:r>
          </a:p>
        </p:txBody>
      </p:sp>
      <p:grpSp>
        <p:nvGrpSpPr>
          <p:cNvPr id="7194" name="Group 38"/>
          <p:cNvGrpSpPr>
            <a:grpSpLocks/>
          </p:cNvGrpSpPr>
          <p:nvPr/>
        </p:nvGrpSpPr>
        <p:grpSpPr bwMode="auto">
          <a:xfrm>
            <a:off x="469900" y="4508500"/>
            <a:ext cx="3943350" cy="1503363"/>
            <a:chOff x="161" y="1895"/>
            <a:chExt cx="2484" cy="971"/>
          </a:xfrm>
        </p:grpSpPr>
        <p:sp>
          <p:nvSpPr>
            <p:cNvPr id="7207" name="Text Box 39"/>
            <p:cNvSpPr txBox="1">
              <a:spLocks noChangeArrowheads="1"/>
            </p:cNvSpPr>
            <p:nvPr/>
          </p:nvSpPr>
          <p:spPr bwMode="auto">
            <a:xfrm>
              <a:off x="161" y="1895"/>
              <a:ext cx="2352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a) Chu vi hình 1 bằng chu vi hình 2. </a:t>
              </a:r>
            </a:p>
          </p:txBody>
        </p:sp>
        <p:sp>
          <p:nvSpPr>
            <p:cNvPr id="7208" name="Text Box 40"/>
            <p:cNvSpPr txBox="1">
              <a:spLocks noChangeArrowheads="1"/>
            </p:cNvSpPr>
            <p:nvPr/>
          </p:nvSpPr>
          <p:spPr bwMode="auto">
            <a:xfrm>
              <a:off x="287" y="2147"/>
              <a:ext cx="2304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b)Diện tích hình 1 bằng diện tích hình 2</a:t>
              </a:r>
            </a:p>
          </p:txBody>
        </p:sp>
        <p:sp>
          <p:nvSpPr>
            <p:cNvPr id="7209" name="Text Box 41"/>
            <p:cNvSpPr txBox="1">
              <a:spLocks noChangeArrowheads="1"/>
            </p:cNvSpPr>
            <p:nvPr/>
          </p:nvSpPr>
          <p:spPr bwMode="auto">
            <a:xfrm>
              <a:off x="341" y="2410"/>
              <a:ext cx="2304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c)Diện tích hình 2 lớn h</a:t>
              </a:r>
              <a:r>
                <a:rPr lang="vi-VN" sz="1200">
                  <a:solidFill>
                    <a:srgbClr val="0000FF"/>
                  </a:solidFill>
                </a:rPr>
                <a:t>ơ</a:t>
              </a:r>
              <a:r>
                <a:rPr lang="en-US" sz="1200">
                  <a:solidFill>
                    <a:srgbClr val="0000FF"/>
                  </a:solidFill>
                </a:rPr>
                <a:t>n diện tích hình 1</a:t>
              </a:r>
            </a:p>
          </p:txBody>
        </p:sp>
        <p:sp>
          <p:nvSpPr>
            <p:cNvPr id="7210" name="Text Box 42"/>
            <p:cNvSpPr txBox="1">
              <a:spLocks noChangeArrowheads="1"/>
            </p:cNvSpPr>
            <p:nvPr/>
          </p:nvSpPr>
          <p:spPr bwMode="auto">
            <a:xfrm>
              <a:off x="227" y="2687"/>
              <a:ext cx="2352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</a:pPr>
              <a:r>
                <a:rPr lang="en-US" sz="1200">
                  <a:solidFill>
                    <a:srgbClr val="0000FF"/>
                  </a:solidFill>
                </a:rPr>
                <a:t>d) Chu vi hình 1 lớn h</a:t>
              </a:r>
              <a:r>
                <a:rPr lang="vi-VN" sz="1200">
                  <a:solidFill>
                    <a:srgbClr val="0000FF"/>
                  </a:solidFill>
                </a:rPr>
                <a:t>ơ</a:t>
              </a:r>
              <a:r>
                <a:rPr lang="en-US" sz="1200">
                  <a:solidFill>
                    <a:srgbClr val="0000FF"/>
                  </a:solidFill>
                </a:rPr>
                <a:t>n chu vi hình 2. </a:t>
              </a:r>
            </a:p>
          </p:txBody>
        </p:sp>
      </p:grpSp>
      <p:grpSp>
        <p:nvGrpSpPr>
          <p:cNvPr id="7195" name="Group 43"/>
          <p:cNvGrpSpPr>
            <a:grpSpLocks/>
          </p:cNvGrpSpPr>
          <p:nvPr/>
        </p:nvGrpSpPr>
        <p:grpSpPr bwMode="auto">
          <a:xfrm>
            <a:off x="4267200" y="4419600"/>
            <a:ext cx="304800" cy="1600200"/>
            <a:chOff x="5232" y="2592"/>
            <a:chExt cx="192" cy="1008"/>
          </a:xfrm>
        </p:grpSpPr>
        <p:sp>
          <p:nvSpPr>
            <p:cNvPr id="7203" name="Rectangle 44"/>
            <p:cNvSpPr>
              <a:spLocks noChangeArrowheads="1"/>
            </p:cNvSpPr>
            <p:nvPr/>
          </p:nvSpPr>
          <p:spPr bwMode="auto">
            <a:xfrm>
              <a:off x="5232" y="3150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S</a:t>
              </a:r>
            </a:p>
          </p:txBody>
        </p:sp>
        <p:sp>
          <p:nvSpPr>
            <p:cNvPr id="7204" name="Rectangle 45"/>
            <p:cNvSpPr>
              <a:spLocks noChangeArrowheads="1"/>
            </p:cNvSpPr>
            <p:nvPr/>
          </p:nvSpPr>
          <p:spPr bwMode="auto">
            <a:xfrm>
              <a:off x="5232" y="340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solidFill>
                    <a:srgbClr val="FF0000"/>
                  </a:solidFill>
                </a:rPr>
                <a:t>Đ</a:t>
              </a:r>
            </a:p>
          </p:txBody>
        </p:sp>
        <p:sp>
          <p:nvSpPr>
            <p:cNvPr id="7205" name="Rectangle 46"/>
            <p:cNvSpPr>
              <a:spLocks noChangeArrowheads="1"/>
            </p:cNvSpPr>
            <p:nvPr/>
          </p:nvSpPr>
          <p:spPr bwMode="auto">
            <a:xfrm>
              <a:off x="5232" y="286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S</a:t>
              </a:r>
            </a:p>
          </p:txBody>
        </p:sp>
        <p:sp>
          <p:nvSpPr>
            <p:cNvPr id="7206" name="Rectangle 47"/>
            <p:cNvSpPr>
              <a:spLocks noChangeArrowheads="1"/>
            </p:cNvSpPr>
            <p:nvPr/>
          </p:nvSpPr>
          <p:spPr bwMode="auto">
            <a:xfrm>
              <a:off x="5232" y="259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S</a:t>
              </a:r>
            </a:p>
          </p:txBody>
        </p:sp>
      </p:grpSp>
      <p:sp>
        <p:nvSpPr>
          <p:cNvPr id="7196" name="Rectangle 48"/>
          <p:cNvSpPr>
            <a:spLocks noChangeArrowheads="1"/>
          </p:cNvSpPr>
          <p:nvPr/>
        </p:nvSpPr>
        <p:spPr bwMode="auto">
          <a:xfrm>
            <a:off x="787400" y="2082800"/>
            <a:ext cx="2400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b)Các cạnh vuông góc với nhau.</a:t>
            </a:r>
          </a:p>
        </p:txBody>
      </p:sp>
      <p:sp>
        <p:nvSpPr>
          <p:cNvPr id="7197" name="Rectangle 49"/>
          <p:cNvSpPr>
            <a:spLocks noChangeArrowheads="1"/>
          </p:cNvSpPr>
          <p:nvPr/>
        </p:nvSpPr>
        <p:spPr bwMode="auto">
          <a:xfrm>
            <a:off x="533400" y="1803400"/>
            <a:ext cx="327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AB và cạnh DC song song với</a:t>
            </a:r>
            <a:r>
              <a:rPr lang="en-US" sz="1200"/>
              <a:t> </a:t>
            </a:r>
            <a:r>
              <a:rPr lang="en-US" sz="1200">
                <a:solidFill>
                  <a:srgbClr val="FF0000"/>
                </a:solidFill>
              </a:rPr>
              <a:t>nhau</a:t>
            </a:r>
          </a:p>
        </p:txBody>
      </p:sp>
      <p:sp>
        <p:nvSpPr>
          <p:cNvPr id="7198" name="Text Box 50"/>
          <p:cNvSpPr txBox="1">
            <a:spLocks noChangeArrowheads="1"/>
          </p:cNvSpPr>
          <p:nvPr/>
        </p:nvSpPr>
        <p:spPr bwMode="auto">
          <a:xfrm>
            <a:off x="4800600" y="1447800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Bài 4. Để lát một phòng học hình chữ nhật, ng</a:t>
            </a:r>
            <a:r>
              <a:rPr lang="vi-VN" sz="1200">
                <a:solidFill>
                  <a:srgbClr val="0000FF"/>
                </a:solidFill>
              </a:rPr>
              <a:t>ư</a:t>
            </a:r>
            <a:r>
              <a:rPr lang="en-US" sz="1200">
                <a:solidFill>
                  <a:srgbClr val="0000FF"/>
                </a:solidFill>
              </a:rPr>
              <a:t>ời ta dùng loại gạch men hình vuông có cạnh 20 cm. Hỏi cần bao nhiêu viên gạch </a:t>
            </a:r>
            <a:r>
              <a:rPr lang="vi-VN" sz="1200">
                <a:solidFill>
                  <a:srgbClr val="0000FF"/>
                </a:solidFill>
              </a:rPr>
              <a:t>đ</a:t>
            </a:r>
            <a:r>
              <a:rPr lang="en-US" sz="1200">
                <a:solidFill>
                  <a:srgbClr val="0000FF"/>
                </a:solidFill>
              </a:rPr>
              <a:t>ể lát kín nền phòng học </a:t>
            </a:r>
            <a:r>
              <a:rPr lang="vi-VN" sz="1200">
                <a:solidFill>
                  <a:srgbClr val="0000FF"/>
                </a:solidFill>
              </a:rPr>
              <a:t>đ</a:t>
            </a:r>
            <a:r>
              <a:rPr lang="en-US" sz="1200">
                <a:solidFill>
                  <a:srgbClr val="0000FF"/>
                </a:solidFill>
              </a:rPr>
              <a:t>ó, biết rằng nền phòng học có chiều rộng 5 m, chiều dài 8 m và phần mạch vữa không </a:t>
            </a:r>
            <a:r>
              <a:rPr lang="vi-VN" sz="1200">
                <a:solidFill>
                  <a:srgbClr val="0000FF"/>
                </a:solidFill>
              </a:rPr>
              <a:t>đ</a:t>
            </a:r>
            <a:r>
              <a:rPr lang="en-US" sz="1200">
                <a:solidFill>
                  <a:srgbClr val="0000FF"/>
                </a:solidFill>
              </a:rPr>
              <a:t>áng kể?</a:t>
            </a:r>
          </a:p>
        </p:txBody>
      </p:sp>
      <p:sp>
        <p:nvSpPr>
          <p:cNvPr id="85043" name="Text Box 51"/>
          <p:cNvSpPr txBox="1">
            <a:spLocks noChangeArrowheads="1"/>
          </p:cNvSpPr>
          <p:nvPr/>
        </p:nvSpPr>
        <p:spPr bwMode="auto">
          <a:xfrm>
            <a:off x="6654800" y="2667000"/>
            <a:ext cx="152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Tóm tắt:</a:t>
            </a:r>
          </a:p>
        </p:txBody>
      </p:sp>
      <p:sp>
        <p:nvSpPr>
          <p:cNvPr id="85044" name="Text Box 52"/>
          <p:cNvSpPr txBox="1">
            <a:spLocks noChangeArrowheads="1"/>
          </p:cNvSpPr>
          <p:nvPr/>
        </p:nvSpPr>
        <p:spPr bwMode="auto">
          <a:xfrm>
            <a:off x="5791200" y="2971800"/>
            <a:ext cx="2590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</a:rPr>
              <a:t>Cạnh viên gạch       :  20 cm Chiều rộng nền: 5 m     Chiều dài nền   : 8 m     Gạch cần          : … viên?                                   </a:t>
            </a:r>
          </a:p>
        </p:txBody>
      </p:sp>
      <p:sp>
        <p:nvSpPr>
          <p:cNvPr id="85045" name="Text Box 53"/>
          <p:cNvSpPr txBox="1">
            <a:spLocks noChangeArrowheads="1"/>
          </p:cNvSpPr>
          <p:nvPr/>
        </p:nvSpPr>
        <p:spPr bwMode="auto">
          <a:xfrm>
            <a:off x="4800600" y="4191000"/>
            <a:ext cx="403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</a:rPr>
              <a:t> </a:t>
            </a:r>
            <a:r>
              <a:rPr lang="en-US" sz="1200">
                <a:solidFill>
                  <a:srgbClr val="FF0000"/>
                </a:solidFill>
              </a:rPr>
              <a:t>Diện tích của một viên gạch là:                                20 x 20 = 400 (cm</a:t>
            </a:r>
            <a:r>
              <a:rPr lang="en-US" sz="1200" baseline="30000">
                <a:solidFill>
                  <a:srgbClr val="FF0000"/>
                </a:solidFill>
              </a:rPr>
              <a:t>2</a:t>
            </a:r>
            <a:r>
              <a:rPr lang="en-US" sz="1200">
                <a:solidFill>
                  <a:srgbClr val="FF0000"/>
                </a:solidFill>
              </a:rPr>
              <a:t> )                                    Diện tích của lớp học là:                                      5 x 8 = 40 (m</a:t>
            </a:r>
            <a:r>
              <a:rPr lang="en-US" sz="1200" baseline="30000">
                <a:solidFill>
                  <a:srgbClr val="FF0000"/>
                </a:solidFill>
              </a:rPr>
              <a:t>2 </a:t>
            </a:r>
            <a:r>
              <a:rPr lang="en-US" sz="1200">
                <a:solidFill>
                  <a:srgbClr val="FF0000"/>
                </a:solidFill>
              </a:rPr>
              <a:t>)                                                    40 m</a:t>
            </a:r>
            <a:r>
              <a:rPr lang="en-US" sz="1200" baseline="30000">
                <a:solidFill>
                  <a:srgbClr val="FF0000"/>
                </a:solidFill>
              </a:rPr>
              <a:t>2 </a:t>
            </a:r>
            <a:r>
              <a:rPr lang="en-US" sz="1200">
                <a:solidFill>
                  <a:srgbClr val="FF0000"/>
                </a:solidFill>
              </a:rPr>
              <a:t>= 400000 (cm</a:t>
            </a:r>
            <a:r>
              <a:rPr lang="en-US" sz="1200" baseline="30000">
                <a:solidFill>
                  <a:srgbClr val="FF0000"/>
                </a:solidFill>
              </a:rPr>
              <a:t>2</a:t>
            </a:r>
            <a:r>
              <a:rPr lang="en-US" sz="1200">
                <a:solidFill>
                  <a:srgbClr val="FF0000"/>
                </a:solidFill>
              </a:rPr>
              <a:t> )                                        Số viên gạch cần </a:t>
            </a:r>
            <a:r>
              <a:rPr lang="vi-VN" sz="1200">
                <a:solidFill>
                  <a:srgbClr val="FF0000"/>
                </a:solidFill>
              </a:rPr>
              <a:t>đ</a:t>
            </a:r>
            <a:r>
              <a:rPr lang="en-US" sz="1200">
                <a:solidFill>
                  <a:srgbClr val="FF0000"/>
                </a:solidFill>
              </a:rPr>
              <a:t>ể lát kín nền lớp học là:  400000 : 400 = 1000 ( viên gạch)                            Đáp số: 1000 viên gạch</a:t>
            </a:r>
          </a:p>
        </p:txBody>
      </p:sp>
      <p:sp>
        <p:nvSpPr>
          <p:cNvPr id="85046" name="Text Box 54"/>
          <p:cNvSpPr txBox="1">
            <a:spLocks noChangeArrowheads="1"/>
          </p:cNvSpPr>
          <p:nvPr/>
        </p:nvSpPr>
        <p:spPr bwMode="auto">
          <a:xfrm>
            <a:off x="6642100" y="3835400"/>
            <a:ext cx="152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Bài giải: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5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5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50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5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5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43" grpId="0"/>
      <p:bldP spid="85044" grpId="0"/>
      <p:bldP spid="85045" grpId="0"/>
      <p:bldP spid="850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912</Words>
  <Application>Microsoft Office PowerPoint</Application>
  <PresentationFormat>On-screen Show (4:3)</PresentationFormat>
  <Paragraphs>125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.VnTime</vt:lpstr>
      <vt:lpstr>Times New Roman</vt:lpstr>
      <vt:lpstr>Default Design</vt:lpstr>
      <vt:lpstr>Microsoft Equation 3.0</vt:lpstr>
      <vt:lpstr>Microsoft Graph Chart</vt:lpstr>
      <vt:lpstr>Slide 1</vt:lpstr>
      <vt:lpstr>Slide 2</vt:lpstr>
      <vt:lpstr>Slide 3</vt:lpstr>
      <vt:lpstr>Slide 4</vt:lpstr>
      <vt:lpstr>Slide 5</vt:lpstr>
      <vt:lpstr>Slide 6</vt:lpstr>
    </vt:vector>
  </TitlesOfParts>
  <Company>Quang Trung - KX - 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Tai</dc:creator>
  <cp:lastModifiedBy>CSTeam</cp:lastModifiedBy>
  <cp:revision>237</cp:revision>
  <dcterms:created xsi:type="dcterms:W3CDTF">2010-11-03T01:41:07Z</dcterms:created>
  <dcterms:modified xsi:type="dcterms:W3CDTF">2016-06-30T02:16:02Z</dcterms:modified>
</cp:coreProperties>
</file>