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7" r:id="rId2"/>
    <p:sldId id="267" r:id="rId3"/>
    <p:sldId id="291" r:id="rId4"/>
    <p:sldId id="270" r:id="rId5"/>
    <p:sldId id="261" r:id="rId6"/>
    <p:sldId id="274" r:id="rId7"/>
    <p:sldId id="294" r:id="rId8"/>
    <p:sldId id="276" r:id="rId9"/>
    <p:sldId id="278" r:id="rId10"/>
    <p:sldId id="269" r:id="rId11"/>
    <p:sldId id="288" r:id="rId12"/>
    <p:sldId id="281" r:id="rId13"/>
    <p:sldId id="295" r:id="rId14"/>
    <p:sldId id="296" r:id="rId15"/>
    <p:sldId id="280" r:id="rId16"/>
    <p:sldId id="262" r:id="rId17"/>
    <p:sldId id="292" r:id="rId18"/>
  </p:sldIdLst>
  <p:sldSz cx="9144000" cy="6858000" type="screen4x3"/>
  <p:notesSz cx="6858000" cy="9144000"/>
  <p:embeddedFontLst>
    <p:embeddedFont>
      <p:font typeface=".VnTifani HeavyH" pitchFamily="34" charset="0"/>
      <p:regular r:id="rId19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DAA1"/>
    <a:srgbClr val="F9072A"/>
    <a:srgbClr val="F4F92F"/>
    <a:srgbClr val="2DFFC8"/>
    <a:srgbClr val="0000FF"/>
    <a:srgbClr val="EBF7FF"/>
    <a:srgbClr val="CCCC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4366A-9445-40AB-B8F8-9C2BCAE02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94928-223A-4574-87ED-65B2B483E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6F5E-28E2-4635-8CAB-81B833241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B4507-3DE1-4AC7-ACD5-E63F2E8A5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E778B-3254-4ED7-9D71-6B1E3B307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7EFA1-B569-442B-B08F-73A9431FE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95FA7-C977-4AF6-81FE-62360DCAA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C2A19-D435-412E-8F39-0502DF383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17BCA-6607-4B5A-A40A-AB26C03AE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F8767-B5CE-4DD7-B7B9-056FD54C2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42D9D-AA40-401C-98D3-DD649650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7091-EE28-4FC3-9F56-18095BAF7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74D808B-1833-49B8-8299-CED2A1C5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G:\su%20chuyen%20dong%20trai%20dat\trai%20dat%20nay%20la%20cua%20chungminh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12.xml"/><Relationship Id="rId1" Type="http://schemas.openxmlformats.org/officeDocument/2006/relationships/audio" Target="TD0LOI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audio" Target="TD0LOI.MP3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Frames PPT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CC">
                  <a:alpha val="56000"/>
                </a:srgbClr>
              </a:gs>
              <a:gs pos="100000">
                <a:srgbClr val="FFFFE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2" name="Picture 3" descr="blumen-pflanzen17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343400"/>
            <a:ext cx="617220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blumen-pflanzen09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380094">
            <a:off x="8153400" y="0"/>
            <a:ext cx="12192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2362200" y="1895475"/>
            <a:ext cx="4419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MÔN TỰ NHIÊN VÀ XÃ HỘI</a:t>
            </a:r>
          </a:p>
        </p:txBody>
      </p:sp>
      <p:sp>
        <p:nvSpPr>
          <p:cNvPr id="32775" name="WordArt 7"/>
          <p:cNvSpPr>
            <a:spLocks noChangeArrowheads="1" noChangeShapeType="1" noTextEdit="1"/>
          </p:cNvSpPr>
          <p:nvPr/>
        </p:nvSpPr>
        <p:spPr bwMode="auto">
          <a:xfrm>
            <a:off x="3733800" y="2687638"/>
            <a:ext cx="1905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LỚP: 3A</a:t>
            </a:r>
          </a:p>
        </p:txBody>
      </p:sp>
      <p:pic>
        <p:nvPicPr>
          <p:cNvPr id="2056" name="Picture 10" descr="blumen-pflanzen09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741971">
            <a:off x="-211137" y="5849937"/>
            <a:ext cx="12192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1" descr="blumen-pflanzen09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288133">
            <a:off x="-134937" y="58737"/>
            <a:ext cx="12192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2" descr="blumen-pflanzen09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163879">
            <a:off x="8018463" y="5926137"/>
            <a:ext cx="12192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  <p:bldP spid="327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39"/>
          <p:cNvPicPr>
            <a:picLocks noChangeAspect="1" noChangeArrowheads="1"/>
          </p:cNvPicPr>
          <p:nvPr/>
        </p:nvPicPr>
        <p:blipFill>
          <a:blip r:embed="rId2">
            <a:lum bright="-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AutoShape 5" descr="Horizontal brick"/>
          <p:cNvSpPr>
            <a:spLocks noChangeArrowheads="1"/>
          </p:cNvSpPr>
          <p:nvPr/>
        </p:nvSpPr>
        <p:spPr bwMode="auto">
          <a:xfrm>
            <a:off x="0" y="2743200"/>
            <a:ext cx="9144000" cy="3276600"/>
          </a:xfrm>
          <a:prstGeom prst="roundRect">
            <a:avLst>
              <a:gd name="adj" fmla="val 16667"/>
            </a:avLst>
          </a:prstGeom>
          <a:pattFill prst="horzBrick">
            <a:fgClr>
              <a:srgbClr val="F9072A">
                <a:alpha val="39999"/>
              </a:srgbClr>
            </a:fgClr>
            <a:bgClr>
              <a:srgbClr val="5E1700">
                <a:alpha val="39999"/>
              </a:srgbClr>
            </a:bgClr>
          </a:patt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04800" y="2743200"/>
            <a:ext cx="8382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solidFill>
                  <a:srgbClr val="F4F92F"/>
                </a:solidFill>
              </a:rPr>
              <a:t>Trái Đất không </a:t>
            </a:r>
            <a:r>
              <a:rPr lang="vi-VN" sz="4000" b="1">
                <a:solidFill>
                  <a:srgbClr val="F4F92F"/>
                </a:solidFill>
              </a:rPr>
              <a:t>đ</a:t>
            </a:r>
            <a:r>
              <a:rPr lang="en-US" sz="4000" b="1">
                <a:solidFill>
                  <a:srgbClr val="F4F92F"/>
                </a:solidFill>
              </a:rPr>
              <a:t>ứng yên mà tự quay quanh mình nó theo h</a:t>
            </a:r>
            <a:r>
              <a:rPr lang="vi-VN" sz="4000" b="1">
                <a:solidFill>
                  <a:srgbClr val="F4F92F"/>
                </a:solidFill>
              </a:rPr>
              <a:t>ư</a:t>
            </a:r>
            <a:r>
              <a:rPr lang="en-US" sz="4000" b="1">
                <a:solidFill>
                  <a:srgbClr val="F4F92F"/>
                </a:solidFill>
              </a:rPr>
              <a:t>ớng ng</a:t>
            </a:r>
            <a:r>
              <a:rPr lang="vi-VN" sz="4000" b="1">
                <a:solidFill>
                  <a:srgbClr val="F4F92F"/>
                </a:solidFill>
              </a:rPr>
              <a:t>ư</a:t>
            </a:r>
            <a:r>
              <a:rPr lang="en-US" sz="4000" b="1">
                <a:solidFill>
                  <a:srgbClr val="F4F92F"/>
                </a:solidFill>
              </a:rPr>
              <a:t>ợc chiều kim </a:t>
            </a:r>
            <a:r>
              <a:rPr lang="vi-VN" sz="4000" b="1">
                <a:solidFill>
                  <a:srgbClr val="F4F92F"/>
                </a:solidFill>
              </a:rPr>
              <a:t>đ</a:t>
            </a:r>
            <a:r>
              <a:rPr lang="en-US" sz="4000" b="1">
                <a:solidFill>
                  <a:srgbClr val="F4F92F"/>
                </a:solidFill>
              </a:rPr>
              <a:t>ồng hồ (nếu nhìn từ cực bắc xuống) hay theo h</a:t>
            </a:r>
            <a:r>
              <a:rPr lang="vi-VN" sz="4000" b="1">
                <a:solidFill>
                  <a:srgbClr val="F4F92F"/>
                </a:solidFill>
              </a:rPr>
              <a:t>ư</a:t>
            </a:r>
            <a:r>
              <a:rPr lang="en-US" sz="4000" b="1">
                <a:solidFill>
                  <a:srgbClr val="F4F92F"/>
                </a:solidFill>
              </a:rPr>
              <a:t>ớng từ Tây sang Đông 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228600" y="11430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F4F92F"/>
                </a:solidFill>
              </a:rPr>
              <a:t>I. Trái Đất tự quay quanh trục của nó </a:t>
            </a: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3200400" y="381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Tự nhiên và xã hội</a:t>
            </a:r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1524000" y="685800"/>
            <a:ext cx="6248400" cy="51911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9072A"/>
                </a:solidFill>
              </a:rPr>
              <a:t>Sự chuyển động của trái đất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228600" y="11430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I. Trái Đất tự quay quanh trục của nó </a:t>
            </a:r>
          </a:p>
        </p:txBody>
      </p:sp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3200400" y="381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Tự nhiên và xã hội</a:t>
            </a:r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1524000" y="685800"/>
            <a:ext cx="6248400" cy="51911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9072A"/>
                </a:solidFill>
              </a:rPr>
              <a:t>Sự chuyển động của trái đất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28600" y="17526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II. Trái Đất chuyển </a:t>
            </a:r>
            <a:r>
              <a:rPr lang="vi-VN" sz="2800" b="1">
                <a:solidFill>
                  <a:srgbClr val="0000FF"/>
                </a:solidFill>
              </a:rPr>
              <a:t>đ</a:t>
            </a:r>
            <a:r>
              <a:rPr lang="en-US" sz="2800" b="1">
                <a:solidFill>
                  <a:srgbClr val="0000FF"/>
                </a:solidFill>
              </a:rPr>
              <a:t>ộng quanh Mặt Trời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2971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19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200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981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352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62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200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5181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67437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1600" y="1828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038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533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685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5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981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6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57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17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4495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18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990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19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20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21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219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22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267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23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905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Picture 24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066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25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26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971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27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6477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28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1600" y="4038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29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6400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30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886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Picture 31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562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4" name="Picture 32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57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5" name="Picture 33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724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6" name="Picture 34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6400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9" name="Picture 37" descr="Trai dat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5000"/>
            <a:ext cx="19050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0" name="Picture 38" descr="MAT TROI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066800"/>
            <a:ext cx="4114800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3962400" y="22098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 </a:t>
            </a:r>
            <a:r>
              <a:rPr lang="en-US" sz="2800" b="1">
                <a:solidFill>
                  <a:schemeClr val="bg1"/>
                </a:solidFill>
              </a:rPr>
              <a:t>Mặt Trời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1342 C -0.0375 0.14607 0.15104 0.27662 0.38611 0.27662 C 0.62066 0.27662 0.8125 0.14607 0.8125 -0.01342 C 0.8125 -0.17291 0.62066 -0.30069 0.38611 -0.30069 C 0.15104 -0.30069 -0.0375 -0.17245 -0.0375 -0.01342 Z " pathEditMode="relative" rAng="-16200000" ptsTypes="fffff">
                                      <p:cBhvr>
                                        <p:cTn id="26" dur="30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2971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19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200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981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352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62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200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5181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67437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1600" y="1828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038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533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4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685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5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981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6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57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17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4495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18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990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19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20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21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219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22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267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23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905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24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066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25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26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971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27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6477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28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1600" y="4038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29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6400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30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886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Picture 31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562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32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57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Picture 33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724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34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6400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1" name="Picture 35" descr="Trai dat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5000"/>
            <a:ext cx="19050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2" name="Picture 36" descr="MAT TROI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066800"/>
            <a:ext cx="4114800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962400" y="22098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 </a:t>
            </a:r>
            <a:r>
              <a:rPr lang="en-US" sz="2800" b="1">
                <a:solidFill>
                  <a:schemeClr val="bg1"/>
                </a:solidFill>
              </a:rPr>
              <a:t>Mặt Trời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1342 C -0.0375 0.14607 0.15104 0.27662 0.38611 0.27662 C 0.62066 0.27662 0.8125 0.14607 0.8125 -0.01342 C 0.8125 -0.17291 0.62066 -0.30069 0.38611 -0.30069 C 0.15104 -0.30069 -0.0375 -0.17245 -0.0375 -0.01342 Z " pathEditMode="relative" rAng="-16200000" ptsTypes="fffff">
                                      <p:cBhvr>
                                        <p:cTn id="6" dur="30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2971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867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200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981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352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62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200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5029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65913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1600" y="1828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86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3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533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4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685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5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981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6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57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17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4343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18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990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19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0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21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219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22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114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23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905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Picture 24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066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5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26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971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27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6324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28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1600" y="3886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29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6248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30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733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31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410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32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57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33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572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34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6248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9" name="Picture 35" descr="Trai dat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5000"/>
            <a:ext cx="19050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36" descr="MAT TROI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066800"/>
            <a:ext cx="4114800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3962400" y="22098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 </a:t>
            </a:r>
            <a:r>
              <a:rPr lang="en-US" sz="2800" b="1">
                <a:solidFill>
                  <a:schemeClr val="bg1"/>
                </a:solidFill>
              </a:rPr>
              <a:t>Mặt Trời</a:t>
            </a:r>
          </a:p>
        </p:txBody>
      </p:sp>
      <p:pic>
        <p:nvPicPr>
          <p:cNvPr id="31798" name="Picture 54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75819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99" name="Picture 55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79629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00" name="Picture 56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65913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01" name="Picture 57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81153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02" name="Picture 58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3721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03" name="Picture 59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79629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04" name="Picture 60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51435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05" name="Picture 61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52959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06" name="Picture 62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65913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07" name="Picture 63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50673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08" name="Picture 64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6007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09" name="Picture 65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9911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10" name="Picture 66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7531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11" name="Picture 67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8293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12" name="Picture 68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65151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13" name="Picture 69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56769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14" name="Picture 70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2103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15" name="Picture 71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5819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16" name="Picture 72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50673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17" name="AutoShape 73"/>
          <p:cNvSpPr>
            <a:spLocks noChangeArrowheads="1"/>
          </p:cNvSpPr>
          <p:nvPr/>
        </p:nvSpPr>
        <p:spPr bwMode="auto">
          <a:xfrm>
            <a:off x="457200" y="4610100"/>
            <a:ext cx="8458200" cy="213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>
                  <a:alpha val="72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1818" name="Text Box 74"/>
          <p:cNvSpPr txBox="1">
            <a:spLocks noChangeArrowheads="1"/>
          </p:cNvSpPr>
          <p:nvPr/>
        </p:nvSpPr>
        <p:spPr bwMode="auto">
          <a:xfrm>
            <a:off x="838200" y="4610100"/>
            <a:ext cx="7543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3200"/>
              <a:t> Trái </a:t>
            </a:r>
            <a:r>
              <a:rPr lang="vi-VN" sz="3200"/>
              <a:t>đ</a:t>
            </a:r>
            <a:r>
              <a:rPr lang="en-US" sz="3200"/>
              <a:t>ất tham gia vào mấy chuyển </a:t>
            </a:r>
            <a:r>
              <a:rPr lang="vi-VN" sz="3200"/>
              <a:t>đ</a:t>
            </a:r>
            <a:r>
              <a:rPr lang="en-US" sz="3200"/>
              <a:t>ộng ? Đó là những chuyển </a:t>
            </a:r>
            <a:r>
              <a:rPr lang="vi-VN" sz="3200"/>
              <a:t>đ</a:t>
            </a:r>
            <a:r>
              <a:rPr lang="en-US" sz="3200"/>
              <a:t>ộng nào ?</a:t>
            </a:r>
          </a:p>
        </p:txBody>
      </p:sp>
      <p:sp>
        <p:nvSpPr>
          <p:cNvPr id="31819" name="Text Box 75"/>
          <p:cNvSpPr txBox="1">
            <a:spLocks noChangeArrowheads="1"/>
          </p:cNvSpPr>
          <p:nvPr/>
        </p:nvSpPr>
        <p:spPr bwMode="auto">
          <a:xfrm>
            <a:off x="914400" y="56007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/>
              <a:t>- H</a:t>
            </a:r>
            <a:r>
              <a:rPr lang="vi-VN" sz="3200"/>
              <a:t>ư</a:t>
            </a:r>
            <a:r>
              <a:rPr lang="en-US" sz="3200"/>
              <a:t>ớng của chuyển </a:t>
            </a:r>
            <a:r>
              <a:rPr lang="vi-VN" sz="3200"/>
              <a:t>đ</a:t>
            </a:r>
            <a:r>
              <a:rPr lang="en-US" sz="3200"/>
              <a:t>ộng </a:t>
            </a:r>
            <a:r>
              <a:rPr lang="vi-VN" sz="3200"/>
              <a:t>đ</a:t>
            </a:r>
            <a:r>
              <a:rPr lang="en-US" sz="3200"/>
              <a:t>ó </a:t>
            </a:r>
            <a:r>
              <a:rPr lang="vi-VN" sz="3200"/>
              <a:t>đ</a:t>
            </a:r>
            <a:r>
              <a:rPr lang="en-US" sz="3200"/>
              <a:t>i từ ph</a:t>
            </a:r>
            <a:r>
              <a:rPr lang="vi-VN" sz="3200"/>
              <a:t>ươ</a:t>
            </a:r>
            <a:r>
              <a:rPr lang="en-US" sz="3200"/>
              <a:t>ng nào sang ph</a:t>
            </a:r>
            <a:r>
              <a:rPr lang="vi-VN" sz="3200"/>
              <a:t>ươ</a:t>
            </a:r>
            <a:r>
              <a:rPr lang="en-US" sz="3200"/>
              <a:t>ng nào 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1342 C -0.0375 0.14607 0.15104 0.27662 0.38611 0.27662 C 0.62066 0.27662 0.8125 0.14607 0.8125 -0.01342 C 0.8125 -0.17291 0.62066 -0.30069 0.38611 -0.30069 C 0.15104 -0.30069 -0.0375 -0.17245 -0.0375 -0.01342 Z " pathEditMode="relative" rAng="-16200000" ptsTypes="fffff">
                                      <p:cBhvr>
                                        <p:cTn id="6" dur="30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17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17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317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317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18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18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318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318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318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318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1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318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318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3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3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318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318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3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3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318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318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3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3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70" decel="100000"/>
                                        <p:tgtEl>
                                          <p:spTgt spid="318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decel="100000"/>
                                        <p:tgtEl>
                                          <p:spTgt spid="318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31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31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318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318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3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3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318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318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3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3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70" decel="100000"/>
                                        <p:tgtEl>
                                          <p:spTgt spid="318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770" decel="100000"/>
                                        <p:tgtEl>
                                          <p:spTgt spid="318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31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31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70" decel="100000"/>
                                        <p:tgtEl>
                                          <p:spTgt spid="318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770" decel="100000"/>
                                        <p:tgtEl>
                                          <p:spTgt spid="318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3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770" fill="hold"/>
                                        <p:tgtEl>
                                          <p:spTgt spid="3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70" decel="100000"/>
                                        <p:tgtEl>
                                          <p:spTgt spid="318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770" decel="100000"/>
                                        <p:tgtEl>
                                          <p:spTgt spid="318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31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31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770" decel="100000"/>
                                        <p:tgtEl>
                                          <p:spTgt spid="318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770" decel="100000"/>
                                        <p:tgtEl>
                                          <p:spTgt spid="318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3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2" dur="770" fill="hold"/>
                                        <p:tgtEl>
                                          <p:spTgt spid="3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770" decel="100000"/>
                                        <p:tgtEl>
                                          <p:spTgt spid="318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770" decel="100000"/>
                                        <p:tgtEl>
                                          <p:spTgt spid="318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9" dur="770" fill="hold"/>
                                        <p:tgtEl>
                                          <p:spTgt spid="3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1" dur="770" fill="hold"/>
                                        <p:tgtEl>
                                          <p:spTgt spid="3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770" decel="100000"/>
                                        <p:tgtEl>
                                          <p:spTgt spid="318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770" decel="100000"/>
                                        <p:tgtEl>
                                          <p:spTgt spid="318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8" dur="770" fill="hold"/>
                                        <p:tgtEl>
                                          <p:spTgt spid="31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0" dur="770" fill="hold"/>
                                        <p:tgtEl>
                                          <p:spTgt spid="31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770" decel="100000"/>
                                        <p:tgtEl>
                                          <p:spTgt spid="318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770" decel="100000"/>
                                        <p:tgtEl>
                                          <p:spTgt spid="318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7" dur="770" fill="hold"/>
                                        <p:tgtEl>
                                          <p:spTgt spid="31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9" dur="770" fill="hold"/>
                                        <p:tgtEl>
                                          <p:spTgt spid="31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770" decel="100000"/>
                                        <p:tgtEl>
                                          <p:spTgt spid="318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770" decel="100000"/>
                                        <p:tgtEl>
                                          <p:spTgt spid="318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6" dur="770" fill="hold"/>
                                        <p:tgtEl>
                                          <p:spTgt spid="31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8" dur="770" fill="hold"/>
                                        <p:tgtEl>
                                          <p:spTgt spid="31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70" decel="100000"/>
                                        <p:tgtEl>
                                          <p:spTgt spid="318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770" decel="100000"/>
                                        <p:tgtEl>
                                          <p:spTgt spid="318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5" dur="770" fill="hold"/>
                                        <p:tgtEl>
                                          <p:spTgt spid="31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7" dur="770" fill="hold"/>
                                        <p:tgtEl>
                                          <p:spTgt spid="31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770" decel="100000"/>
                                        <p:tgtEl>
                                          <p:spTgt spid="318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770" decel="100000"/>
                                        <p:tgtEl>
                                          <p:spTgt spid="318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4" dur="770" fill="hold"/>
                                        <p:tgtEl>
                                          <p:spTgt spid="31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6" dur="770" fill="hold"/>
                                        <p:tgtEl>
                                          <p:spTgt spid="31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770" decel="100000"/>
                                        <p:tgtEl>
                                          <p:spTgt spid="318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770" decel="100000"/>
                                        <p:tgtEl>
                                          <p:spTgt spid="318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3" dur="770" fill="hold"/>
                                        <p:tgtEl>
                                          <p:spTgt spid="31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5" dur="770" fill="hold"/>
                                        <p:tgtEl>
                                          <p:spTgt spid="31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17" grpId="0" animBg="1"/>
      <p:bldP spid="31818" grpId="0"/>
      <p:bldP spid="318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038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8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371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1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200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2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7625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4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057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9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2514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4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2286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9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4495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30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1600" y="2057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31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419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32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905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33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657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35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743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36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419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21" name="Arc 37"/>
          <p:cNvSpPr>
            <a:spLocks/>
          </p:cNvSpPr>
          <p:nvPr/>
        </p:nvSpPr>
        <p:spPr bwMode="auto">
          <a:xfrm rot="119819" flipV="1">
            <a:off x="1438275" y="2970213"/>
            <a:ext cx="5646738" cy="1204912"/>
          </a:xfrm>
          <a:custGeom>
            <a:avLst/>
            <a:gdLst>
              <a:gd name="T0" fmla="*/ 0 w 38578"/>
              <a:gd name="T1" fmla="*/ 2147483647 h 21600"/>
              <a:gd name="T2" fmla="*/ 2147483647 w 38578"/>
              <a:gd name="T3" fmla="*/ 1476833775 h 21600"/>
              <a:gd name="T4" fmla="*/ 2147483647 w 38578"/>
              <a:gd name="T5" fmla="*/ 2147483647 h 21600"/>
              <a:gd name="T6" fmla="*/ 0 60000 65536"/>
              <a:gd name="T7" fmla="*/ 0 60000 65536"/>
              <a:gd name="T8" fmla="*/ 0 60000 65536"/>
              <a:gd name="T9" fmla="*/ 0 w 38578"/>
              <a:gd name="T10" fmla="*/ 0 h 21600"/>
              <a:gd name="T11" fmla="*/ 38578 w 3857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578" h="21600" fill="none" extrusionOk="0">
                <a:moveTo>
                  <a:pt x="0" y="18650"/>
                </a:moveTo>
                <a:cubicBezTo>
                  <a:pt x="1473" y="7961"/>
                  <a:pt x="10608" y="-1"/>
                  <a:pt x="21398" y="0"/>
                </a:cubicBezTo>
                <a:cubicBezTo>
                  <a:pt x="28138" y="0"/>
                  <a:pt x="34492" y="3146"/>
                  <a:pt x="38578" y="8507"/>
                </a:cubicBezTo>
              </a:path>
              <a:path w="38578" h="21600" stroke="0" extrusionOk="0">
                <a:moveTo>
                  <a:pt x="0" y="18650"/>
                </a:moveTo>
                <a:cubicBezTo>
                  <a:pt x="1473" y="7961"/>
                  <a:pt x="10608" y="-1"/>
                  <a:pt x="21398" y="0"/>
                </a:cubicBezTo>
                <a:cubicBezTo>
                  <a:pt x="28138" y="0"/>
                  <a:pt x="34492" y="3146"/>
                  <a:pt x="38578" y="8507"/>
                </a:cubicBezTo>
                <a:lnTo>
                  <a:pt x="21398" y="21600"/>
                </a:lnTo>
                <a:lnTo>
                  <a:pt x="0" y="18650"/>
                </a:lnTo>
                <a:close/>
              </a:path>
            </a:pathLst>
          </a:custGeom>
          <a:noFill/>
          <a:ln w="136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401" name="Picture 38" descr="MAT TROI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066800"/>
            <a:ext cx="4114800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3" name="Picture 39" descr="Trai dat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981200"/>
            <a:ext cx="19050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3" name="Text Box 40"/>
          <p:cNvSpPr txBox="1">
            <a:spLocks noChangeArrowheads="1"/>
          </p:cNvSpPr>
          <p:nvPr/>
        </p:nvSpPr>
        <p:spPr bwMode="auto">
          <a:xfrm>
            <a:off x="3733800" y="22860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 </a:t>
            </a:r>
            <a:r>
              <a:rPr lang="en-US" sz="2800" b="1">
                <a:solidFill>
                  <a:schemeClr val="bg1"/>
                </a:solidFill>
              </a:rPr>
              <a:t>Mặt Trời</a:t>
            </a:r>
          </a:p>
        </p:txBody>
      </p:sp>
      <p:sp>
        <p:nvSpPr>
          <p:cNvPr id="16428" name="AutoShape 44"/>
          <p:cNvSpPr>
            <a:spLocks noChangeArrowheads="1"/>
          </p:cNvSpPr>
          <p:nvPr/>
        </p:nvSpPr>
        <p:spPr bwMode="auto">
          <a:xfrm>
            <a:off x="76200" y="4572000"/>
            <a:ext cx="9067800" cy="213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>
                  <a:alpha val="72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6430" name="Text Box 46"/>
          <p:cNvSpPr txBox="1">
            <a:spLocks noChangeArrowheads="1"/>
          </p:cNvSpPr>
          <p:nvPr/>
        </p:nvSpPr>
        <p:spPr bwMode="auto">
          <a:xfrm>
            <a:off x="152400" y="4586288"/>
            <a:ext cx="89916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/>
              <a:t>- Trái </a:t>
            </a:r>
            <a:r>
              <a:rPr lang="vi-VN" sz="2800"/>
              <a:t>đ</a:t>
            </a:r>
            <a:r>
              <a:rPr lang="en-US" sz="2800"/>
              <a:t>ất </a:t>
            </a:r>
            <a:r>
              <a:rPr lang="vi-VN" sz="2800"/>
              <a:t>đ</a:t>
            </a:r>
            <a:r>
              <a:rPr lang="en-US" sz="2800"/>
              <a:t>ồng thời  tham gia vào hai chuyển </a:t>
            </a:r>
            <a:r>
              <a:rPr lang="vi-VN" sz="2800"/>
              <a:t>đ</a:t>
            </a:r>
            <a:r>
              <a:rPr lang="en-US" sz="2800"/>
              <a:t>ộng. Đó là chuyển </a:t>
            </a:r>
            <a:r>
              <a:rPr lang="vi-VN" sz="2800"/>
              <a:t>đ</a:t>
            </a:r>
            <a:r>
              <a:rPr lang="en-US" sz="2800"/>
              <a:t>ộng tự quay quanh mình nó và chuyển </a:t>
            </a:r>
            <a:r>
              <a:rPr lang="vi-VN" sz="2800"/>
              <a:t>đ</a:t>
            </a:r>
            <a:r>
              <a:rPr lang="en-US" sz="2800"/>
              <a:t>ộng quay xung quanh Mặt Trời. </a:t>
            </a:r>
            <a:endParaRPr lang="en-US"/>
          </a:p>
        </p:txBody>
      </p:sp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152400" y="595788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.VnTifani HeavyH" pitchFamily="34" charset="0"/>
              <a:buNone/>
            </a:pPr>
            <a:r>
              <a:rPr lang="en-US" sz="2800"/>
              <a:t>- H</a:t>
            </a:r>
            <a:r>
              <a:rPr lang="vi-VN" sz="2800"/>
              <a:t>ư</a:t>
            </a:r>
            <a:r>
              <a:rPr lang="en-US" sz="2800"/>
              <a:t>ớng của 2 chuyển </a:t>
            </a:r>
            <a:r>
              <a:rPr lang="vi-VN" sz="2800"/>
              <a:t>đ</a:t>
            </a:r>
            <a:r>
              <a:rPr lang="en-US" sz="2800"/>
              <a:t>ộng trên </a:t>
            </a:r>
            <a:r>
              <a:rPr lang="vi-VN" sz="2800"/>
              <a:t>đ</a:t>
            </a:r>
            <a:r>
              <a:rPr lang="en-US" sz="2800"/>
              <a:t>ều  từ Tây sang Đông.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-0.01317 C -0.04583 0.14609 0.14271 0.2767 0.37778 0.2767 C 0.61233 0.2767 0.80417 0.14609 0.80417 -0.01317 C 0.80417 -0.17268 0.61233 -0.30028 0.37778 -0.30028 C 0.14271 -0.30028 -0.04583 -0.17221 -0.04583 -0.01317 Z " pathEditMode="relative" rAng="-16200000" ptsTypes="fffff">
                                      <p:cBhvr>
                                        <p:cTn id="11" dur="50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64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1" grpId="0" animBg="1"/>
      <p:bldP spid="16428" grpId="0" animBg="1"/>
      <p:bldP spid="16430" grpId="0"/>
      <p:bldP spid="164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8600" y="2286000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F4F92F"/>
                </a:solidFill>
              </a:rPr>
              <a:t>III. Trò Ch</a:t>
            </a:r>
            <a:r>
              <a:rPr lang="vi-VN" sz="2800" b="1">
                <a:solidFill>
                  <a:srgbClr val="F4F92F"/>
                </a:solidFill>
              </a:rPr>
              <a:t>ơ</a:t>
            </a:r>
            <a:r>
              <a:rPr lang="en-US" sz="2800" b="1">
                <a:solidFill>
                  <a:srgbClr val="F4F92F"/>
                </a:solidFill>
              </a:rPr>
              <a:t>i : Trái Đất quay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228600" y="11430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F4F92F"/>
                </a:solidFill>
              </a:rPr>
              <a:t>I. Trái Đất tự quay quanh trục của nó </a:t>
            </a:r>
          </a:p>
        </p:txBody>
      </p:sp>
      <p:sp>
        <p:nvSpPr>
          <p:cNvPr id="17413" name="Text Box 12"/>
          <p:cNvSpPr txBox="1">
            <a:spLocks noChangeArrowheads="1"/>
          </p:cNvSpPr>
          <p:nvPr/>
        </p:nvSpPr>
        <p:spPr bwMode="auto">
          <a:xfrm>
            <a:off x="3200400" y="381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Tự nhiên và xã hội</a:t>
            </a:r>
          </a:p>
        </p:txBody>
      </p:sp>
      <p:sp>
        <p:nvSpPr>
          <p:cNvPr id="17414" name="Text Box 13"/>
          <p:cNvSpPr txBox="1">
            <a:spLocks noChangeArrowheads="1"/>
          </p:cNvSpPr>
          <p:nvPr/>
        </p:nvSpPr>
        <p:spPr bwMode="auto">
          <a:xfrm>
            <a:off x="1524000" y="685800"/>
            <a:ext cx="6248400" cy="51911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9072A"/>
                </a:solidFill>
              </a:rPr>
              <a:t>Sự chuyển động của trái đất</a:t>
            </a:r>
          </a:p>
        </p:txBody>
      </p:sp>
      <p:sp>
        <p:nvSpPr>
          <p:cNvPr id="17415" name="Text Box 14"/>
          <p:cNvSpPr txBox="1">
            <a:spLocks noChangeArrowheads="1"/>
          </p:cNvSpPr>
          <p:nvPr/>
        </p:nvSpPr>
        <p:spPr bwMode="auto">
          <a:xfrm>
            <a:off x="228600" y="17526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F4F92F"/>
                </a:solidFill>
              </a:rPr>
              <a:t>II. Trái Đất chuyển </a:t>
            </a:r>
            <a:r>
              <a:rPr lang="vi-VN" sz="2800" b="1">
                <a:solidFill>
                  <a:srgbClr val="F4F92F"/>
                </a:solidFill>
              </a:rPr>
              <a:t>đ</a:t>
            </a:r>
            <a:r>
              <a:rPr lang="en-US" sz="2800" b="1">
                <a:solidFill>
                  <a:srgbClr val="F4F92F"/>
                </a:solidFill>
              </a:rPr>
              <a:t>ộng quanh Mặt Trời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5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954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5105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5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7432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5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7526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62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5410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609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5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22098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3" descr="5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52578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4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143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5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5720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6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04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17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838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18" descr="5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10668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19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400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20" descr="5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7338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1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181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22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581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23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581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Picture 24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953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25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04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26" descr="5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8382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9" name="Picture 27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457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Picture 28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1" name="Picture 29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81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30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21920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Picture 31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181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4" name="Picture 32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2667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5" name="Picture 33" descr="5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44196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6" name="Picture 34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209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7" name="Picture 35" descr="5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1242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8" name="Picture 36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676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9" name="Picture 37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3962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0" name="Picture 38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4724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1" name="Picture 39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6096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2" name="Picture 40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657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3" name="Picture 41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057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4" name="Picture 42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57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5" name="Picture 43" descr="5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63246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6" name="Picture 44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6019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7" name="Picture 45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324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8" name="Picture 46" descr="5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2578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9" name="Picture 47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304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0" name="Picture 48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124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1" name="Picture 49" descr="5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4478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2" name="Picture 50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609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3" name="Picture 51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572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4" name="Picture 52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3048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5" name="Picture 53" descr="5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15400" y="523875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6" name="Picture 54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667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7" name="Picture 55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15400" y="668655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8" name="Picture 56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48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9" name="Picture 57" descr="5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1148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0" name="Picture 58" descr="5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4290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1" name="Picture 59" descr="5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11430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2" name="Picture 60" descr="5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6858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3" name="Picture 61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99060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4" name="Picture 62" descr="Trai dat0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990600"/>
            <a:ext cx="67818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3"/>
          <p:cNvPicPr>
            <a:picLocks noChangeAspect="1" noChangeArrowheads="1"/>
          </p:cNvPicPr>
          <p:nvPr/>
        </p:nvPicPr>
        <p:blipFill>
          <a:blip r:embed="rId3">
            <a:lum bright="-42000"/>
          </a:blip>
          <a:srcRect/>
          <a:stretch>
            <a:fillRect/>
          </a:stretch>
        </p:blipFill>
        <p:spPr bwMode="auto">
          <a:xfrm>
            <a:off x="0" y="-57150"/>
            <a:ext cx="92202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val 3"/>
          <p:cNvSpPr>
            <a:spLocks noChangeArrowheads="1"/>
          </p:cNvSpPr>
          <p:nvPr/>
        </p:nvSpPr>
        <p:spPr bwMode="auto">
          <a:xfrm>
            <a:off x="609600" y="0"/>
            <a:ext cx="8153400" cy="6858000"/>
          </a:xfrm>
          <a:prstGeom prst="ellipse">
            <a:avLst/>
          </a:prstGeom>
          <a:gradFill rotWithShape="1">
            <a:gsLst>
              <a:gs pos="0">
                <a:srgbClr val="F4F92F">
                  <a:gamma/>
                  <a:shade val="46275"/>
                  <a:invGamma/>
                </a:srgbClr>
              </a:gs>
              <a:gs pos="50000">
                <a:srgbClr val="F4F92F">
                  <a:alpha val="25000"/>
                </a:srgbClr>
              </a:gs>
              <a:gs pos="100000">
                <a:srgbClr val="F4F92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209800" y="2133600"/>
            <a:ext cx="563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4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TRÁI ĐẤT NÀY</a:t>
            </a:r>
            <a:r>
              <a:rPr lang="en-US" sz="3200" b="1">
                <a:solidFill>
                  <a:srgbClr val="2D2DFF"/>
                </a:solidFill>
                <a:latin typeface="Arial"/>
              </a:rPr>
              <a:t> </a:t>
            </a:r>
            <a:endParaRPr lang="en-US" sz="3200">
              <a:solidFill>
                <a:srgbClr val="2D2DFF"/>
              </a:solidFill>
              <a:latin typeface="Arial"/>
            </a:endParaRPr>
          </a:p>
        </p:txBody>
      </p:sp>
      <p:pic>
        <p:nvPicPr>
          <p:cNvPr id="3079" name="Picture 5" descr="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533400"/>
            <a:ext cx="857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6" descr="3D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762000"/>
            <a:ext cx="480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981200" y="3962400"/>
            <a:ext cx="617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Nhạc : Tr</a:t>
            </a:r>
            <a:r>
              <a:rPr lang="vi-VN" sz="36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ươ</a:t>
            </a: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ng Quang Lục 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762000" y="304800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4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LÀ CỦA CHÚNG MÌNH 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981200" y="4572000"/>
            <a:ext cx="541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Lời : </a:t>
            </a: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Định Hải</a:t>
            </a:r>
          </a:p>
        </p:txBody>
      </p:sp>
      <p:pic>
        <p:nvPicPr>
          <p:cNvPr id="3084" name="trai dat nay la cua chungm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768" fill="hold"/>
                                        <p:tgtEl>
                                          <p:spTgt spid="30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QDCS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57200"/>
            <a:ext cx="7496175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6" descr="Horizontal brick"/>
          <p:cNvSpPr>
            <a:spLocks noChangeArrowheads="1"/>
          </p:cNvSpPr>
          <p:nvPr/>
        </p:nvSpPr>
        <p:spPr bwMode="auto">
          <a:xfrm>
            <a:off x="0" y="1981200"/>
            <a:ext cx="5791200" cy="3886200"/>
          </a:xfrm>
          <a:prstGeom prst="rect">
            <a:avLst/>
          </a:prstGeom>
          <a:pattFill prst="horzBrick">
            <a:fgClr>
              <a:srgbClr val="F9072A">
                <a:alpha val="65881"/>
              </a:srgbClr>
            </a:fgClr>
            <a:bgClr>
              <a:srgbClr val="730313">
                <a:alpha val="65881"/>
              </a:srgb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57200" y="2133600"/>
            <a:ext cx="5181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/>
              <a:t>- Trái Đất có</a:t>
            </a:r>
            <a:r>
              <a:rPr lang="en-US" sz="3600" b="1"/>
              <a:t> mấy ph</a:t>
            </a:r>
            <a:r>
              <a:rPr lang="vi-VN" sz="3600" b="1"/>
              <a:t>ươ</a:t>
            </a:r>
            <a:r>
              <a:rPr lang="en-US" sz="3600" b="1"/>
              <a:t>ng chính ? Hãy kể tên các ph</a:t>
            </a:r>
            <a:r>
              <a:rPr lang="vi-VN" sz="3600" b="1"/>
              <a:t>ươ</a:t>
            </a:r>
            <a:r>
              <a:rPr lang="en-US" sz="3600" b="1"/>
              <a:t>ng </a:t>
            </a:r>
            <a:r>
              <a:rPr lang="vi-VN" sz="3600" b="1"/>
              <a:t>đ</a:t>
            </a:r>
            <a:r>
              <a:rPr lang="en-US" sz="3600" b="1"/>
              <a:t>ó ?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81000" y="3657600"/>
            <a:ext cx="533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/>
              <a:t>- Có 4 ph</a:t>
            </a:r>
            <a:r>
              <a:rPr lang="vi-VN" sz="3600" b="1"/>
              <a:t>ươ</a:t>
            </a:r>
            <a:r>
              <a:rPr lang="en-US" sz="3600" b="1"/>
              <a:t>ng chính. Đó là các ph</a:t>
            </a:r>
            <a:r>
              <a:rPr lang="vi-VN" sz="3600" b="1"/>
              <a:t>ươ</a:t>
            </a:r>
            <a:r>
              <a:rPr lang="en-US" sz="3600" b="1"/>
              <a:t>ng : Bắc, Nam, Đông, Tây.</a:t>
            </a:r>
          </a:p>
        </p:txBody>
      </p:sp>
      <p:sp>
        <p:nvSpPr>
          <p:cNvPr id="4103" name="Text Box 11"/>
          <p:cNvSpPr txBox="1">
            <a:spLocks noChangeArrowheads="1"/>
          </p:cNvSpPr>
          <p:nvPr/>
        </p:nvSpPr>
        <p:spPr bwMode="auto">
          <a:xfrm>
            <a:off x="3200400" y="381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Tự nhiên và xã hội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1054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7432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905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609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5410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1524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2209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5257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143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295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04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1430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8" descr="5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37160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9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400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0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1430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1600" y="5105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22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581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23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581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24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953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25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04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26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8382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Picture 27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457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8" name="Picture 28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9" name="Picture 29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810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" name="Picture 30" descr="5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90500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1" name="Picture 31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181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2" name="Picture 32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2667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3" name="Picture 33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419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4" name="Picture 34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209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5" name="Picture 35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124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6" name="Picture 36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676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7" name="Picture 37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39624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8" name="Picture 38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4724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9" name="Picture 39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6096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0" name="Picture 40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657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1" name="Picture 41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057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2" name="Picture 42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0574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3" name="Picture 43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6324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4" name="Picture 44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6019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5" name="Picture 45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3246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6" name="Picture 46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257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7" name="Picture 47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9812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8" name="Picture 48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1242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9" name="Picture 49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447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0" name="Picture 50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600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1" name="Picture 51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572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2" name="Picture 52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3048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3" name="Picture 53" descr="5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220980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4" name="Picture 54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667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5" name="Picture 55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6" name="Picture 56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48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7" name="Picture 57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114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8" name="Picture 58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429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9" name="Picture 59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143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0" name="Picture 60" descr="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685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1" name="Picture 61" descr="5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342900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7" name="Picture 63" descr="Trai dat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0"/>
            <a:ext cx="52578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08" name="Oval 64"/>
          <p:cNvSpPr>
            <a:spLocks noChangeArrowheads="1"/>
          </p:cNvSpPr>
          <p:nvPr/>
        </p:nvSpPr>
        <p:spPr bwMode="auto">
          <a:xfrm>
            <a:off x="838200" y="3124200"/>
            <a:ext cx="7696200" cy="3733800"/>
          </a:xfrm>
          <a:prstGeom prst="ellipse">
            <a:avLst/>
          </a:prstGeom>
          <a:solidFill>
            <a:schemeClr val="accent1">
              <a:alpha val="6196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9" name="AutoShape 65"/>
          <p:cNvSpPr>
            <a:spLocks noChangeArrowheads="1"/>
          </p:cNvSpPr>
          <p:nvPr/>
        </p:nvSpPr>
        <p:spPr bwMode="auto">
          <a:xfrm>
            <a:off x="914400" y="4038600"/>
            <a:ext cx="7742238" cy="214471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EDF307"/>
                </a:solidFill>
              </a:rPr>
              <a:t>SỰ CHUYỂN ĐỘNG      CỦA TRÁI ĐẤT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2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2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62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8" grpId="0" animBg="1"/>
      <p:bldP spid="62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28600" y="1309688"/>
            <a:ext cx="830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I. Trái Đất tự quay quanh trục của nó </a:t>
            </a:r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3200400" y="381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Tự nhiên và xã hội</a:t>
            </a:r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1524000" y="685800"/>
            <a:ext cx="6248400" cy="51911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9072A"/>
                </a:solidFill>
              </a:rPr>
              <a:t>Sự chuyển động của trái đất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 flipV="1">
            <a:off x="3124200" y="1676400"/>
            <a:ext cx="3276600" cy="449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1" name="Picture 3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2667000" y="2133600"/>
            <a:ext cx="3886200" cy="4038600"/>
          </a:xfrm>
          <a:prstGeom prst="ellipse">
            <a:avLst/>
          </a:prstGeom>
          <a:solidFill>
            <a:srgbClr val="0000CC">
              <a:alpha val="27843"/>
            </a:srgbClr>
          </a:solidFill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3479800" y="2501900"/>
            <a:ext cx="2286000" cy="3276600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2882900" y="5765800"/>
            <a:ext cx="609600" cy="914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5734050" y="1635125"/>
            <a:ext cx="685800" cy="914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304800" y="1676400"/>
            <a:ext cx="2697163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9072A">
                  <a:gamma/>
                  <a:shade val="46275"/>
                  <a:invGamma/>
                </a:srgbClr>
              </a:gs>
              <a:gs pos="50000">
                <a:srgbClr val="F9072A">
                  <a:alpha val="28000"/>
                </a:srgbClr>
              </a:gs>
              <a:gs pos="100000">
                <a:srgbClr val="F9072A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81000" y="1524000"/>
            <a:ext cx="274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solidFill>
                  <a:srgbClr val="2D2DFF"/>
                </a:solidFill>
              </a:rPr>
              <a:t>Hình vẽ</a:t>
            </a: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6096000" y="1828800"/>
            <a:ext cx="19050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99">
                  <a:gamma/>
                  <a:shade val="46275"/>
                  <a:invGamma/>
                </a:srgbClr>
              </a:gs>
              <a:gs pos="50000">
                <a:srgbClr val="00CC99">
                  <a:alpha val="25000"/>
                </a:srgbClr>
              </a:gs>
              <a:gs pos="100000">
                <a:srgbClr val="00CC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019800" y="1905000"/>
            <a:ext cx="243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 Cực Bắc</a:t>
            </a: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762000" y="5791200"/>
            <a:ext cx="21336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99">
                  <a:gamma/>
                  <a:shade val="46275"/>
                  <a:invGamma/>
                </a:srgbClr>
              </a:gs>
              <a:gs pos="50000">
                <a:srgbClr val="00CC99">
                  <a:alpha val="25000"/>
                </a:srgbClr>
              </a:gs>
              <a:gs pos="100000">
                <a:srgbClr val="00CC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09600" y="57150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 Cực Nam</a:t>
            </a: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6629400" y="3962400"/>
            <a:ext cx="13716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99">
                  <a:gamma/>
                  <a:shade val="46275"/>
                  <a:invGamma/>
                </a:srgbClr>
              </a:gs>
              <a:gs pos="50000">
                <a:srgbClr val="00CC99">
                  <a:alpha val="25000"/>
                </a:srgbClr>
              </a:gs>
              <a:gs pos="100000">
                <a:srgbClr val="00CC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6629400" y="3962400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Đông</a:t>
            </a: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1371600" y="3733800"/>
            <a:ext cx="1143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99">
                  <a:gamma/>
                  <a:shade val="46275"/>
                  <a:invGamma/>
                </a:srgbClr>
              </a:gs>
              <a:gs pos="50000">
                <a:srgbClr val="00CC99">
                  <a:alpha val="25000"/>
                </a:srgbClr>
              </a:gs>
              <a:gs pos="100000">
                <a:srgbClr val="00CC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371600" y="37338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 Tây</a:t>
            </a:r>
          </a:p>
        </p:txBody>
      </p:sp>
      <p:sp>
        <p:nvSpPr>
          <p:cNvPr id="8210" name="Arc 18"/>
          <p:cNvSpPr>
            <a:spLocks/>
          </p:cNvSpPr>
          <p:nvPr/>
        </p:nvSpPr>
        <p:spPr bwMode="auto">
          <a:xfrm rot="1140469" flipV="1">
            <a:off x="2819400" y="2667000"/>
            <a:ext cx="2070100" cy="376238"/>
          </a:xfrm>
          <a:custGeom>
            <a:avLst/>
            <a:gdLst>
              <a:gd name="T0" fmla="*/ 1341760242 w 37755"/>
              <a:gd name="T1" fmla="*/ 35943826 h 38493"/>
              <a:gd name="T2" fmla="*/ 2147483647 w 37755"/>
              <a:gd name="T3" fmla="*/ 6781061 h 38493"/>
              <a:gd name="T4" fmla="*/ 2147483647 w 37755"/>
              <a:gd name="T5" fmla="*/ 20169600 h 38493"/>
              <a:gd name="T6" fmla="*/ 0 60000 65536"/>
              <a:gd name="T7" fmla="*/ 0 60000 65536"/>
              <a:gd name="T8" fmla="*/ 0 60000 65536"/>
              <a:gd name="T9" fmla="*/ 0 w 37755"/>
              <a:gd name="T10" fmla="*/ 0 h 38493"/>
              <a:gd name="T11" fmla="*/ 37755 w 37755"/>
              <a:gd name="T12" fmla="*/ 38493 h 384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755" h="38493" fill="none" extrusionOk="0">
                <a:moveTo>
                  <a:pt x="8139" y="38493"/>
                </a:moveTo>
                <a:cubicBezTo>
                  <a:pt x="2996" y="34394"/>
                  <a:pt x="0" y="2817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775" y="-1"/>
                  <a:pt x="33655" y="2643"/>
                  <a:pt x="37754" y="7262"/>
                </a:cubicBezTo>
              </a:path>
              <a:path w="37755" h="38493" stroke="0" extrusionOk="0">
                <a:moveTo>
                  <a:pt x="8139" y="38493"/>
                </a:moveTo>
                <a:cubicBezTo>
                  <a:pt x="2996" y="34394"/>
                  <a:pt x="0" y="2817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775" y="-1"/>
                  <a:pt x="33655" y="2643"/>
                  <a:pt x="37754" y="7262"/>
                </a:cubicBezTo>
                <a:lnTo>
                  <a:pt x="21600" y="21600"/>
                </a:lnTo>
                <a:lnTo>
                  <a:pt x="8139" y="38493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Arc 19"/>
          <p:cNvSpPr>
            <a:spLocks/>
          </p:cNvSpPr>
          <p:nvPr/>
        </p:nvSpPr>
        <p:spPr bwMode="auto">
          <a:xfrm rot="1140469" flipV="1">
            <a:off x="1981200" y="5029200"/>
            <a:ext cx="2070100" cy="403225"/>
          </a:xfrm>
          <a:custGeom>
            <a:avLst/>
            <a:gdLst>
              <a:gd name="T0" fmla="*/ 2064726261 w 37755"/>
              <a:gd name="T1" fmla="*/ 38619402 h 41202"/>
              <a:gd name="T2" fmla="*/ 2147483647 w 37755"/>
              <a:gd name="T3" fmla="*/ 6806822 h 41202"/>
              <a:gd name="T4" fmla="*/ 2147483647 w 37755"/>
              <a:gd name="T5" fmla="*/ 20246067 h 41202"/>
              <a:gd name="T6" fmla="*/ 0 60000 65536"/>
              <a:gd name="T7" fmla="*/ 0 60000 65536"/>
              <a:gd name="T8" fmla="*/ 0 60000 65536"/>
              <a:gd name="T9" fmla="*/ 0 w 37755"/>
              <a:gd name="T10" fmla="*/ 0 h 41202"/>
              <a:gd name="T11" fmla="*/ 37755 w 37755"/>
              <a:gd name="T12" fmla="*/ 41202 h 412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755" h="41202" fill="none" extrusionOk="0">
                <a:moveTo>
                  <a:pt x="12526" y="41201"/>
                </a:moveTo>
                <a:cubicBezTo>
                  <a:pt x="4888" y="37666"/>
                  <a:pt x="0" y="300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775" y="-1"/>
                  <a:pt x="33655" y="2643"/>
                  <a:pt x="37754" y="7262"/>
                </a:cubicBezTo>
              </a:path>
              <a:path w="37755" h="41202" stroke="0" extrusionOk="0">
                <a:moveTo>
                  <a:pt x="12526" y="41201"/>
                </a:moveTo>
                <a:cubicBezTo>
                  <a:pt x="4888" y="37666"/>
                  <a:pt x="0" y="300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775" y="-1"/>
                  <a:pt x="33655" y="2643"/>
                  <a:pt x="37754" y="7262"/>
                </a:cubicBezTo>
                <a:lnTo>
                  <a:pt x="21600" y="21600"/>
                </a:lnTo>
                <a:lnTo>
                  <a:pt x="12526" y="41201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Arc 20"/>
          <p:cNvSpPr>
            <a:spLocks/>
          </p:cNvSpPr>
          <p:nvPr/>
        </p:nvSpPr>
        <p:spPr bwMode="auto">
          <a:xfrm rot="1140469" flipV="1">
            <a:off x="1905000" y="3810000"/>
            <a:ext cx="3417888" cy="447675"/>
          </a:xfrm>
          <a:custGeom>
            <a:avLst/>
            <a:gdLst>
              <a:gd name="T0" fmla="*/ 2147483647 w 36400"/>
              <a:gd name="T1" fmla="*/ 60617605 h 38472"/>
              <a:gd name="T2" fmla="*/ 2147483647 w 36400"/>
              <a:gd name="T3" fmla="*/ 9245759 h 38472"/>
              <a:gd name="T4" fmla="*/ 2147483647 w 36400"/>
              <a:gd name="T5" fmla="*/ 34033608 h 38472"/>
              <a:gd name="T6" fmla="*/ 0 60000 65536"/>
              <a:gd name="T7" fmla="*/ 0 60000 65536"/>
              <a:gd name="T8" fmla="*/ 0 60000 65536"/>
              <a:gd name="T9" fmla="*/ 0 w 36400"/>
              <a:gd name="T10" fmla="*/ 0 h 38472"/>
              <a:gd name="T11" fmla="*/ 36400 w 36400"/>
              <a:gd name="T12" fmla="*/ 38472 h 384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400" h="38472" fill="none" extrusionOk="0">
                <a:moveTo>
                  <a:pt x="8113" y="38471"/>
                </a:moveTo>
                <a:cubicBezTo>
                  <a:pt x="2985" y="34373"/>
                  <a:pt x="0" y="281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100" y="-1"/>
                  <a:pt x="32394" y="2098"/>
                  <a:pt x="36400" y="5867"/>
                </a:cubicBezTo>
              </a:path>
              <a:path w="36400" h="38472" stroke="0" extrusionOk="0">
                <a:moveTo>
                  <a:pt x="8113" y="38471"/>
                </a:moveTo>
                <a:cubicBezTo>
                  <a:pt x="2985" y="34373"/>
                  <a:pt x="0" y="281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100" y="-1"/>
                  <a:pt x="32394" y="2098"/>
                  <a:pt x="36400" y="5867"/>
                </a:cubicBezTo>
                <a:lnTo>
                  <a:pt x="21600" y="21600"/>
                </a:lnTo>
                <a:lnTo>
                  <a:pt x="8113" y="38471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Text Box 22"/>
          <p:cNvSpPr txBox="1">
            <a:spLocks noChangeArrowheads="1"/>
          </p:cNvSpPr>
          <p:nvPr/>
        </p:nvSpPr>
        <p:spPr bwMode="auto">
          <a:xfrm>
            <a:off x="228600" y="11430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I. Trái Đất tự quay quanh trục của no.ù </a:t>
            </a:r>
          </a:p>
        </p:txBody>
      </p:sp>
      <p:sp>
        <p:nvSpPr>
          <p:cNvPr id="7200" name="Text Box 24"/>
          <p:cNvSpPr txBox="1">
            <a:spLocks noChangeArrowheads="1"/>
          </p:cNvSpPr>
          <p:nvPr/>
        </p:nvSpPr>
        <p:spPr bwMode="auto">
          <a:xfrm>
            <a:off x="3200400" y="381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Tự nhiên và xã hội</a:t>
            </a:r>
          </a:p>
        </p:txBody>
      </p:sp>
      <p:sp>
        <p:nvSpPr>
          <p:cNvPr id="7201" name="Text Box 25"/>
          <p:cNvSpPr txBox="1">
            <a:spLocks noChangeArrowheads="1"/>
          </p:cNvSpPr>
          <p:nvPr/>
        </p:nvSpPr>
        <p:spPr bwMode="auto">
          <a:xfrm>
            <a:off x="1524000" y="685800"/>
            <a:ext cx="6248400" cy="51911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9072A"/>
                </a:solidFill>
              </a:rPr>
              <a:t>Sự chuyển động của trái đất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198" grpId="0" animBg="1"/>
      <p:bldP spid="8199" grpId="0" animBg="1"/>
      <p:bldP spid="8201" grpId="0"/>
      <p:bldP spid="8203" grpId="0"/>
      <p:bldP spid="8205" grpId="0"/>
      <p:bldP spid="8207" grpId="0"/>
      <p:bldP spid="8209" grpId="0"/>
      <p:bldP spid="8210" grpId="0" animBg="1"/>
      <p:bldP spid="8211" grpId="0" animBg="1"/>
      <p:bldP spid="82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1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09600" y="2133600"/>
            <a:ext cx="7772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/>
              <a:t>- Nếu nhìn từ cực Bắc xuống Trái </a:t>
            </a:r>
            <a:r>
              <a:rPr lang="vi-VN" sz="2800" b="1"/>
              <a:t>đ</a:t>
            </a:r>
            <a:r>
              <a:rPr lang="en-US" sz="2800" b="1"/>
              <a:t>ất quay quanh trục của nó theo h</a:t>
            </a:r>
            <a:r>
              <a:rPr lang="vi-VN" sz="2800" b="1"/>
              <a:t>ư</a:t>
            </a:r>
            <a:r>
              <a:rPr lang="en-US" sz="2800" b="1"/>
              <a:t>ớng ng</a:t>
            </a:r>
            <a:r>
              <a:rPr lang="vi-VN" sz="2800" b="1"/>
              <a:t>ư</a:t>
            </a:r>
            <a:r>
              <a:rPr lang="en-US" sz="2800" b="1"/>
              <a:t>ợc chiều kim </a:t>
            </a:r>
            <a:r>
              <a:rPr lang="vi-VN" sz="2800" b="1"/>
              <a:t>đ</a:t>
            </a:r>
            <a:r>
              <a:rPr lang="en-US" sz="2800" b="1"/>
              <a:t>ồng hồ.</a:t>
            </a:r>
          </a:p>
        </p:txBody>
      </p:sp>
      <p:sp>
        <p:nvSpPr>
          <p:cNvPr id="8196" name="Text Box 17"/>
          <p:cNvSpPr txBox="1">
            <a:spLocks noChangeArrowheads="1"/>
          </p:cNvSpPr>
          <p:nvPr/>
        </p:nvSpPr>
        <p:spPr bwMode="auto">
          <a:xfrm>
            <a:off x="228600" y="1462088"/>
            <a:ext cx="830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rgbClr val="F4F92F"/>
                </a:solidFill>
              </a:rPr>
              <a:t>I. Trái Đất tự quay quanh trục của nó </a:t>
            </a:r>
          </a:p>
        </p:txBody>
      </p:sp>
      <p:sp>
        <p:nvSpPr>
          <p:cNvPr id="8197" name="Text Box 19"/>
          <p:cNvSpPr txBox="1">
            <a:spLocks noChangeArrowheads="1"/>
          </p:cNvSpPr>
          <p:nvPr/>
        </p:nvSpPr>
        <p:spPr bwMode="auto">
          <a:xfrm>
            <a:off x="3200400" y="381000"/>
            <a:ext cx="304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Tự nhiên và xã hội</a:t>
            </a:r>
          </a:p>
        </p:txBody>
      </p:sp>
      <p:sp>
        <p:nvSpPr>
          <p:cNvPr id="8198" name="Text Box 20"/>
          <p:cNvSpPr txBox="1">
            <a:spLocks noChangeArrowheads="1"/>
          </p:cNvSpPr>
          <p:nvPr/>
        </p:nvSpPr>
        <p:spPr bwMode="auto">
          <a:xfrm>
            <a:off x="1524000" y="685800"/>
            <a:ext cx="6248400" cy="4619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9072A"/>
                </a:solidFill>
              </a:rPr>
              <a:t>Sự chuyển động của trái đất</a:t>
            </a:r>
          </a:p>
        </p:txBody>
      </p:sp>
      <p:sp>
        <p:nvSpPr>
          <p:cNvPr id="23576" name="AutoShape 24"/>
          <p:cNvSpPr>
            <a:spLocks noChangeArrowheads="1"/>
          </p:cNvSpPr>
          <p:nvPr/>
        </p:nvSpPr>
        <p:spPr bwMode="auto">
          <a:xfrm>
            <a:off x="304800" y="2057400"/>
            <a:ext cx="8534400" cy="2667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1FFBC">
                  <a:gamma/>
                  <a:shade val="46275"/>
                  <a:invGamma/>
                </a:srgbClr>
              </a:gs>
              <a:gs pos="50000">
                <a:srgbClr val="01FFBC">
                  <a:alpha val="11000"/>
                </a:srgbClr>
              </a:gs>
              <a:gs pos="100000">
                <a:srgbClr val="01FFB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</a:endParaRPr>
          </a:p>
        </p:txBody>
      </p:sp>
      <p:sp>
        <p:nvSpPr>
          <p:cNvPr id="8202" name="Text Box 25"/>
          <p:cNvSpPr txBox="1">
            <a:spLocks noChangeArrowheads="1"/>
          </p:cNvSpPr>
          <p:nvPr/>
        </p:nvSpPr>
        <p:spPr bwMode="auto">
          <a:xfrm>
            <a:off x="685800" y="2362200"/>
            <a:ext cx="7772400" cy="33813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381000" y="2787650"/>
            <a:ext cx="8153400" cy="8302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Nhìn từ cực Bắc xuống, Trái Đất quay quanh trục của nó cùng chiều hay ngược chiều kim đồng hồ?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/>
      <p:bldP spid="23579" grpId="0"/>
      <p:bldP spid="2357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81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5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0" y="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5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2954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105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5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7432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5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7526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762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410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609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 descr="5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22098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5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52578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4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143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5" descr="5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45720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6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04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7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838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18" descr="5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10668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19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6400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Picture 20" descr="5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37338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21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5181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581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581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4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953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5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04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6" descr="5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8382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3" name="Picture 27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457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4" name="Picture 28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29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81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30" descr="5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21920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7" name="Picture 31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181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32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667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33" descr="5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44196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34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209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1" name="Picture 35" descr="5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31242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2" name="Picture 36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676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3" name="Picture 37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3962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4" name="Picture 38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4724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5" name="Picture 39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6096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6" name="Picture 40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657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7" name="Picture 41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057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8" name="Picture 42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57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9" name="Picture 43" descr="5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63246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0" name="Picture 44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6019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1" name="Picture 45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324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2" name="Picture 46" descr="5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52578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3" name="Picture 47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048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4" name="Picture 48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1242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5" name="Picture 49" descr="5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14478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6" name="Picture 50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96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7" name="Picture 51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572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8" name="Picture 52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3048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9" name="Picture 53" descr="5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15400" y="523875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70" name="Picture 54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6670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71" name="Picture 55" descr="5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15400" y="668655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72" name="Picture 56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6248400"/>
            <a:ext cx="152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73" name="Picture 57" descr="5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41148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74" name="Picture 58" descr="5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4290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75" name="Picture 59" descr="5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11430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76" name="Picture 60" descr="5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6858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77" name="Picture 61" descr="5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86800" y="99060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78" name="Picture 62" descr="Trai dat0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984250"/>
            <a:ext cx="8077200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0" name="TD0LOI.MP3">
            <a:hlinkClick r:id="" action="ppaction://media"/>
          </p:cNvPr>
          <p:cNvPicPr>
            <a:picLocks noRot="1" noChangeAspect="1" noChangeArrowheads="1"/>
          </p:cNvPicPr>
          <p:nvPr>
            <p:ph/>
            <a:audioFile r:link="rId1"/>
          </p:nvPr>
        </p:nvPicPr>
        <p:blipFill>
          <a:blip r:embed="rId8"/>
          <a:srcRect/>
          <a:stretch>
            <a:fillRect/>
          </a:stretch>
        </p:blipFill>
        <p:spPr>
          <a:xfrm>
            <a:off x="8458200" y="6172200"/>
            <a:ext cx="685800" cy="685800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0316" fill="hold"/>
                                        <p:tgtEl>
                                          <p:spTgt spid="92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80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8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03"/>
          <p:cNvPicPr>
            <a:picLocks noChangeAspect="1" noChangeArrowheads="1"/>
          </p:cNvPicPr>
          <p:nvPr/>
        </p:nvPicPr>
        <p:blipFill>
          <a:blip r:embed="rId3">
            <a:lum bright="-24000"/>
          </a:blip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Oval 3"/>
          <p:cNvSpPr>
            <a:spLocks noChangeAspect="1" noChangeArrowheads="1"/>
          </p:cNvSpPr>
          <p:nvPr/>
        </p:nvSpPr>
        <p:spPr bwMode="auto">
          <a:xfrm>
            <a:off x="2209800" y="1981200"/>
            <a:ext cx="3810000" cy="3810000"/>
          </a:xfrm>
          <a:prstGeom prst="ellipse">
            <a:avLst/>
          </a:prstGeom>
          <a:gradFill rotWithShape="1">
            <a:gsLst>
              <a:gs pos="0">
                <a:srgbClr val="2DFFC8">
                  <a:alpha val="82001"/>
                </a:srgbClr>
              </a:gs>
              <a:gs pos="50000">
                <a:srgbClr val="2DFFC8">
                  <a:gamma/>
                  <a:shade val="46275"/>
                  <a:invGamma/>
                </a:srgbClr>
              </a:gs>
              <a:gs pos="100000">
                <a:srgbClr val="2DFFC8">
                  <a:alpha val="82001"/>
                </a:srgbClr>
              </a:gs>
            </a:gsLst>
            <a:lin ang="5400000" scaled="1"/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114800" y="2743200"/>
            <a:ext cx="133350" cy="2209800"/>
            <a:chOff x="2872" y="2448"/>
            <a:chExt cx="0" cy="1144"/>
          </a:xfrm>
        </p:grpSpPr>
        <p:sp>
          <p:nvSpPr>
            <p:cNvPr id="10264" name="Line 5"/>
            <p:cNvSpPr>
              <a:spLocks noChangeAspect="1" noChangeShapeType="1"/>
            </p:cNvSpPr>
            <p:nvPr/>
          </p:nvSpPr>
          <p:spPr bwMode="auto">
            <a:xfrm flipV="1">
              <a:off x="2872" y="3016"/>
              <a:ext cx="0" cy="576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Line 6"/>
            <p:cNvSpPr>
              <a:spLocks noChangeAspect="1" noChangeShapeType="1"/>
            </p:cNvSpPr>
            <p:nvPr/>
          </p:nvSpPr>
          <p:spPr bwMode="auto">
            <a:xfrm flipV="1">
              <a:off x="2872" y="2448"/>
              <a:ext cx="0" cy="57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600200" y="1981200"/>
            <a:ext cx="5715000" cy="4648200"/>
            <a:chOff x="2160" y="2400"/>
            <a:chExt cx="1788" cy="1848"/>
          </a:xfrm>
        </p:grpSpPr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3600" y="3024"/>
              <a:ext cx="3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endParaRPr lang="en-US" sz="1600" b="1">
                <a:solidFill>
                  <a:srgbClr val="006600"/>
                </a:solidFill>
              </a:endParaRPr>
            </a:p>
          </p:txBody>
        </p:sp>
        <p:sp>
          <p:nvSpPr>
            <p:cNvPr id="10260" name="Text Box 9"/>
            <p:cNvSpPr txBox="1">
              <a:spLocks noChangeArrowheads="1"/>
            </p:cNvSpPr>
            <p:nvPr/>
          </p:nvSpPr>
          <p:spPr bwMode="auto">
            <a:xfrm>
              <a:off x="2160" y="3024"/>
              <a:ext cx="34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endParaRPr 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10261" name="Text Box 10"/>
            <p:cNvSpPr txBox="1">
              <a:spLocks noChangeArrowheads="1"/>
            </p:cNvSpPr>
            <p:nvPr/>
          </p:nvSpPr>
          <p:spPr bwMode="auto">
            <a:xfrm>
              <a:off x="2784" y="2400"/>
              <a:ext cx="5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400" b="1">
                  <a:solidFill>
                    <a:srgbClr val="006600"/>
                  </a:solidFill>
                </a:rPr>
                <a:t> </a:t>
              </a:r>
              <a:r>
                <a:rPr lang="en-US" sz="2400" b="1">
                  <a:solidFill>
                    <a:srgbClr val="F9072A"/>
                  </a:solidFill>
                </a:rPr>
                <a:t>120s</a:t>
              </a:r>
            </a:p>
          </p:txBody>
        </p:sp>
        <p:sp>
          <p:nvSpPr>
            <p:cNvPr id="10251" name="Oval 11"/>
            <p:cNvSpPr>
              <a:spLocks noChangeArrowheads="1"/>
            </p:cNvSpPr>
            <p:nvPr/>
          </p:nvSpPr>
          <p:spPr bwMode="auto">
            <a:xfrm>
              <a:off x="2736" y="4032"/>
              <a:ext cx="528" cy="216"/>
            </a:xfrm>
            <a:prstGeom prst="ellipse">
              <a:avLst/>
            </a:prstGeom>
            <a:gradFill rotWithShape="1">
              <a:gsLst>
                <a:gs pos="0">
                  <a:srgbClr val="CC66FF"/>
                </a:gs>
                <a:gs pos="50000">
                  <a:schemeClr val="bg1"/>
                </a:gs>
                <a:gs pos="100000">
                  <a:srgbClr val="CC66FF"/>
                </a:gs>
              </a:gsLst>
              <a:lin ang="5400000" scaled="1"/>
            </a:gradFill>
            <a:ln w="28575">
              <a:solidFill>
                <a:srgbClr val="66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2800" b="1">
                  <a:solidFill>
                    <a:srgbClr val="F9072A"/>
                  </a:solidFill>
                  <a:latin typeface="Arial"/>
                </a:rPr>
                <a:t>Bắt </a:t>
              </a:r>
              <a:r>
                <a:rPr lang="vi-VN" sz="2800" b="1">
                  <a:solidFill>
                    <a:srgbClr val="F9072A"/>
                  </a:solidFill>
                  <a:latin typeface="Arial"/>
                </a:rPr>
                <a:t>đ</a:t>
              </a:r>
              <a:r>
                <a:rPr lang="en-US" sz="2800" b="1">
                  <a:solidFill>
                    <a:srgbClr val="F9072A"/>
                  </a:solidFill>
                  <a:latin typeface="Arial"/>
                </a:rPr>
                <a:t>ầu</a:t>
              </a:r>
            </a:p>
          </p:txBody>
        </p:sp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2832" y="3696"/>
              <a:ext cx="34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400" b="1">
                  <a:solidFill>
                    <a:srgbClr val="006600"/>
                  </a:solidFill>
                </a:rPr>
                <a:t> </a:t>
              </a:r>
              <a:r>
                <a:rPr lang="en-US" sz="2400" b="1">
                  <a:solidFill>
                    <a:srgbClr val="F9072A"/>
                  </a:solidFill>
                </a:rPr>
                <a:t>60s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438400" y="2514600"/>
            <a:ext cx="3352800" cy="2743200"/>
            <a:chOff x="2496" y="2598"/>
            <a:chExt cx="1083" cy="1101"/>
          </a:xfrm>
        </p:grpSpPr>
        <p:sp>
          <p:nvSpPr>
            <p:cNvPr id="10255" name="Oval 14"/>
            <p:cNvSpPr>
              <a:spLocks noChangeAspect="1" noChangeArrowheads="1"/>
            </p:cNvSpPr>
            <p:nvPr/>
          </p:nvSpPr>
          <p:spPr bwMode="auto">
            <a:xfrm>
              <a:off x="2989" y="2598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Oval 15"/>
            <p:cNvSpPr>
              <a:spLocks noChangeAspect="1" noChangeArrowheads="1"/>
            </p:cNvSpPr>
            <p:nvPr/>
          </p:nvSpPr>
          <p:spPr bwMode="auto">
            <a:xfrm>
              <a:off x="2986" y="3624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Oval 16"/>
            <p:cNvSpPr>
              <a:spLocks noChangeAspect="1" noChangeArrowheads="1"/>
            </p:cNvSpPr>
            <p:nvPr/>
          </p:nvSpPr>
          <p:spPr bwMode="auto">
            <a:xfrm>
              <a:off x="3504" y="3072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7"/>
            <p:cNvSpPr>
              <a:spLocks noChangeAspect="1" noChangeArrowheads="1"/>
            </p:cNvSpPr>
            <p:nvPr/>
          </p:nvSpPr>
          <p:spPr bwMode="auto">
            <a:xfrm>
              <a:off x="2496" y="3072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8" name="Oval 18"/>
          <p:cNvSpPr>
            <a:spLocks noChangeArrowheads="1"/>
          </p:cNvSpPr>
          <p:nvPr/>
        </p:nvSpPr>
        <p:spPr bwMode="auto">
          <a:xfrm>
            <a:off x="0" y="304800"/>
            <a:ext cx="4343400" cy="1371600"/>
          </a:xfrm>
          <a:prstGeom prst="ellipse">
            <a:avLst/>
          </a:prstGeom>
          <a:gradFill rotWithShape="1">
            <a:gsLst>
              <a:gs pos="0">
                <a:srgbClr val="F4F92F">
                  <a:gamma/>
                  <a:shade val="46275"/>
                  <a:invGamma/>
                </a:srgbClr>
              </a:gs>
              <a:gs pos="50000">
                <a:srgbClr val="F4F92F">
                  <a:alpha val="53999"/>
                </a:srgbClr>
              </a:gs>
              <a:gs pos="100000">
                <a:srgbClr val="F4F92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457200" y="0"/>
            <a:ext cx="4419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solidFill>
                  <a:srgbClr val="F9072A"/>
                </a:solidFill>
              </a:rPr>
              <a:t>Thực hành</a:t>
            </a:r>
            <a:r>
              <a:rPr lang="en-US" sz="9600">
                <a:solidFill>
                  <a:srgbClr val="F4F92F"/>
                </a:solidFill>
              </a:rPr>
              <a:t> 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4267200" y="1143000"/>
            <a:ext cx="4876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b="1"/>
              <a:t>Quay quả </a:t>
            </a:r>
            <a:r>
              <a:rPr lang="vi-VN" sz="4400" b="1"/>
              <a:t>đ</a:t>
            </a:r>
            <a:r>
              <a:rPr lang="en-US" sz="4400" b="1"/>
              <a:t>ịa cầu</a:t>
            </a:r>
            <a:r>
              <a:rPr lang="en-US" sz="4400"/>
              <a:t> </a:t>
            </a:r>
          </a:p>
        </p:txBody>
      </p:sp>
      <p:pic>
        <p:nvPicPr>
          <p:cNvPr id="10263" name="TD0L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077200" y="548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60316" fill="hold"/>
                                        <p:tgtEl>
                                          <p:spTgt spid="102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3"/>
                  </p:tgtEl>
                </p:cond>
              </p:nextCondLst>
            </p:seq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63"/>
                </p:tgtEl>
              </p:cMediaNode>
            </p:audio>
          </p:childTnLst>
        </p:cTn>
      </p:par>
    </p:tnLst>
    <p:bldLst>
      <p:bldP spid="10259" grpId="0"/>
      <p:bldP spid="1026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9072A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9072A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158</TotalTime>
  <Words>460</Words>
  <Application>Microsoft Office PowerPoint</Application>
  <PresentationFormat>On-screen Show (4:3)</PresentationFormat>
  <Paragraphs>52</Paragraphs>
  <Slides>17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.VnTifani HeavyH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</dc:creator>
  <cp:lastModifiedBy>CSTeam</cp:lastModifiedBy>
  <cp:revision>109</cp:revision>
  <dcterms:created xsi:type="dcterms:W3CDTF">2008-10-24T13:51:57Z</dcterms:created>
  <dcterms:modified xsi:type="dcterms:W3CDTF">2016-06-29T10:33:32Z</dcterms:modified>
</cp:coreProperties>
</file>