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86" r:id="rId4"/>
    <p:sldId id="291" r:id="rId5"/>
    <p:sldId id="269" r:id="rId6"/>
    <p:sldId id="27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FF"/>
    <a:srgbClr val="CC00CC"/>
    <a:srgbClr val="66CCFF"/>
    <a:srgbClr val="FF0000"/>
    <a:srgbClr val="FFCCCC"/>
    <a:srgbClr val="FF33CC"/>
    <a:srgbClr val="FFFF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89F25-9440-4833-ACB6-FF0178CB3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F2D67-166F-4105-AD55-52B4BF69B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F9837-00C2-4BED-9AB5-ABFD44D49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EAF24-BE1D-4C64-9EBE-F5C2C43AC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7D1DF-A863-4BA7-98EA-F54E9A4D6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6E8-30C0-4BF7-A20D-51208166A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CA5E3-EEAD-45EF-8142-11CB4B426B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F5E57-C974-40EF-B0EA-E97E5DBA0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845AC-040E-4D79-9222-DAC60392AE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0DAB5-27E2-4845-BB6A-564887DDA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D8009-F185-44A0-86BF-8D9879ED6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C5CB8-B958-4B6A-A713-184C8512E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AEB0932-5381-476C-B315-E7B59FF72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L:\tuan%2025\thu%20hai\PresentationCD\ChieuMatxcova_Hoatau.wma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1905000" y="228600"/>
            <a:ext cx="5591175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Những người quả cảm.</a:t>
            </a:r>
            <a:endParaRPr lang="en-US" sz="3600" b="1" i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051" name="Picture 3" descr="tieng viet 4"/>
          <p:cNvPicPr>
            <a:picLocks noChangeAspect="1" noChangeArrowheads="1"/>
          </p:cNvPicPr>
          <p:nvPr/>
        </p:nvPicPr>
        <p:blipFill>
          <a:blip r:embed="rId2"/>
          <a:srcRect t="19121" b="-2097"/>
          <a:stretch>
            <a:fillRect/>
          </a:stretch>
        </p:blipFill>
        <p:spPr bwMode="auto">
          <a:xfrm>
            <a:off x="609600" y="1295400"/>
            <a:ext cx="7848600" cy="5410200"/>
          </a:xfrm>
          <a:prstGeom prst="rect">
            <a:avLst/>
          </a:prstGeom>
          <a:solidFill>
            <a:srgbClr val="FF0000"/>
          </a:solidFill>
          <a:ln w="57150" cmpd="thinThick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images196926_4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1143000"/>
            <a:ext cx="6324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971800" y="6019800"/>
            <a:ext cx="3048000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Chị Võ  Thị Sáu</a:t>
            </a:r>
          </a:p>
        </p:txBody>
      </p:sp>
      <p:pic>
        <p:nvPicPr>
          <p:cNvPr id="32772" name="Picture 4" descr="311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47800" y="1143000"/>
            <a:ext cx="6477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2895600" y="6019800"/>
            <a:ext cx="3048000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Kim Đồng</a:t>
            </a:r>
          </a:p>
        </p:txBody>
      </p:sp>
      <p:pic>
        <p:nvPicPr>
          <p:cNvPr id="32774" name="Picture 6" descr="untitled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" y="381000"/>
            <a:ext cx="7696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533400" y="6019800"/>
            <a:ext cx="8229600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Anh Nguyễn Văn Trỗi trước giờ bị hành quyết.</a:t>
            </a:r>
          </a:p>
        </p:txBody>
      </p:sp>
      <p:pic>
        <p:nvPicPr>
          <p:cNvPr id="32776" name="ChieuMatxcova_Hoatau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5105400" y="6858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)">
                                      <p:cBhvr>
                                        <p:cTn id="6" dur="1" fill="hold"/>
                                        <p:tgtEl>
                                          <p:spTgt spid="327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5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8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anim to="" calcmode="lin" valueType="num">
                                      <p:cBhvr>
                                        <p:cTn id="19" dur="1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5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1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1"/>
                            </p:stCondLst>
                            <p:childTnLst>
                              <p:par>
                                <p:cTn id="30" presetID="24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1" dur="1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5" dur="5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1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">
                <p:cTn id="4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776"/>
                </p:tgtEl>
              </p:cMediaNode>
            </p:audio>
          </p:childTnLst>
        </p:cTn>
      </p:par>
    </p:tnLst>
    <p:bldLst>
      <p:bldP spid="32771" grpId="0" animBg="1"/>
      <p:bldP spid="32771" grpId="1" animBg="1"/>
      <p:bldP spid="32773" grpId="0" animBg="1"/>
      <p:bldP spid="32773" grpId="1" animBg="1"/>
      <p:bldP spid="327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99"/>
            </a:gs>
            <a:gs pos="100000">
              <a:srgbClr val="CCE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4800"/>
            <a:ext cx="91440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276600" y="23622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66"/>
                </a:solidFill>
              </a:rPr>
              <a:t>Tập </a:t>
            </a:r>
            <a:r>
              <a:rPr lang="vi-VN" sz="2400" b="1" u="sng">
                <a:solidFill>
                  <a:srgbClr val="FF0066"/>
                </a:solidFill>
              </a:rPr>
              <a:t>đ</a:t>
            </a:r>
            <a:r>
              <a:rPr lang="en-US" sz="2400" b="1" u="sng">
                <a:solidFill>
                  <a:srgbClr val="FF0066"/>
                </a:solidFill>
              </a:rPr>
              <a:t>ọc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1219200" y="3124200"/>
            <a:ext cx="6629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Tiết 50: </a:t>
            </a:r>
            <a:r>
              <a:rPr lang="en-US" sz="3600" b="1">
                <a:solidFill>
                  <a:schemeClr val="hlink"/>
                </a:solidFill>
              </a:rPr>
              <a:t>Khuất phục tên c</a:t>
            </a:r>
            <a:r>
              <a:rPr lang="vi-VN" sz="3600" b="1">
                <a:solidFill>
                  <a:schemeClr val="hlink"/>
                </a:solidFill>
              </a:rPr>
              <a:t>ư</a:t>
            </a:r>
            <a:r>
              <a:rPr lang="en-US" sz="3600" b="1">
                <a:solidFill>
                  <a:schemeClr val="hlink"/>
                </a:solidFill>
              </a:rPr>
              <a:t>ớp biển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5562600" y="37338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XTI-VEN-X</a:t>
            </a:r>
            <a:r>
              <a:rPr lang="vi-VN">
                <a:solidFill>
                  <a:schemeClr val="accent2"/>
                </a:solidFill>
              </a:rPr>
              <a:t>Ơ</a:t>
            </a:r>
            <a:r>
              <a:rPr lang="en-US">
                <a:solidFill>
                  <a:schemeClr val="accent2"/>
                </a:solidFill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/>
      <p:bldP spid="553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538" name="Group 2"/>
          <p:cNvGraphicFramePr>
            <a:graphicFrameLocks noGrp="1"/>
          </p:cNvGraphicFramePr>
          <p:nvPr>
            <p:ph idx="1"/>
          </p:nvPr>
        </p:nvGraphicFramePr>
        <p:xfrm>
          <a:off x="457200" y="2667000"/>
          <a:ext cx="8229600" cy="35814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Time" pitchFamily="34" charset="0"/>
                        </a:rPr>
                        <a:t>LuyÖn ®äc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Time" pitchFamily="34" charset="0"/>
                        </a:rPr>
                        <a:t>T×m hiÓu bµi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52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352800" y="3810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66"/>
                </a:solidFill>
              </a:rPr>
              <a:t>Tập </a:t>
            </a:r>
            <a:r>
              <a:rPr lang="vi-VN" sz="2400" b="1" u="sng">
                <a:solidFill>
                  <a:srgbClr val="FF0066"/>
                </a:solidFill>
              </a:rPr>
              <a:t>đ</a:t>
            </a:r>
            <a:r>
              <a:rPr lang="en-US" sz="2400" b="1" u="sng">
                <a:solidFill>
                  <a:srgbClr val="FF0066"/>
                </a:solidFill>
              </a:rPr>
              <a:t>ọc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219200" y="685800"/>
            <a:ext cx="723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Tiết 50: </a:t>
            </a:r>
            <a:r>
              <a:rPr lang="en-US" sz="3600" b="1">
                <a:solidFill>
                  <a:schemeClr val="hlink"/>
                </a:solidFill>
              </a:rPr>
              <a:t>Khuất phục tên c</a:t>
            </a:r>
            <a:r>
              <a:rPr lang="vi-VN" sz="3600" b="1">
                <a:solidFill>
                  <a:schemeClr val="hlink"/>
                </a:solidFill>
              </a:rPr>
              <a:t>ư</a:t>
            </a:r>
            <a:r>
              <a:rPr lang="en-US" sz="3600" b="1">
                <a:solidFill>
                  <a:schemeClr val="hlink"/>
                </a:solidFill>
              </a:rPr>
              <a:t>ớp biển</a:t>
            </a:r>
          </a:p>
        </p:txBody>
      </p:sp>
      <p:sp>
        <p:nvSpPr>
          <p:cNvPr id="65551" name="Text Box 15"/>
          <p:cNvSpPr txBox="1">
            <a:spLocks noChangeArrowheads="1"/>
          </p:cNvSpPr>
          <p:nvPr/>
        </p:nvSpPr>
        <p:spPr bwMode="auto">
          <a:xfrm>
            <a:off x="533400" y="31877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Cao lớn, </a:t>
            </a:r>
          </a:p>
        </p:txBody>
      </p:sp>
      <p:sp>
        <p:nvSpPr>
          <p:cNvPr id="65552" name="Text Box 16"/>
          <p:cNvSpPr txBox="1">
            <a:spLocks noChangeArrowheads="1"/>
          </p:cNvSpPr>
          <p:nvPr/>
        </p:nvSpPr>
        <p:spPr bwMode="auto">
          <a:xfrm>
            <a:off x="1524000" y="3187700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gạch nung,</a:t>
            </a:r>
          </a:p>
        </p:txBody>
      </p:sp>
      <p:sp>
        <p:nvSpPr>
          <p:cNvPr id="65553" name="Text Box 17"/>
          <p:cNvSpPr txBox="1">
            <a:spLocks noChangeArrowheads="1"/>
          </p:cNvSpPr>
          <p:nvPr/>
        </p:nvSpPr>
        <p:spPr bwMode="auto">
          <a:xfrm>
            <a:off x="2819400" y="31877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lên c</a:t>
            </a:r>
            <a:r>
              <a:rPr lang="vi-VN" sz="2000" b="1">
                <a:solidFill>
                  <a:srgbClr val="CC00CC"/>
                </a:solidFill>
              </a:rPr>
              <a:t>ơ</a:t>
            </a:r>
            <a:r>
              <a:rPr lang="en-US" sz="2000" b="1">
                <a:solidFill>
                  <a:srgbClr val="CC00CC"/>
                </a:solidFill>
              </a:rPr>
              <a:t>n loạn óc</a:t>
            </a:r>
          </a:p>
        </p:txBody>
      </p:sp>
      <p:sp>
        <p:nvSpPr>
          <p:cNvPr id="65554" name="Text Box 18"/>
          <p:cNvSpPr txBox="1">
            <a:spLocks noChangeArrowheads="1"/>
          </p:cNvSpPr>
          <p:nvPr/>
        </p:nvSpPr>
        <p:spPr bwMode="auto">
          <a:xfrm>
            <a:off x="533400" y="3568700"/>
            <a:ext cx="114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nanh ác, </a:t>
            </a:r>
          </a:p>
        </p:txBody>
      </p:sp>
      <p:sp>
        <p:nvSpPr>
          <p:cNvPr id="65555" name="Text Box 19"/>
          <p:cNvSpPr txBox="1">
            <a:spLocks noChangeArrowheads="1"/>
          </p:cNvSpPr>
          <p:nvPr/>
        </p:nvSpPr>
        <p:spPr bwMode="auto">
          <a:xfrm>
            <a:off x="1524000" y="35687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làu bàu,....</a:t>
            </a:r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533400" y="4330700"/>
            <a:ext cx="4114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Trên má hắn có một vết sẹo chém dọc xuống, trắng bệch. Hắn uống lắm r</a:t>
            </a:r>
            <a:r>
              <a:rPr lang="vi-VN" sz="2400">
                <a:solidFill>
                  <a:srgbClr val="0000FF"/>
                </a:solidFill>
              </a:rPr>
              <a:t>ư</a:t>
            </a:r>
            <a:r>
              <a:rPr lang="en-US" sz="2400">
                <a:solidFill>
                  <a:srgbClr val="0000FF"/>
                </a:solidFill>
              </a:rPr>
              <a:t>ợu </a:t>
            </a:r>
            <a:r>
              <a:rPr lang="vi-VN" sz="2400">
                <a:solidFill>
                  <a:srgbClr val="0000FF"/>
                </a:solidFill>
              </a:rPr>
              <a:t>đ</a:t>
            </a:r>
            <a:r>
              <a:rPr lang="en-US" sz="2400">
                <a:solidFill>
                  <a:srgbClr val="0000FF"/>
                </a:solidFill>
              </a:rPr>
              <a:t>ến nỗi nhiều </a:t>
            </a:r>
            <a:r>
              <a:rPr lang="vi-VN" sz="2400">
                <a:solidFill>
                  <a:srgbClr val="0000FF"/>
                </a:solidFill>
              </a:rPr>
              <a:t>đ</a:t>
            </a:r>
            <a:r>
              <a:rPr lang="en-US" sz="2400">
                <a:solidFill>
                  <a:srgbClr val="0000FF"/>
                </a:solidFill>
              </a:rPr>
              <a:t>êm nh</a:t>
            </a:r>
            <a:r>
              <a:rPr lang="vi-VN" sz="2400">
                <a:solidFill>
                  <a:srgbClr val="0000FF"/>
                </a:solidFill>
              </a:rPr>
              <a:t>ư</a:t>
            </a:r>
            <a:r>
              <a:rPr lang="en-US" sz="2400">
                <a:solidFill>
                  <a:srgbClr val="0000FF"/>
                </a:solidFill>
              </a:rPr>
              <a:t> lên c</a:t>
            </a:r>
            <a:r>
              <a:rPr lang="vi-VN" sz="2400">
                <a:solidFill>
                  <a:srgbClr val="0000FF"/>
                </a:solidFill>
              </a:rPr>
              <a:t>ơ</a:t>
            </a:r>
            <a:r>
              <a:rPr lang="en-US" sz="2400">
                <a:solidFill>
                  <a:srgbClr val="0000FF"/>
                </a:solidFill>
              </a:rPr>
              <a:t>n loạn óc, ngồi hát những bài ca man rợ.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4648200" y="3111500"/>
            <a:ext cx="3733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1</a:t>
            </a:r>
            <a:r>
              <a:rPr lang="en-US" sz="2000" b="1">
                <a:solidFill>
                  <a:srgbClr val="0033CC"/>
                </a:solidFill>
              </a:rPr>
              <a:t>.</a:t>
            </a:r>
            <a:r>
              <a:rPr lang="en-US" sz="2000">
                <a:solidFill>
                  <a:srgbClr val="0033CC"/>
                </a:solidFill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Hình ảnh dữ tợn của tên c</a:t>
            </a:r>
            <a:r>
              <a:rPr lang="vi-VN" sz="2000" b="1">
                <a:solidFill>
                  <a:srgbClr val="0033CC"/>
                </a:solidFill>
              </a:rPr>
              <a:t>ư</a:t>
            </a:r>
            <a:r>
              <a:rPr lang="en-US" sz="2000" b="1">
                <a:solidFill>
                  <a:srgbClr val="0033CC"/>
                </a:solidFill>
              </a:rPr>
              <a:t>ớp.</a:t>
            </a:r>
          </a:p>
        </p:txBody>
      </p:sp>
      <p:sp>
        <p:nvSpPr>
          <p:cNvPr id="65558" name="Text Box 22"/>
          <p:cNvSpPr txBox="1">
            <a:spLocks noChangeArrowheads="1"/>
          </p:cNvSpPr>
          <p:nvPr/>
        </p:nvSpPr>
        <p:spPr bwMode="auto">
          <a:xfrm>
            <a:off x="4648200" y="4254500"/>
            <a:ext cx="403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2. Cuộc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ối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ầu giữa bác sỹ Ly và tên c</a:t>
            </a:r>
            <a:r>
              <a:rPr lang="vi-VN" sz="2000" b="1">
                <a:solidFill>
                  <a:srgbClr val="0000FF"/>
                </a:solidFill>
              </a:rPr>
              <a:t>ư</a:t>
            </a:r>
            <a:r>
              <a:rPr lang="en-US" sz="2000" b="1">
                <a:solidFill>
                  <a:srgbClr val="0000FF"/>
                </a:solidFill>
              </a:rPr>
              <a:t>ớp.</a:t>
            </a:r>
          </a:p>
        </p:txBody>
      </p:sp>
      <p:sp>
        <p:nvSpPr>
          <p:cNvPr id="65559" name="Text Box 23"/>
          <p:cNvSpPr txBox="1">
            <a:spLocks noChangeArrowheads="1"/>
          </p:cNvSpPr>
          <p:nvPr/>
        </p:nvSpPr>
        <p:spPr bwMode="auto">
          <a:xfrm>
            <a:off x="4800600" y="3492500"/>
            <a:ext cx="106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vết sẹo</a:t>
            </a:r>
          </a:p>
        </p:txBody>
      </p:sp>
      <p:sp>
        <p:nvSpPr>
          <p:cNvPr id="65560" name="Text Box 24"/>
          <p:cNvSpPr txBox="1">
            <a:spLocks noChangeArrowheads="1"/>
          </p:cNvSpPr>
          <p:nvPr/>
        </p:nvSpPr>
        <p:spPr bwMode="auto">
          <a:xfrm>
            <a:off x="4800600" y="38735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bài ca man rợ</a:t>
            </a:r>
          </a:p>
        </p:txBody>
      </p:sp>
      <p:sp>
        <p:nvSpPr>
          <p:cNvPr id="65561" name="Text Box 25"/>
          <p:cNvSpPr txBox="1">
            <a:spLocks noChangeArrowheads="1"/>
          </p:cNvSpPr>
          <p:nvPr/>
        </p:nvSpPr>
        <p:spPr bwMode="auto">
          <a:xfrm>
            <a:off x="4876800" y="48641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/>
              <a:t>đ</a:t>
            </a:r>
            <a:r>
              <a:rPr lang="en-US"/>
              <a:t>iềm tĩnh, quả quyết</a:t>
            </a:r>
          </a:p>
        </p:txBody>
      </p:sp>
      <p:sp>
        <p:nvSpPr>
          <p:cNvPr id="65562" name="Text Box 26"/>
          <p:cNvSpPr txBox="1">
            <a:spLocks noChangeArrowheads="1"/>
          </p:cNvSpPr>
          <p:nvPr/>
        </p:nvSpPr>
        <p:spPr bwMode="auto">
          <a:xfrm>
            <a:off x="4572000" y="5245100"/>
            <a:ext cx="3657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3. Tên c</a:t>
            </a:r>
            <a:r>
              <a:rPr lang="vi-VN" sz="2000" b="1">
                <a:solidFill>
                  <a:srgbClr val="0000FF"/>
                </a:solidFill>
              </a:rPr>
              <a:t>ư</a:t>
            </a:r>
            <a:r>
              <a:rPr lang="en-US" sz="2000" b="1">
                <a:solidFill>
                  <a:srgbClr val="0000FF"/>
                </a:solidFill>
              </a:rPr>
              <a:t>ớp biển bị khuất phục.</a:t>
            </a:r>
          </a:p>
        </p:txBody>
      </p:sp>
      <p:sp>
        <p:nvSpPr>
          <p:cNvPr id="65563" name="Text Box 27"/>
          <p:cNvSpPr txBox="1">
            <a:spLocks noChangeArrowheads="1"/>
          </p:cNvSpPr>
          <p:nvPr/>
        </p:nvSpPr>
        <p:spPr bwMode="auto">
          <a:xfrm>
            <a:off x="4953000" y="56261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cúi gằm mặt</a:t>
            </a:r>
          </a:p>
        </p:txBody>
      </p:sp>
      <p:sp>
        <p:nvSpPr>
          <p:cNvPr id="65564" name="Text Box 28"/>
          <p:cNvSpPr txBox="1">
            <a:spLocks noChangeArrowheads="1"/>
          </p:cNvSpPr>
          <p:nvPr/>
        </p:nvSpPr>
        <p:spPr bwMode="auto">
          <a:xfrm>
            <a:off x="304800" y="1371600"/>
            <a:ext cx="8458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tx2"/>
                </a:solidFill>
              </a:rPr>
              <a:t> </a:t>
            </a:r>
            <a:r>
              <a:rPr lang="en-US" sz="2400" b="1" i="1">
                <a:solidFill>
                  <a:srgbClr val="0000FF"/>
                </a:solidFill>
              </a:rPr>
              <a:t>N</a:t>
            </a:r>
            <a:r>
              <a:rPr lang="en-US" b="1" i="1">
                <a:solidFill>
                  <a:srgbClr val="0000FF"/>
                </a:solidFill>
              </a:rPr>
              <a:t>ội dung</a:t>
            </a:r>
            <a:r>
              <a:rPr lang="en-US" b="1" i="1"/>
              <a:t>: </a:t>
            </a:r>
            <a:r>
              <a:rPr lang="en-US" sz="2400" b="1" i="1">
                <a:solidFill>
                  <a:schemeClr val="tx2"/>
                </a:solidFill>
              </a:rPr>
              <a:t>Ca ngợi hành </a:t>
            </a:r>
            <a:r>
              <a:rPr lang="vi-VN" sz="2400" b="1" i="1">
                <a:solidFill>
                  <a:schemeClr val="tx2"/>
                </a:solidFill>
              </a:rPr>
              <a:t>đ</a:t>
            </a:r>
            <a:r>
              <a:rPr lang="en-US" sz="2400" b="1" i="1">
                <a:solidFill>
                  <a:schemeClr val="tx2"/>
                </a:solidFill>
              </a:rPr>
              <a:t>ộng dũng cảm của bác sỹ Ly trong cuộc </a:t>
            </a:r>
            <a:r>
              <a:rPr lang="vi-VN" sz="2400" b="1" i="1">
                <a:solidFill>
                  <a:schemeClr val="tx2"/>
                </a:solidFill>
              </a:rPr>
              <a:t>đ</a:t>
            </a:r>
            <a:r>
              <a:rPr lang="en-US" sz="2400" b="1" i="1">
                <a:solidFill>
                  <a:schemeClr val="tx2"/>
                </a:solidFill>
              </a:rPr>
              <a:t>ối </a:t>
            </a:r>
            <a:r>
              <a:rPr lang="vi-VN" sz="2400" b="1" i="1">
                <a:solidFill>
                  <a:schemeClr val="tx2"/>
                </a:solidFill>
              </a:rPr>
              <a:t>đ</a:t>
            </a:r>
            <a:r>
              <a:rPr lang="en-US" sz="2400" b="1" i="1">
                <a:solidFill>
                  <a:schemeClr val="tx2"/>
                </a:solidFill>
              </a:rPr>
              <a:t>ầu với tên c</a:t>
            </a:r>
            <a:r>
              <a:rPr lang="vi-VN" sz="2400" b="1" i="1">
                <a:solidFill>
                  <a:schemeClr val="tx2"/>
                </a:solidFill>
              </a:rPr>
              <a:t>ư</a:t>
            </a:r>
            <a:r>
              <a:rPr lang="en-US" sz="2400" b="1" i="1">
                <a:solidFill>
                  <a:schemeClr val="tx2"/>
                </a:solidFill>
              </a:rPr>
              <a:t>ớp biển hung hãn</a:t>
            </a:r>
            <a:r>
              <a:rPr lang="en-US" sz="2400" b="1" i="1"/>
              <a:t>. Ca ngợi sức mạnh chính nghĩa chiến thắng sự hung ác, bạo ng</a:t>
            </a:r>
            <a:r>
              <a:rPr lang="vi-VN" sz="2400" b="1" i="1"/>
              <a:t>ư</a:t>
            </a:r>
            <a:r>
              <a:rPr lang="en-US" sz="2400" b="1" i="1"/>
              <a:t>ợc.</a:t>
            </a:r>
          </a:p>
        </p:txBody>
      </p:sp>
      <p:sp>
        <p:nvSpPr>
          <p:cNvPr id="65565" name="Line 29"/>
          <p:cNvSpPr>
            <a:spLocks noChangeShapeType="1"/>
          </p:cNvSpPr>
          <p:nvPr/>
        </p:nvSpPr>
        <p:spPr bwMode="auto">
          <a:xfrm flipH="1">
            <a:off x="3962400" y="5105400"/>
            <a:ext cx="1524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566" name="Line 30"/>
          <p:cNvSpPr>
            <a:spLocks noChangeShapeType="1"/>
          </p:cNvSpPr>
          <p:nvPr/>
        </p:nvSpPr>
        <p:spPr bwMode="auto">
          <a:xfrm>
            <a:off x="2819400" y="5029200"/>
            <a:ext cx="1219200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567" name="Line 31"/>
          <p:cNvSpPr>
            <a:spLocks noChangeShapeType="1"/>
          </p:cNvSpPr>
          <p:nvPr/>
        </p:nvSpPr>
        <p:spPr bwMode="auto">
          <a:xfrm>
            <a:off x="3429000" y="5791200"/>
            <a:ext cx="914400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568" name="Line 32"/>
          <p:cNvSpPr>
            <a:spLocks noChangeShapeType="1"/>
          </p:cNvSpPr>
          <p:nvPr/>
        </p:nvSpPr>
        <p:spPr bwMode="auto">
          <a:xfrm>
            <a:off x="3352800" y="6172200"/>
            <a:ext cx="762000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569" name="Line 33"/>
          <p:cNvSpPr>
            <a:spLocks noChangeShapeType="1"/>
          </p:cNvSpPr>
          <p:nvPr/>
        </p:nvSpPr>
        <p:spPr bwMode="auto">
          <a:xfrm flipH="1">
            <a:off x="2133600" y="4419600"/>
            <a:ext cx="76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570" name="Line 34"/>
          <p:cNvSpPr>
            <a:spLocks noChangeShapeType="1"/>
          </p:cNvSpPr>
          <p:nvPr/>
        </p:nvSpPr>
        <p:spPr bwMode="auto">
          <a:xfrm>
            <a:off x="609600" y="5029200"/>
            <a:ext cx="1143000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5" name="Text Box 36"/>
          <p:cNvSpPr txBox="1">
            <a:spLocks noChangeArrowheads="1"/>
          </p:cNvSpPr>
          <p:nvPr/>
        </p:nvSpPr>
        <p:spPr bwMode="auto">
          <a:xfrm>
            <a:off x="7010400" y="1143000"/>
            <a:ext cx="21336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XTI-VEN-X</a:t>
            </a:r>
            <a:r>
              <a:rPr lang="vi-VN">
                <a:solidFill>
                  <a:schemeClr val="accent2"/>
                </a:solidFill>
              </a:rPr>
              <a:t>Ơ</a:t>
            </a:r>
            <a:r>
              <a:rPr lang="en-US">
                <a:solidFill>
                  <a:schemeClr val="accent2"/>
                </a:solidFill>
              </a:rPr>
              <a:t>N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65574" name="Picture 38" descr="tieng viet 4 001"/>
          <p:cNvPicPr>
            <a:picLocks noChangeAspect="1" noChangeArrowheads="1"/>
          </p:cNvPicPr>
          <p:nvPr/>
        </p:nvPicPr>
        <p:blipFill>
          <a:blip r:embed="rId2"/>
          <a:srcRect b="14557"/>
          <a:stretch>
            <a:fillRect/>
          </a:stretch>
        </p:blipFill>
        <p:spPr bwMode="auto">
          <a:xfrm>
            <a:off x="533400" y="1524000"/>
            <a:ext cx="8077200" cy="5334000"/>
          </a:xfrm>
          <a:prstGeom prst="rect">
            <a:avLst/>
          </a:prstGeom>
          <a:solidFill>
            <a:srgbClr val="000000"/>
          </a:solidFill>
          <a:ln w="57150" cmpd="thinThick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5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5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5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5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5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5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6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6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65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65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65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9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65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65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1" grpId="0"/>
      <p:bldP spid="65552" grpId="0"/>
      <p:bldP spid="65553" grpId="0"/>
      <p:bldP spid="65554" grpId="0"/>
      <p:bldP spid="65555" grpId="0"/>
      <p:bldP spid="65556" grpId="0"/>
      <p:bldP spid="65557" grpId="0"/>
      <p:bldP spid="65558" grpId="0"/>
      <p:bldP spid="65559" grpId="0"/>
      <p:bldP spid="65560" grpId="0"/>
      <p:bldP spid="65561" grpId="0"/>
      <p:bldP spid="65562" grpId="0"/>
      <p:bldP spid="65563" grpId="0"/>
      <p:bldP spid="65564" grpId="0"/>
      <p:bldP spid="65565" grpId="0" animBg="1"/>
      <p:bldP spid="65566" grpId="0" animBg="1"/>
      <p:bldP spid="65567" grpId="0" animBg="1"/>
      <p:bldP spid="65568" grpId="0" animBg="1"/>
      <p:bldP spid="65569" grpId="0" animBg="1"/>
      <p:bldP spid="655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371600" y="1371600"/>
            <a:ext cx="662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TIẾT 50: KHUẤT PHỤC TÊN C</a:t>
            </a:r>
            <a:r>
              <a:rPr lang="vi-VN" sz="2000" b="1">
                <a:solidFill>
                  <a:srgbClr val="CC0000"/>
                </a:solidFill>
              </a:rPr>
              <a:t>Ư</a:t>
            </a:r>
            <a:r>
              <a:rPr lang="en-US" sz="2000" b="1">
                <a:solidFill>
                  <a:srgbClr val="CC0000"/>
                </a:solidFill>
              </a:rPr>
              <a:t>ỚP BIỂN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57200" y="2286000"/>
            <a:ext cx="8458200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/>
              <a:t>        </a:t>
            </a:r>
            <a:r>
              <a:rPr lang="en-US" sz="2000">
                <a:solidFill>
                  <a:schemeClr val="accent2"/>
                </a:solidFill>
              </a:rPr>
              <a:t>Chúa tàu trừng mắt nhìn bác sĩ, quát: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chemeClr val="accent2"/>
                </a:solidFill>
              </a:rPr>
              <a:t> Có câm mồm không?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Bác sĩ </a:t>
            </a:r>
            <a:r>
              <a:rPr lang="vi-VN" sz="2000">
                <a:solidFill>
                  <a:schemeClr val="accent2"/>
                </a:solidFill>
              </a:rPr>
              <a:t>đ</a:t>
            </a:r>
            <a:r>
              <a:rPr lang="en-US" sz="2000">
                <a:solidFill>
                  <a:schemeClr val="accent2"/>
                </a:solidFill>
              </a:rPr>
              <a:t>iềm tĩnh hỏi: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chemeClr val="accent2"/>
                </a:solidFill>
              </a:rPr>
              <a:t> Anh bảo tôi phải không?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Khi tên chúa tàu cục cằn bảo “phải”, bác sĩ nói: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chemeClr val="accent2"/>
                </a:solidFill>
              </a:rPr>
              <a:t> Anh cứ uống r</a:t>
            </a:r>
            <a:r>
              <a:rPr lang="vi-VN" sz="2000">
                <a:solidFill>
                  <a:schemeClr val="accent2"/>
                </a:solidFill>
              </a:rPr>
              <a:t>ư</a:t>
            </a:r>
            <a:r>
              <a:rPr lang="en-US" sz="2000">
                <a:solidFill>
                  <a:schemeClr val="accent2"/>
                </a:solidFill>
              </a:rPr>
              <a:t>ợu mãi nh</a:t>
            </a:r>
            <a:r>
              <a:rPr lang="vi-VN" sz="2000">
                <a:solidFill>
                  <a:schemeClr val="accent2"/>
                </a:solidFill>
              </a:rPr>
              <a:t>ư</a:t>
            </a:r>
            <a:r>
              <a:rPr lang="en-US" sz="2000">
                <a:solidFill>
                  <a:schemeClr val="accent2"/>
                </a:solidFill>
              </a:rPr>
              <a:t> thế thì </a:t>
            </a:r>
            <a:r>
              <a:rPr lang="vi-VN" sz="2000">
                <a:solidFill>
                  <a:schemeClr val="accent2"/>
                </a:solidFill>
              </a:rPr>
              <a:t>đ</a:t>
            </a:r>
            <a:r>
              <a:rPr lang="en-US" sz="2000">
                <a:solidFill>
                  <a:schemeClr val="accent2"/>
                </a:solidFill>
              </a:rPr>
              <a:t>ến phải tống anh </a:t>
            </a:r>
            <a:r>
              <a:rPr lang="vi-VN" sz="2000">
                <a:solidFill>
                  <a:schemeClr val="accent2"/>
                </a:solidFill>
              </a:rPr>
              <a:t>đ</a:t>
            </a:r>
            <a:r>
              <a:rPr lang="en-US" sz="2000">
                <a:solidFill>
                  <a:schemeClr val="accent2"/>
                </a:solidFill>
              </a:rPr>
              <a:t>i n</a:t>
            </a:r>
            <a:r>
              <a:rPr lang="vi-VN" sz="2000">
                <a:solidFill>
                  <a:schemeClr val="accent2"/>
                </a:solidFill>
              </a:rPr>
              <a:t>ơ</a:t>
            </a:r>
            <a:r>
              <a:rPr lang="en-US" sz="2000">
                <a:solidFill>
                  <a:schemeClr val="accent2"/>
                </a:solidFill>
              </a:rPr>
              <a:t>i khác.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C</a:t>
            </a:r>
            <a:r>
              <a:rPr lang="vi-VN" sz="2000">
                <a:solidFill>
                  <a:schemeClr val="accent2"/>
                </a:solidFill>
              </a:rPr>
              <a:t>ơ</a:t>
            </a:r>
            <a:r>
              <a:rPr lang="en-US" sz="2000">
                <a:solidFill>
                  <a:schemeClr val="accent2"/>
                </a:solidFill>
              </a:rPr>
              <a:t>n tức giận của tên c</a:t>
            </a:r>
            <a:r>
              <a:rPr lang="vi-VN" sz="2000">
                <a:solidFill>
                  <a:schemeClr val="accent2"/>
                </a:solidFill>
              </a:rPr>
              <a:t>ư</a:t>
            </a:r>
            <a:r>
              <a:rPr lang="en-US" sz="2000">
                <a:solidFill>
                  <a:schemeClr val="accent2"/>
                </a:solidFill>
              </a:rPr>
              <a:t>ớp thật dữ dội. Hắn </a:t>
            </a:r>
            <a:r>
              <a:rPr lang="vi-VN" sz="2000">
                <a:solidFill>
                  <a:schemeClr val="accent2"/>
                </a:solidFill>
              </a:rPr>
              <a:t>đ</a:t>
            </a:r>
            <a:r>
              <a:rPr lang="en-US" sz="2000">
                <a:solidFill>
                  <a:schemeClr val="accent2"/>
                </a:solidFill>
              </a:rPr>
              <a:t>ứng phắt dậy, rút soạt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dao ra, l</a:t>
            </a:r>
            <a:r>
              <a:rPr lang="vi-VN" sz="2000">
                <a:solidFill>
                  <a:schemeClr val="accent2"/>
                </a:solidFill>
              </a:rPr>
              <a:t>ă</a:t>
            </a:r>
            <a:r>
              <a:rPr lang="en-US" sz="2000">
                <a:solidFill>
                  <a:schemeClr val="accent2"/>
                </a:solidFill>
              </a:rPr>
              <a:t>m l</a:t>
            </a:r>
            <a:r>
              <a:rPr lang="vi-VN" sz="2000">
                <a:solidFill>
                  <a:schemeClr val="accent2"/>
                </a:solidFill>
              </a:rPr>
              <a:t>ă</a:t>
            </a:r>
            <a:r>
              <a:rPr lang="en-US" sz="2000">
                <a:solidFill>
                  <a:schemeClr val="accent2"/>
                </a:solidFill>
              </a:rPr>
              <a:t>m trực </a:t>
            </a:r>
            <a:r>
              <a:rPr lang="vi-VN" sz="2000">
                <a:solidFill>
                  <a:schemeClr val="accent2"/>
                </a:solidFill>
              </a:rPr>
              <a:t>đ</a:t>
            </a:r>
            <a:r>
              <a:rPr lang="en-US" sz="2000">
                <a:solidFill>
                  <a:schemeClr val="accent2"/>
                </a:solidFill>
              </a:rPr>
              <a:t>âm. Bác sĩ Ly vẫn dõng dạc và quả quyết:</a:t>
            </a:r>
          </a:p>
          <a:p>
            <a:pPr algn="just"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chemeClr val="accent2"/>
                </a:solidFill>
              </a:rPr>
              <a:t> Nếu anh không cất dao, tôi quyết làm cho anh bị treo cổ trong phiên toà sắp tới.</a:t>
            </a:r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2209800" y="2514600"/>
            <a:ext cx="12192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1066800" y="2895600"/>
            <a:ext cx="11430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1295400" y="3276600"/>
            <a:ext cx="12192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4210050" y="4343400"/>
            <a:ext cx="6096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6038850" y="4762500"/>
            <a:ext cx="9906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4305300" y="5200650"/>
            <a:ext cx="8001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5791200" y="5200650"/>
            <a:ext cx="16764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7696200" y="5181600"/>
            <a:ext cx="9144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2438400" y="5105400"/>
            <a:ext cx="7620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1447800" y="5638800"/>
            <a:ext cx="20574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5486400" y="5638800"/>
            <a:ext cx="26670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3810000" y="5562600"/>
            <a:ext cx="6096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>
            <a:off x="609600" y="5867400"/>
            <a:ext cx="8382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1" name="Text Box 23"/>
          <p:cNvSpPr txBox="1">
            <a:spLocks noChangeArrowheads="1"/>
          </p:cNvSpPr>
          <p:nvPr/>
        </p:nvSpPr>
        <p:spPr bwMode="auto">
          <a:xfrm>
            <a:off x="3429000" y="685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FF0066"/>
                </a:solidFill>
              </a:rPr>
              <a:t>Tập </a:t>
            </a:r>
            <a:r>
              <a:rPr lang="vi-VN" sz="2000" b="1" u="sng">
                <a:solidFill>
                  <a:srgbClr val="FF0066"/>
                </a:solidFill>
              </a:rPr>
              <a:t>đ</a:t>
            </a:r>
            <a:r>
              <a:rPr lang="en-US" sz="2000" b="1" u="sng">
                <a:solidFill>
                  <a:srgbClr val="FF0066"/>
                </a:solidFill>
              </a:rPr>
              <a:t>ọc</a:t>
            </a:r>
          </a:p>
        </p:txBody>
      </p:sp>
      <p:sp>
        <p:nvSpPr>
          <p:cNvPr id="6162" name="Text Box 25"/>
          <p:cNvSpPr txBox="1">
            <a:spLocks noChangeArrowheads="1"/>
          </p:cNvSpPr>
          <p:nvPr/>
        </p:nvSpPr>
        <p:spPr bwMode="auto">
          <a:xfrm>
            <a:off x="5791200" y="17526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</a:rPr>
              <a:t>XTI-VEN-X</a:t>
            </a:r>
            <a:r>
              <a:rPr lang="vi-VN" sz="1600">
                <a:solidFill>
                  <a:schemeClr val="accent2"/>
                </a:solidFill>
              </a:rPr>
              <a:t>Ơ</a:t>
            </a:r>
            <a:r>
              <a:rPr lang="en-US" sz="1600">
                <a:solidFill>
                  <a:schemeClr val="accent2"/>
                </a:solidFill>
              </a:rPr>
              <a:t>N</a:t>
            </a:r>
          </a:p>
          <a:p>
            <a:pPr>
              <a:spcBef>
                <a:spcPct val="50000"/>
              </a:spcBef>
            </a:pP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/>
      <p:bldP spid="26633" grpId="0" animBg="1"/>
      <p:bldP spid="26634" grpId="0" animBg="1"/>
      <p:bldP spid="26635" grpId="0" animBg="1"/>
      <p:bldP spid="26636" grpId="0" animBg="1"/>
      <p:bldP spid="26637" grpId="0" animBg="1"/>
      <p:bldP spid="26638" grpId="0" animBg="1"/>
      <p:bldP spid="26639" grpId="0" animBg="1"/>
      <p:bldP spid="26640" grpId="0" animBg="1"/>
      <p:bldP spid="26641" grpId="0" animBg="1"/>
      <p:bldP spid="26642" grpId="0" animBg="1"/>
      <p:bldP spid="26643" grpId="0" animBg="1"/>
      <p:bldP spid="26644" grpId="0" animBg="1"/>
      <p:bldP spid="266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FF"/>
            </a:gs>
            <a:gs pos="100000">
              <a:srgbClr val="CC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1447800" y="1524000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99"/>
                </a:solidFill>
              </a:rPr>
              <a:t>TIẾT 50: KHUẤT PHỤC TÊN C</a:t>
            </a:r>
            <a:r>
              <a:rPr lang="vi-VN" sz="2400" b="1">
                <a:solidFill>
                  <a:srgbClr val="CC0099"/>
                </a:solidFill>
              </a:rPr>
              <a:t>Ư</a:t>
            </a:r>
            <a:r>
              <a:rPr lang="en-US" sz="2400" b="1">
                <a:solidFill>
                  <a:srgbClr val="CC0099"/>
                </a:solidFill>
              </a:rPr>
              <a:t>ỚP BIỂN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381000" y="2892425"/>
            <a:ext cx="8458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NộI DUNG</a:t>
            </a:r>
            <a:r>
              <a:rPr lang="en-US" sz="3200" b="1">
                <a:solidFill>
                  <a:srgbClr val="FF0000"/>
                </a:solidFill>
              </a:rPr>
              <a:t>:</a:t>
            </a:r>
            <a:r>
              <a:rPr lang="en-US" sz="3600"/>
              <a:t> </a:t>
            </a:r>
            <a:r>
              <a:rPr lang="en-US" sz="3600">
                <a:solidFill>
                  <a:srgbClr val="0000FF"/>
                </a:solidFill>
              </a:rPr>
              <a:t>Ca ngợi hành </a:t>
            </a:r>
            <a:r>
              <a:rPr lang="vi-VN" sz="3600">
                <a:solidFill>
                  <a:srgbClr val="0000FF"/>
                </a:solidFill>
              </a:rPr>
              <a:t>đ</a:t>
            </a:r>
            <a:r>
              <a:rPr lang="en-US" sz="3600">
                <a:solidFill>
                  <a:srgbClr val="0000FF"/>
                </a:solidFill>
              </a:rPr>
              <a:t>ộng dũng cảm của bác sĩ Ly trong cuộc </a:t>
            </a:r>
            <a:r>
              <a:rPr lang="vi-VN" sz="3600">
                <a:solidFill>
                  <a:srgbClr val="0000FF"/>
                </a:solidFill>
              </a:rPr>
              <a:t>đ</a:t>
            </a:r>
            <a:r>
              <a:rPr lang="en-US" sz="3600">
                <a:solidFill>
                  <a:srgbClr val="0000FF"/>
                </a:solidFill>
              </a:rPr>
              <a:t>ối </a:t>
            </a:r>
            <a:r>
              <a:rPr lang="vi-VN" sz="3600">
                <a:solidFill>
                  <a:srgbClr val="0000FF"/>
                </a:solidFill>
              </a:rPr>
              <a:t>đ</a:t>
            </a:r>
            <a:r>
              <a:rPr lang="en-US" sz="3600">
                <a:solidFill>
                  <a:srgbClr val="0000FF"/>
                </a:solidFill>
              </a:rPr>
              <a:t>ầu với tên c</a:t>
            </a:r>
            <a:r>
              <a:rPr lang="vi-VN" sz="3600">
                <a:solidFill>
                  <a:srgbClr val="0000FF"/>
                </a:solidFill>
              </a:rPr>
              <a:t>ư</a:t>
            </a:r>
            <a:r>
              <a:rPr lang="en-US" sz="3600">
                <a:solidFill>
                  <a:srgbClr val="0000FF"/>
                </a:solidFill>
              </a:rPr>
              <a:t>ớp biển hung hãn. Ca ngợi sức mạnh chính nghĩa chiến thắng sự hung ác bạo ng</a:t>
            </a:r>
            <a:r>
              <a:rPr lang="vi-VN" sz="3600">
                <a:solidFill>
                  <a:srgbClr val="0000FF"/>
                </a:solidFill>
              </a:rPr>
              <a:t>ư</a:t>
            </a:r>
            <a:r>
              <a:rPr lang="en-US" sz="3600">
                <a:solidFill>
                  <a:srgbClr val="0000FF"/>
                </a:solidFill>
              </a:rPr>
              <a:t>ợc.</a:t>
            </a:r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3429000" y="685800"/>
            <a:ext cx="365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66"/>
                </a:solidFill>
              </a:rPr>
              <a:t>Tập </a:t>
            </a:r>
            <a:r>
              <a:rPr lang="vi-VN" sz="2400" b="1" u="sng">
                <a:solidFill>
                  <a:srgbClr val="FF0066"/>
                </a:solidFill>
              </a:rPr>
              <a:t>đ</a:t>
            </a:r>
            <a:r>
              <a:rPr lang="en-US" sz="2400" b="1" u="sng">
                <a:solidFill>
                  <a:srgbClr val="FF0066"/>
                </a:solidFill>
              </a:rPr>
              <a:t>ọc</a:t>
            </a:r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6172200" y="1981200"/>
            <a:ext cx="23622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XTI-VEN-X</a:t>
            </a:r>
            <a:r>
              <a:rPr lang="vi-VN">
                <a:solidFill>
                  <a:schemeClr val="accent2"/>
                </a:solidFill>
              </a:rPr>
              <a:t>Ơ</a:t>
            </a:r>
            <a:r>
              <a:rPr lang="en-US">
                <a:solidFill>
                  <a:schemeClr val="accent2"/>
                </a:solidFill>
              </a:rPr>
              <a:t>N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</TotalTime>
  <Words>435</Words>
  <Application>Microsoft Office PowerPoint</Application>
  <PresentationFormat>On-screen Show (4:3)</PresentationFormat>
  <Paragraphs>42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.VnTime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Quyenanh</dc:creator>
  <cp:lastModifiedBy>CSTeam</cp:lastModifiedBy>
  <cp:revision>29</cp:revision>
  <dcterms:created xsi:type="dcterms:W3CDTF">2009-03-14T12:49:49Z</dcterms:created>
  <dcterms:modified xsi:type="dcterms:W3CDTF">2016-06-30T01:54:43Z</dcterms:modified>
</cp:coreProperties>
</file>