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8" r:id="rId2"/>
    <p:sldId id="279" r:id="rId3"/>
    <p:sldId id="259" r:id="rId4"/>
    <p:sldId id="280" r:id="rId5"/>
    <p:sldId id="281" r:id="rId6"/>
    <p:sldId id="282" r:id="rId7"/>
    <p:sldId id="283" r:id="rId8"/>
    <p:sldId id="284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buClr>
        <a:schemeClr val="hlink"/>
      </a:buClr>
      <a:buSzPct val="120000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hlink"/>
      </a:buClr>
      <a:buSzPct val="120000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hlink"/>
      </a:buClr>
      <a:buSzPct val="120000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hlink"/>
      </a:buClr>
      <a:buSzPct val="120000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hlink"/>
      </a:buClr>
      <a:buSzPct val="120000"/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6600"/>
    <a:srgbClr val="008080"/>
    <a:srgbClr val="A50021"/>
    <a:srgbClr val="FFFFFF"/>
    <a:srgbClr val="CC3300"/>
    <a:srgbClr val="990000"/>
    <a:srgbClr val="00FFFF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899" autoAdjust="0"/>
  </p:normalViewPr>
  <p:slideViewPr>
    <p:cSldViewPr>
      <p:cViewPr varScale="1">
        <p:scale>
          <a:sx n="38" d="100"/>
          <a:sy n="38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68B90-7ACE-4FD8-8ED9-37408D0B06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FE75A-607C-42D2-8D7F-740BF389F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2A80D-4BDC-49B0-B6F3-F295FF76E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F8BE1-5C61-4C21-9D29-115A4D593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EB1FB-501C-4B6D-A492-C46C76A60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F3E64-8E6A-4F32-B9DF-AB00CB7AC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A6913-6ABD-431F-98A0-ACB6E9C06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72151-978F-4883-BB48-AF7CB7897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C40CA-8D1C-4156-9027-440C64F1D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BF382-BED9-41FF-AFFC-6CED4B1E9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6FC9A-C3D3-420A-AC2F-2DDA971215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B6F3B-6814-45B5-AB53-59ED0450AB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6F903B45-E0A3-4B9C-B214-A810FB331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2800" u="sng" dirty="0" err="1" smtClean="0">
                <a:solidFill>
                  <a:srgbClr val="FFFF66"/>
                </a:solidFill>
                <a:latin typeface="Arial"/>
              </a:rPr>
              <a:t>Tự</a:t>
            </a:r>
            <a:r>
              <a:rPr lang="en-US" sz="2800" u="sng" dirty="0" smtClean="0">
                <a:solidFill>
                  <a:srgbClr val="FFFF66"/>
                </a:solidFill>
                <a:latin typeface="Arial"/>
              </a:rPr>
              <a:t> </a:t>
            </a:r>
            <a:r>
              <a:rPr lang="en-US" sz="2800" u="sng" dirty="0" err="1" smtClean="0">
                <a:solidFill>
                  <a:srgbClr val="FFFF66"/>
                </a:solidFill>
                <a:latin typeface="Arial"/>
              </a:rPr>
              <a:t>nhiên</a:t>
            </a:r>
            <a:r>
              <a:rPr lang="en-US" sz="2800" u="sng" dirty="0" smtClean="0">
                <a:solidFill>
                  <a:srgbClr val="FFFF66"/>
                </a:solidFill>
                <a:latin typeface="Arial"/>
              </a:rPr>
              <a:t> </a:t>
            </a:r>
            <a:r>
              <a:rPr lang="en-US" sz="2800" u="sng" dirty="0" err="1" smtClean="0">
                <a:solidFill>
                  <a:srgbClr val="FFFF66"/>
                </a:solidFill>
                <a:latin typeface="Arial"/>
              </a:rPr>
              <a:t>và</a:t>
            </a:r>
            <a:r>
              <a:rPr lang="en-US" sz="2800" u="sng" dirty="0" smtClean="0">
                <a:solidFill>
                  <a:srgbClr val="FFFF66"/>
                </a:solidFill>
                <a:latin typeface="Arial"/>
              </a:rPr>
              <a:t> </a:t>
            </a:r>
            <a:r>
              <a:rPr lang="en-US" sz="2800" u="sng" dirty="0" err="1" smtClean="0">
                <a:solidFill>
                  <a:srgbClr val="FFFF66"/>
                </a:solidFill>
                <a:latin typeface="Arial"/>
              </a:rPr>
              <a:t>xã</a:t>
            </a:r>
            <a:r>
              <a:rPr lang="en-US" sz="2800" u="sng" dirty="0" smtClean="0">
                <a:solidFill>
                  <a:srgbClr val="FFFF66"/>
                </a:solidFill>
                <a:latin typeface="Arial"/>
              </a:rPr>
              <a:t> </a:t>
            </a:r>
            <a:r>
              <a:rPr lang="en-US" sz="2800" u="sng" dirty="0" err="1" smtClean="0">
                <a:solidFill>
                  <a:srgbClr val="FFFF66"/>
                </a:solidFill>
                <a:latin typeface="Arial"/>
              </a:rPr>
              <a:t>hội</a:t>
            </a:r>
            <a:endParaRPr lang="en-US" sz="2800" u="sng" dirty="0" smtClean="0">
              <a:solidFill>
                <a:srgbClr val="FFFF66"/>
              </a:solidFill>
              <a:latin typeface="Arial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270125" y="3124200"/>
            <a:ext cx="27590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  <a:buClrTx/>
              <a:buSzTx/>
            </a:pPr>
            <a:endParaRPr lang="en-US" sz="1600">
              <a:effectLst/>
              <a:latin typeface="Arial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244600" y="1244600"/>
            <a:ext cx="325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buClrTx/>
              <a:buSzTx/>
            </a:pPr>
            <a:r>
              <a:rPr lang="en-US" sz="2800" b="1" u="sng">
                <a:effectLst/>
                <a:latin typeface="Arial" charset="0"/>
              </a:rPr>
              <a:t>Kiểm tra bài cũ: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175260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buClrTx/>
              <a:buSzTx/>
            </a:pPr>
            <a:r>
              <a:rPr lang="en-US" sz="2800">
                <a:effectLst/>
                <a:latin typeface="Arial" charset="0"/>
              </a:rPr>
              <a:t>    </a:t>
            </a:r>
            <a:r>
              <a:rPr lang="en-US" sz="2800">
                <a:solidFill>
                  <a:srgbClr val="800000"/>
                </a:solidFill>
                <a:effectLst/>
                <a:latin typeface="Arial" charset="0"/>
              </a:rPr>
              <a:t>1/</a:t>
            </a:r>
            <a:r>
              <a:rPr lang="en-US" sz="2800">
                <a:effectLst/>
                <a:latin typeface="Arial" charset="0"/>
              </a:rPr>
              <a:t> </a:t>
            </a:r>
            <a:r>
              <a:rPr lang="en-US" sz="2800">
                <a:solidFill>
                  <a:srgbClr val="800000"/>
                </a:solidFill>
                <a:effectLst/>
                <a:latin typeface="Arial" charset="0"/>
              </a:rPr>
              <a:t>Chim có đặc điểm gì?Chỉ tên các bộ phận của con chim?</a:t>
            </a:r>
          </a:p>
        </p:txBody>
      </p:sp>
      <p:pic>
        <p:nvPicPr>
          <p:cNvPr id="8198" name="Picture 6" descr="Puerto_Rican_parro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895600"/>
            <a:ext cx="4435475" cy="370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81000" y="2743200"/>
            <a:ext cx="822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buClrTx/>
              <a:buSzTx/>
            </a:pPr>
            <a:r>
              <a:rPr lang="en-US" sz="2800">
                <a:solidFill>
                  <a:srgbClr val="FFFF00"/>
                </a:solidFill>
                <a:effectLst/>
                <a:latin typeface="Arial" charset="0"/>
              </a:rPr>
              <a:t>2/ Tại sao ta không </a:t>
            </a:r>
            <a:r>
              <a:rPr lang="en-US" sz="3600">
                <a:solidFill>
                  <a:srgbClr val="FFFF00"/>
                </a:solidFill>
                <a:effectLst/>
                <a:latin typeface="Arial" charset="0"/>
              </a:rPr>
              <a:t>nên</a:t>
            </a:r>
            <a:r>
              <a:rPr lang="en-US" sz="2800">
                <a:solidFill>
                  <a:srgbClr val="FFFF00"/>
                </a:solidFill>
                <a:effectLst/>
                <a:latin typeface="Arial" charset="0"/>
              </a:rPr>
              <a:t> săn bắt, phá tổ chim?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7" grpId="1"/>
      <p:bldP spid="819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Canvas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flowChartProcess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85800" y="2286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800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800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800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800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800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800" u="sng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2000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2000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b="1" i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20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381000" y="2895600"/>
            <a:ext cx="769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buClrTx/>
              <a:buSzTx/>
            </a:pPr>
            <a:r>
              <a:rPr lang="en-US" sz="3600">
                <a:effectLst/>
                <a:latin typeface="Arial" charset="0"/>
              </a:rPr>
              <a:t> </a:t>
            </a:r>
          </a:p>
        </p:txBody>
      </p:sp>
      <p:pic>
        <p:nvPicPr>
          <p:cNvPr id="12293" name="Picture 6" descr="bar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91200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09600" y="1981200"/>
            <a:ext cx="853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Tx/>
              <a:buSzTx/>
            </a:pPr>
            <a:r>
              <a:rPr lang="en-US" sz="2800" b="1" u="sng">
                <a:effectLst/>
                <a:latin typeface="Arial" charset="0"/>
                <a:cs typeface="Arial" charset="0"/>
              </a:rPr>
              <a:t>Hoạt </a:t>
            </a:r>
            <a:r>
              <a:rPr lang="vi-VN" sz="2800" b="1" u="sng">
                <a:effectLst/>
                <a:latin typeface="Arial" charset="0"/>
                <a:cs typeface="Arial" charset="0"/>
              </a:rPr>
              <a:t>đ</a:t>
            </a:r>
            <a:r>
              <a:rPr lang="en-US" sz="2800" b="1" u="sng">
                <a:effectLst/>
                <a:latin typeface="Arial" charset="0"/>
                <a:cs typeface="Arial" charset="0"/>
              </a:rPr>
              <a:t>ộng 3:</a:t>
            </a:r>
            <a:r>
              <a:rPr lang="en-US" b="1">
                <a:effectLst/>
                <a:latin typeface="Arial" charset="0"/>
              </a:rPr>
              <a:t> </a:t>
            </a:r>
            <a:endParaRPr lang="en-US" sz="2800" b="1">
              <a:effectLst/>
              <a:latin typeface="Arial" charset="0"/>
              <a:cs typeface="Arial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68580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800" u="sng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800" u="sng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u="sng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800" u="sng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u="sng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800" u="sng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u="sng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800" u="sng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u="sng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800" u="sng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2000" u="sng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pic>
        <p:nvPicPr>
          <p:cNvPr id="13316" name="Picture 4" descr="bar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88050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762000" y="2514600"/>
            <a:ext cx="7772400" cy="1266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defRPr/>
            </a:pPr>
            <a:r>
              <a:rPr lang="en-US" sz="20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Chọn câu trả lời đúng nhất.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0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*Loài thú có đặc điểm gì chung</a:t>
            </a:r>
          </a:p>
          <a:p>
            <a:pPr marL="342900" indent="-342900"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1295400" y="4038600"/>
            <a:ext cx="3048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457200" y="3200400"/>
            <a:ext cx="3048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228600" y="2971800"/>
            <a:ext cx="60960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914400" y="3733800"/>
            <a:ext cx="4343400" cy="1768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defRPr/>
            </a:pPr>
            <a:r>
              <a:rPr lang="en-US" sz="2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a/Có xương sống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b/Có lông mao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c/Đẻ con và nuôi con bằng sửa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d/Cả ba ý trên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6994525" y="4679950"/>
            <a:ext cx="184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914400" y="5334000"/>
            <a:ext cx="228600" cy="2286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685800" y="5562600"/>
            <a:ext cx="914400" cy="68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2667000" y="5638800"/>
            <a:ext cx="14478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6019800" y="4114800"/>
            <a:ext cx="18288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5638800" y="4953000"/>
            <a:ext cx="21336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5181600" y="3886200"/>
            <a:ext cx="3200400" cy="68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304800" y="4953000"/>
            <a:ext cx="1600200" cy="68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4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3" grpId="0"/>
      <p:bldP spid="19468" grpId="0"/>
      <p:bldP spid="194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62000" y="15240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buClrTx/>
              <a:buSzTx/>
            </a:pPr>
            <a:r>
              <a:rPr lang="en-US" sz="2800" b="1">
                <a:solidFill>
                  <a:srgbClr val="FF0000"/>
                </a:solidFill>
                <a:effectLst/>
                <a:latin typeface="Arial" charset="0"/>
              </a:rPr>
              <a:t>Hoạt </a:t>
            </a:r>
            <a:r>
              <a:rPr lang="vi-VN" sz="2800" b="1">
                <a:solidFill>
                  <a:srgbClr val="FF0000"/>
                </a:solidFill>
                <a:effectLst/>
                <a:latin typeface="Arial" charset="0"/>
              </a:rPr>
              <a:t>đ</a:t>
            </a:r>
            <a:r>
              <a:rPr lang="en-US" sz="2800" b="1">
                <a:solidFill>
                  <a:srgbClr val="FF0000"/>
                </a:solidFill>
                <a:effectLst/>
                <a:latin typeface="Arial" charset="0"/>
              </a:rPr>
              <a:t>ộng 1: Các bộ phận bên ngoài của thú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62000" y="2819400"/>
            <a:ext cx="7772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-Kể tên các con thú nhà mà em biết?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68580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800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2000" u="sng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7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990600" y="4800600"/>
            <a:ext cx="495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Tx/>
              <a:buSzTx/>
            </a:pPr>
            <a:r>
              <a:rPr lang="en-US">
                <a:effectLst/>
                <a:latin typeface="Arial" charset="0"/>
                <a:cs typeface="Arial" charset="0"/>
              </a:rPr>
              <a:t>       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21336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Tx/>
              <a:buSzTx/>
            </a:pPr>
            <a:endParaRPr lang="en-US" sz="2800">
              <a:solidFill>
                <a:srgbClr val="800000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9221" name="Picture 5" descr="images469809_trau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667000"/>
            <a:ext cx="2286000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III2_2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667000"/>
            <a:ext cx="2362200" cy="166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3" name="Picture 1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2743200"/>
            <a:ext cx="3962400" cy="312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9249" name="Picture 3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7000" y="4495800"/>
            <a:ext cx="2362200" cy="1501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9250" name="Picture 3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4419600"/>
            <a:ext cx="2209800" cy="15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-381000" y="1676400"/>
            <a:ext cx="8305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2400" u="sng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Hoạt động 1</a:t>
            </a: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Các bộ phận bên ngoài của thú</a:t>
            </a:r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762000" y="6172200"/>
            <a:ext cx="990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Ngựa</a:t>
            </a: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3276600" y="6096000"/>
            <a:ext cx="1143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Lợn</a:t>
            </a: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6781800" y="6172200"/>
            <a:ext cx="1143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Dê</a:t>
            </a: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990600" y="2286000"/>
            <a:ext cx="914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Trâu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3276600" y="2209800"/>
            <a:ext cx="1447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Bò</a:t>
            </a:r>
          </a:p>
        </p:txBody>
      </p:sp>
      <p:sp>
        <p:nvSpPr>
          <p:cNvPr id="9273" name="Rectangle 57"/>
          <p:cNvSpPr>
            <a:spLocks noChangeArrowheads="1"/>
          </p:cNvSpPr>
          <p:nvPr/>
        </p:nvSpPr>
        <p:spPr bwMode="auto">
          <a:xfrm>
            <a:off x="68580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800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2000" u="sng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3" presetClass="entr" presetSubtype="3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66" grpId="0"/>
      <p:bldP spid="9267" grpId="0"/>
      <p:bldP spid="9268" grpId="0"/>
      <p:bldP spid="9269" grpId="0"/>
      <p:bldP spid="92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762000" y="1981200"/>
            <a:ext cx="8153400" cy="3786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-Trong các con thú nhà đó: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a/Con nào có mõm dài, tai vễnh, mắt híp?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b/Con nào có thân hình vạm vỡ, sừng cong như lưỡi liềm?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c/Con nào có thân hình to lớn, có sừng vai u, chân cao?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d/Con nào đẻ con?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e/Thú mẹ nuôi thú con bằng gì?</a:t>
            </a:r>
          </a:p>
          <a:p>
            <a:pPr marL="342900" indent="-342900" algn="l">
              <a:spcBef>
                <a:spcPct val="50000"/>
              </a:spcBef>
              <a:defRPr/>
            </a:pPr>
            <a:endParaRPr lang="en-US" sz="240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68580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800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2000" u="sng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762000" y="1524000"/>
            <a:ext cx="175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a/Con lợn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447800" y="2286000"/>
            <a:ext cx="6934200" cy="4572000"/>
            <a:chOff x="912" y="1440"/>
            <a:chExt cx="4368" cy="2880"/>
          </a:xfrm>
        </p:grpSpPr>
        <p:grpSp>
          <p:nvGrpSpPr>
            <p:cNvPr id="7173" name="Group 13"/>
            <p:cNvGrpSpPr>
              <a:grpSpLocks/>
            </p:cNvGrpSpPr>
            <p:nvPr/>
          </p:nvGrpSpPr>
          <p:grpSpPr bwMode="auto">
            <a:xfrm>
              <a:off x="912" y="1440"/>
              <a:ext cx="4368" cy="2880"/>
              <a:chOff x="816" y="1200"/>
              <a:chExt cx="4368" cy="2880"/>
            </a:xfrm>
          </p:grpSpPr>
          <p:pic>
            <p:nvPicPr>
              <p:cNvPr id="7175" name="Picture 14" descr="800px-Sow_with_piglet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816" y="1200"/>
                <a:ext cx="4368" cy="28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176" name="Oval 15"/>
              <p:cNvSpPr>
                <a:spLocks noChangeArrowheads="1"/>
              </p:cNvSpPr>
              <p:nvPr/>
            </p:nvSpPr>
            <p:spPr bwMode="auto">
              <a:xfrm>
                <a:off x="4656" y="3456"/>
                <a:ext cx="336" cy="38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</a:pPr>
                <a:r>
                  <a:rPr lang="en-US" sz="2800" b="1"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rPr>
                  <a:t>4</a:t>
                </a:r>
              </a:p>
            </p:txBody>
          </p:sp>
        </p:grpSp>
        <p:pic>
          <p:nvPicPr>
            <p:cNvPr id="7174" name="Picture 1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12" y="1440"/>
              <a:ext cx="995" cy="105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68580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800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2000" u="sng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838200" y="1524000"/>
            <a:ext cx="2209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b/con trâu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2057400"/>
            <a:ext cx="8077200" cy="5108575"/>
            <a:chOff x="288" y="1102"/>
            <a:chExt cx="5088" cy="3218"/>
          </a:xfrm>
        </p:grpSpPr>
        <p:pic>
          <p:nvPicPr>
            <p:cNvPr id="8197" name="Picture 7" descr="images469809_trau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" y="1102"/>
              <a:ext cx="5088" cy="3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198" name="Oval 8"/>
            <p:cNvSpPr>
              <a:spLocks noChangeArrowheads="1"/>
            </p:cNvSpPr>
            <p:nvPr/>
          </p:nvSpPr>
          <p:spPr bwMode="auto">
            <a:xfrm>
              <a:off x="4944" y="3552"/>
              <a:ext cx="288" cy="28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</a:pPr>
              <a:r>
                <a:rPr lang="en-US" sz="2800" b="1"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1</a:t>
              </a:r>
            </a:p>
          </p:txBody>
        </p:sp>
      </p:grp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68580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800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2000" u="sng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822325" y="1828800"/>
            <a:ext cx="16160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914400" y="1752600"/>
            <a:ext cx="175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c/Con bò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2514600"/>
            <a:ext cx="9067800" cy="3733800"/>
            <a:chOff x="48" y="1152"/>
            <a:chExt cx="5712" cy="2352"/>
          </a:xfrm>
        </p:grpSpPr>
        <p:pic>
          <p:nvPicPr>
            <p:cNvPr id="9222" name="Picture 7" descr="III2_18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" y="1152"/>
              <a:ext cx="2688" cy="2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3" name="Picture 8" descr="III2_2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36" y="1152"/>
              <a:ext cx="3024" cy="2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4" name="Oval 9"/>
            <p:cNvSpPr>
              <a:spLocks noChangeArrowheads="1"/>
            </p:cNvSpPr>
            <p:nvPr/>
          </p:nvSpPr>
          <p:spPr bwMode="auto">
            <a:xfrm>
              <a:off x="2832" y="2976"/>
              <a:ext cx="336" cy="3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</a:pPr>
              <a:r>
                <a:rPr lang="en-US" sz="2800" b="1"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2</a:t>
              </a:r>
            </a:p>
          </p:txBody>
        </p:sp>
      </p:grp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68580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800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2000" u="sng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524000" y="2362200"/>
            <a:ext cx="5638800" cy="2678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a/Con lợn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b/Con trâu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c/Con bò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d/Lợn, trâu, bò, dê…</a:t>
            </a:r>
          </a:p>
          <a:p>
            <a:pPr marL="342900" indent="-342900" algn="l">
              <a:spcBef>
                <a:spcPct val="50000"/>
              </a:spcBef>
              <a:defRPr/>
            </a:pPr>
            <a:r>
              <a:rPr lang="en-US" sz="24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e/Mèo, chó, cừu, lừa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990600" y="3124200"/>
            <a:ext cx="7010400" cy="1200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KL:Những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động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vật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đặc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điểm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như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lông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mao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đẻ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con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nuôi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con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bằng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sửa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được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gọi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thú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hay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động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vật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vú</a:t>
            </a:r>
            <a:r>
              <a:rPr lang="en-US" sz="24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68580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800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2000" u="sng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  <p:bldP spid="38917" grpId="1"/>
      <p:bldP spid="389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85800" y="152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defRPr/>
            </a:pPr>
            <a:r>
              <a:rPr lang="en-US" sz="20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Tự</a:t>
            </a:r>
            <a:r>
              <a:rPr lang="en-US" sz="20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nhiên</a:t>
            </a:r>
            <a:r>
              <a:rPr lang="en-US" sz="20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và</a:t>
            </a:r>
            <a:r>
              <a:rPr lang="en-US" sz="20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xã</a:t>
            </a:r>
            <a:r>
              <a:rPr lang="en-US" sz="20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hội</a:t>
            </a:r>
            <a:endParaRPr lang="en-US" sz="2000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>
              <a:defRPr/>
            </a:pPr>
            <a:r>
              <a:rPr lang="en-US" sz="1600" u="sng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54 :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Thú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1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tiết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1)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662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buClrTx/>
              <a:buSzTx/>
            </a:pPr>
            <a:r>
              <a:rPr lang="en-US" sz="2000" b="1" u="sng">
                <a:solidFill>
                  <a:srgbClr val="990000"/>
                </a:solidFill>
                <a:effectLst/>
                <a:latin typeface="Arial" charset="0"/>
              </a:rPr>
              <a:t>Hoạt </a:t>
            </a:r>
            <a:r>
              <a:rPr lang="vi-VN" sz="2000" b="1" u="sng">
                <a:solidFill>
                  <a:srgbClr val="990000"/>
                </a:solidFill>
                <a:effectLst/>
                <a:latin typeface="Arial" charset="0"/>
              </a:rPr>
              <a:t>đ</a:t>
            </a:r>
            <a:r>
              <a:rPr lang="en-US" sz="2000" b="1" u="sng">
                <a:solidFill>
                  <a:srgbClr val="990000"/>
                </a:solidFill>
                <a:effectLst/>
                <a:latin typeface="Arial" charset="0"/>
              </a:rPr>
              <a:t>ộng 2:</a:t>
            </a:r>
            <a:r>
              <a:rPr lang="en-US" sz="2400">
                <a:solidFill>
                  <a:srgbClr val="990000"/>
                </a:solidFill>
                <a:effectLst/>
                <a:latin typeface="Arial" charset="0"/>
              </a:rPr>
              <a:t> </a:t>
            </a:r>
            <a:r>
              <a:rPr lang="en-US" sz="2400" b="1">
                <a:solidFill>
                  <a:srgbClr val="990000"/>
                </a:solidFill>
                <a:effectLst/>
                <a:latin typeface="Arial" charset="0"/>
              </a:rPr>
              <a:t>Ích lợi của thú nuôi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09600" y="1600200"/>
            <a:ext cx="6629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buClrTx/>
              <a:buSzTx/>
            </a:pPr>
            <a:r>
              <a:rPr lang="en-US" sz="1600" b="1">
                <a:solidFill>
                  <a:srgbClr val="FFFFFF"/>
                </a:solidFill>
                <a:effectLst/>
                <a:latin typeface="Arial" charset="0"/>
              </a:rPr>
              <a:t>Nêu ích lợi của việc nuôi các loài thú nhà như(Lợn, trâu, bò, dê…Nêu ví dụ</a:t>
            </a:r>
            <a:r>
              <a:rPr lang="en-US" b="1">
                <a:solidFill>
                  <a:srgbClr val="FFFFFF"/>
                </a:solidFill>
                <a:effectLst/>
                <a:latin typeface="Arial" charset="0"/>
              </a:rPr>
              <a:t>.</a:t>
            </a:r>
          </a:p>
        </p:txBody>
      </p:sp>
      <p:graphicFrame>
        <p:nvGraphicFramePr>
          <p:cNvPr id="17413" name="Group 5"/>
          <p:cNvGraphicFramePr>
            <a:graphicFrameLocks noGrp="1"/>
          </p:cNvGraphicFramePr>
          <p:nvPr/>
        </p:nvGraphicFramePr>
        <p:xfrm>
          <a:off x="0" y="2438400"/>
          <a:ext cx="9144000" cy="4419600"/>
        </p:xfrm>
        <a:graphic>
          <a:graphicData uri="http://schemas.openxmlformats.org/drawingml/2006/table">
            <a:tbl>
              <a:tblPr/>
              <a:tblGrid>
                <a:gridCol w="2065338"/>
                <a:gridCol w="7078662"/>
              </a:tblGrid>
              <a:tr h="752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Ích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lợi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533400" y="3124200"/>
            <a:ext cx="703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>
                <a:effectLst/>
                <a:latin typeface="Arial" charset="0"/>
                <a:cs typeface="Arial" charset="0"/>
              </a:rPr>
              <a:t>Trâu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2286000" y="3200400"/>
            <a:ext cx="6477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>
                <a:effectLst/>
                <a:latin typeface="Arial" charset="0"/>
                <a:cs typeface="Arial" charset="0"/>
              </a:rPr>
              <a:t> </a:t>
            </a:r>
            <a:r>
              <a:rPr lang="en-US" sz="2000" b="1">
                <a:effectLst/>
                <a:latin typeface="Arial" charset="0"/>
                <a:cs typeface="Arial" charset="0"/>
              </a:rPr>
              <a:t>- kéo c</a:t>
            </a:r>
            <a:r>
              <a:rPr lang="en-US" b="1">
                <a:effectLst/>
                <a:latin typeface="Arial" charset="0"/>
              </a:rPr>
              <a:t>ày, kéo xe</a:t>
            </a:r>
            <a:r>
              <a:rPr lang="en-US" b="1">
                <a:effectLst/>
                <a:latin typeface="Arial" charset="0"/>
                <a:cs typeface="Arial" charset="0"/>
              </a:rPr>
              <a:t>,…</a:t>
            </a:r>
            <a:r>
              <a:rPr lang="en-US" sz="2000" b="1">
                <a:effectLst/>
                <a:latin typeface="Arial" charset="0"/>
                <a:cs typeface="Arial" charset="0"/>
              </a:rPr>
              <a:t> lấy thịt,  lấy da, </a:t>
            </a:r>
          </a:p>
          <a:p>
            <a:pPr algn="l">
              <a:spcBef>
                <a:spcPct val="0"/>
              </a:spcBef>
              <a:buClrTx/>
              <a:buSzTx/>
            </a:pPr>
            <a:r>
              <a:rPr lang="en-US" sz="2000" b="1">
                <a:effectLst/>
                <a:latin typeface="Arial" charset="0"/>
                <a:cs typeface="Arial" charset="0"/>
              </a:rPr>
              <a:t>lấy phân…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533400" y="3886200"/>
            <a:ext cx="49847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>
                <a:effectLst/>
                <a:latin typeface="Arial" charset="0"/>
                <a:cs typeface="Arial" charset="0"/>
              </a:rPr>
              <a:t>Bò</a:t>
            </a:r>
          </a:p>
          <a:p>
            <a:pPr algn="l">
              <a:spcBef>
                <a:spcPct val="0"/>
              </a:spcBef>
              <a:buClrTx/>
              <a:buSzTx/>
            </a:pPr>
            <a:endParaRPr lang="en-US" sz="1400">
              <a:effectLst/>
              <a:latin typeface="Arial" charset="0"/>
              <a:cs typeface="Arial" charset="0"/>
            </a:endParaRP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2209800" y="3886200"/>
            <a:ext cx="6553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 b="1">
                <a:effectLst/>
                <a:latin typeface="Arial" charset="0"/>
                <a:cs typeface="Arial" charset="0"/>
              </a:rPr>
              <a:t>  - kéo cày, kéo xe…, lấy thịt, lấy sữa, </a:t>
            </a:r>
          </a:p>
          <a:p>
            <a:pPr algn="l">
              <a:spcBef>
                <a:spcPct val="0"/>
              </a:spcBef>
              <a:buClrTx/>
              <a:buSzTx/>
            </a:pPr>
            <a:r>
              <a:rPr lang="en-US" sz="2000" b="1">
                <a:effectLst/>
                <a:latin typeface="Arial" charset="0"/>
                <a:cs typeface="Arial" charset="0"/>
              </a:rPr>
              <a:t>lấy da, lấy phân…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533400" y="4724400"/>
            <a:ext cx="8270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>
                <a:effectLst/>
                <a:latin typeface="Arial" charset="0"/>
                <a:cs typeface="Arial" charset="0"/>
              </a:rPr>
              <a:t>Ngựa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2133600" y="4724400"/>
            <a:ext cx="670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>
                <a:effectLst/>
                <a:latin typeface="Arial" charset="0"/>
                <a:cs typeface="Arial" charset="0"/>
              </a:rPr>
              <a:t>  </a:t>
            </a:r>
            <a:r>
              <a:rPr lang="en-US" sz="2000" b="1">
                <a:effectLst/>
                <a:latin typeface="Arial" charset="0"/>
                <a:cs typeface="Arial" charset="0"/>
              </a:rPr>
              <a:t>- kéo  xe…, lấy thịt, lấy da, l</a:t>
            </a:r>
            <a:r>
              <a:rPr lang="en-US" b="1">
                <a:effectLst/>
                <a:latin typeface="Arial" charset="0"/>
                <a:cs typeface="Arial" charset="0"/>
              </a:rPr>
              <a:t>ấy</a:t>
            </a:r>
            <a:r>
              <a:rPr lang="en-US" sz="1400" b="1">
                <a:effectLst/>
                <a:latin typeface="Arial" charset="0"/>
                <a:cs typeface="Arial" charset="0"/>
              </a:rPr>
              <a:t> </a:t>
            </a:r>
            <a:r>
              <a:rPr lang="en-US" sz="2000" b="1">
                <a:effectLst/>
                <a:latin typeface="Arial" charset="0"/>
                <a:cs typeface="Arial" charset="0"/>
              </a:rPr>
              <a:t>phân…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2286000" y="54864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>
                <a:effectLst/>
                <a:latin typeface="Arial" charset="0"/>
                <a:cs typeface="Arial" charset="0"/>
              </a:rPr>
              <a:t> </a:t>
            </a:r>
            <a:r>
              <a:rPr lang="en-US" sz="2000" b="1">
                <a:effectLst/>
                <a:latin typeface="Arial" charset="0"/>
                <a:cs typeface="Arial" charset="0"/>
              </a:rPr>
              <a:t>- lấy thịt, lấy sữa,  lấy da, lấy phân…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209800" y="617220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>
                <a:effectLst/>
                <a:latin typeface="Arial" charset="0"/>
                <a:cs typeface="Arial" charset="0"/>
              </a:rPr>
              <a:t>  </a:t>
            </a:r>
            <a:r>
              <a:rPr lang="en-US" sz="2000" b="1">
                <a:effectLst/>
                <a:latin typeface="Arial" charset="0"/>
                <a:cs typeface="Arial" charset="0"/>
              </a:rPr>
              <a:t>- lấy thịt, lấy phân…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533400" y="6172200"/>
            <a:ext cx="6381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>
                <a:effectLst/>
                <a:latin typeface="Arial" charset="0"/>
                <a:cs typeface="Arial" charset="0"/>
              </a:rPr>
              <a:t>Lợn</a:t>
            </a:r>
          </a:p>
          <a:p>
            <a:pPr algn="l">
              <a:spcBef>
                <a:spcPct val="0"/>
              </a:spcBef>
              <a:buClrTx/>
              <a:buSzTx/>
            </a:pPr>
            <a:endParaRPr lang="en-US" sz="2000">
              <a:effectLst/>
              <a:latin typeface="Arial" charset="0"/>
              <a:cs typeface="Arial" charset="0"/>
            </a:endParaRP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533400" y="5562600"/>
            <a:ext cx="512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ClrTx/>
              <a:buSzTx/>
            </a:pPr>
            <a:r>
              <a:rPr lang="en-US" sz="2000">
                <a:effectLst/>
                <a:latin typeface="Arial" charset="0"/>
                <a:cs typeface="Arial" charset="0"/>
              </a:rPr>
              <a:t>Dê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3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2" grpId="1"/>
      <p:bldP spid="17436" grpId="0" autoUpdateAnimBg="0"/>
      <p:bldP spid="17437" grpId="0" autoUpdateAnimBg="0"/>
      <p:bldP spid="17438" grpId="0" autoUpdateAnimBg="0"/>
      <p:bldP spid="17439" grpId="0" autoUpdateAnimBg="0"/>
      <p:bldP spid="17440" grpId="0" autoUpdateAnimBg="0"/>
      <p:bldP spid="17441" grpId="0" autoUpdateAnimBg="0"/>
      <p:bldP spid="17442" grpId="0" autoUpdateAnimBg="0"/>
      <p:bldP spid="17443" grpId="0" autoUpdateAnimBg="0"/>
      <p:bldP spid="17444" grpId="0" autoUpdateAnimBg="0"/>
      <p:bldP spid="17445" grpId="0" autoUpdateAnimBg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120000"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584</TotalTime>
  <Words>485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Tahoma</vt:lpstr>
      <vt:lpstr>Arial</vt:lpstr>
      <vt:lpstr>Wingdings</vt:lpstr>
      <vt:lpstr>Calibri</vt:lpstr>
      <vt:lpstr>Times New Roman</vt:lpstr>
      <vt:lpstr>Ocean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093-234-8668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Bui Huu Duan</dc:creator>
  <cp:lastModifiedBy>CSTeam</cp:lastModifiedBy>
  <cp:revision>38</cp:revision>
  <dcterms:created xsi:type="dcterms:W3CDTF">2010-03-04T15:07:27Z</dcterms:created>
  <dcterms:modified xsi:type="dcterms:W3CDTF">2016-06-29T10:33:35Z</dcterms:modified>
</cp:coreProperties>
</file>