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C1DA2C"/>
    <a:srgbClr val="4D2CDA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31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1657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658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01776D-6860-430D-B7DE-ED45D9D35C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B15CD-1020-488E-8037-D1D59A4FDD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8E141-F2DB-4B5F-AD41-C976428D9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5844C-DDFD-448D-8B8F-CDDE2B580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4EC94-F0FF-4887-94D1-E99EC9F0FF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61EB5-73D9-4888-9B21-B276CF23D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0B8BD-4E03-401F-916B-DF1AECB46E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C0DB4-A5D2-4A40-A4E3-440E0FBDA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4E887-A6E2-447D-A4CC-8EBE9252E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A82AD-CF3C-4B3C-A948-69055FDBF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9EE16-C802-4F6E-964A-C53F14F35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3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0633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634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35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36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fld id="{A92E8F19-F881-4EDF-B8BB-4D56B526EA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637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457200"/>
            <a:ext cx="86868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400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n-US" sz="4000">
                <a:latin typeface="Arial" charset="0"/>
              </a:rPr>
              <a:t>Tập làm v</a:t>
            </a:r>
            <a:r>
              <a:rPr lang="vi-VN" sz="4000">
                <a:latin typeface="Arial" charset="0"/>
              </a:rPr>
              <a:t>ă</a:t>
            </a:r>
            <a:r>
              <a:rPr lang="en-US" sz="4000">
                <a:latin typeface="Arial" charset="0"/>
              </a:rPr>
              <a:t>n</a:t>
            </a:r>
          </a:p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C1DA2C"/>
                </a:solidFill>
                <a:latin typeface="Arial" charset="0"/>
              </a:rPr>
              <a:t>Luyện tập tóm tắt tin tức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28600" y="746125"/>
            <a:ext cx="84582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Arial" charset="0"/>
              </a:rPr>
              <a:t>      Kiểm tra bài cũ: Tóm tắt tin tức</a:t>
            </a:r>
          </a:p>
          <a:p>
            <a:pPr>
              <a:spcBef>
                <a:spcPct val="50000"/>
              </a:spcBef>
            </a:pPr>
            <a:r>
              <a:rPr lang="en-US" sz="4000">
                <a:latin typeface="Arial" charset="0"/>
              </a:rPr>
              <a:t>           Tóm tắt tin tức là gì?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81000" y="3184525"/>
            <a:ext cx="84582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Arial" charset="0"/>
              </a:rPr>
              <a:t>      </a:t>
            </a:r>
            <a:r>
              <a:rPr lang="en-US" sz="4000">
                <a:solidFill>
                  <a:srgbClr val="C1DA2C"/>
                </a:solidFill>
                <a:latin typeface="Arial" charset="0"/>
              </a:rPr>
              <a:t>Tóm tắt tin tức có nghĩa là tạo ra tin ngắn h</a:t>
            </a:r>
            <a:r>
              <a:rPr lang="vi-VN" sz="4000">
                <a:solidFill>
                  <a:srgbClr val="C1DA2C"/>
                </a:solidFill>
                <a:latin typeface="Arial" charset="0"/>
              </a:rPr>
              <a:t>ơ</a:t>
            </a:r>
            <a:r>
              <a:rPr lang="en-US" sz="4000">
                <a:solidFill>
                  <a:srgbClr val="C1DA2C"/>
                </a:solidFill>
                <a:latin typeface="Arial" charset="0"/>
              </a:rPr>
              <a:t>n nh</a:t>
            </a:r>
            <a:r>
              <a:rPr lang="vi-VN" sz="4000">
                <a:solidFill>
                  <a:srgbClr val="C1DA2C"/>
                </a:solidFill>
                <a:latin typeface="Arial" charset="0"/>
              </a:rPr>
              <a:t>ư</a:t>
            </a:r>
            <a:r>
              <a:rPr lang="en-US" sz="4000">
                <a:solidFill>
                  <a:srgbClr val="C1DA2C"/>
                </a:solidFill>
                <a:latin typeface="Arial" charset="0"/>
              </a:rPr>
              <a:t>ng vẫn thể hiện </a:t>
            </a:r>
            <a:r>
              <a:rPr lang="vi-VN" sz="4000">
                <a:solidFill>
                  <a:srgbClr val="C1DA2C"/>
                </a:solidFill>
                <a:latin typeface="Arial" charset="0"/>
              </a:rPr>
              <a:t>đư</a:t>
            </a:r>
            <a:r>
              <a:rPr lang="en-US" sz="4000">
                <a:solidFill>
                  <a:srgbClr val="C1DA2C"/>
                </a:solidFill>
                <a:latin typeface="Arial" charset="0"/>
              </a:rPr>
              <a:t>ợc nội dung chính của tin </a:t>
            </a:r>
            <a:r>
              <a:rPr lang="vi-VN" sz="4000">
                <a:solidFill>
                  <a:srgbClr val="C1DA2C"/>
                </a:solidFill>
                <a:latin typeface="Arial" charset="0"/>
              </a:rPr>
              <a:t>đư</a:t>
            </a:r>
            <a:r>
              <a:rPr lang="en-US" sz="4000">
                <a:solidFill>
                  <a:srgbClr val="C1DA2C"/>
                </a:solidFill>
                <a:latin typeface="Arial" charset="0"/>
              </a:rPr>
              <a:t>ợc tóm tắt.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4" grpId="0"/>
      <p:bldP spid="717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33400" y="76200"/>
            <a:ext cx="7924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Arial" charset="0"/>
              </a:rPr>
              <a:t>  Muốn tóm tắt bản tin em cần thực hiện các việc gì?</a:t>
            </a:r>
            <a:endParaRPr lang="en-US" sz="4000">
              <a:solidFill>
                <a:srgbClr val="C1DA2C"/>
              </a:solidFill>
              <a:latin typeface="Arial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33400" y="1371600"/>
            <a:ext cx="79248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Arial" charset="0"/>
              </a:rPr>
              <a:t>  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Đọc kĩ 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ể nắm vững nội dung bản tin</a:t>
            </a:r>
          </a:p>
          <a:p>
            <a:r>
              <a:rPr lang="en-US" sz="4000">
                <a:solidFill>
                  <a:srgbClr val="FFFF00"/>
                </a:solidFill>
                <a:latin typeface="Arial" charset="0"/>
              </a:rPr>
              <a:t>Chia bản tin thành các 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oạn.</a:t>
            </a:r>
          </a:p>
          <a:p>
            <a:r>
              <a:rPr lang="en-US" sz="4000">
                <a:solidFill>
                  <a:srgbClr val="FFFF00"/>
                </a:solidFill>
                <a:latin typeface="Arial" charset="0"/>
              </a:rPr>
              <a:t>Xác 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ịnh sự việc chính mỗi 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oạn.</a:t>
            </a:r>
          </a:p>
          <a:p>
            <a:r>
              <a:rPr lang="en-US" sz="4000">
                <a:solidFill>
                  <a:srgbClr val="FFFF00"/>
                </a:solidFill>
                <a:latin typeface="Arial" charset="0"/>
              </a:rPr>
              <a:t>-Tùy mục 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ích tóm tắt, có thể trình bày mỗi sự việc chính bằng một, hai câu hoặc bằng một số liệu, từ ngữ nổi bật.</a:t>
            </a:r>
            <a:endParaRPr lang="en-US" sz="4000">
              <a:latin typeface="Arial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2" grpId="1"/>
      <p:bldP spid="9223" grpId="0"/>
      <p:bldP spid="922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62000" y="304800"/>
            <a:ext cx="7620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>
                <a:solidFill>
                  <a:srgbClr val="FFFF00"/>
                </a:solidFill>
                <a:latin typeface="Arial" charset="0"/>
              </a:rPr>
              <a:t>Luyện tập tóm tắt bản tin</a:t>
            </a: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457200" y="1752600"/>
            <a:ext cx="8077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Arial" charset="0"/>
              </a:rPr>
              <a:t>Bài 1, 2: Đọc các bản tin a, b </a:t>
            </a:r>
          </a:p>
          <a:p>
            <a:r>
              <a:rPr lang="en-US" sz="4000">
                <a:latin typeface="Arial" charset="0"/>
              </a:rPr>
              <a:t>-Em hãy tóm tắt một trong các tin trên bằng một hoặc hai câu.</a:t>
            </a:r>
          </a:p>
          <a:p>
            <a:pPr algn="ctr">
              <a:spcBef>
                <a:spcPct val="50000"/>
              </a:spcBef>
            </a:pPr>
            <a:endParaRPr lang="en-US" sz="4000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381000" y="1079500"/>
            <a:ext cx="84582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rgbClr val="FFFF00"/>
                </a:solidFill>
                <a:latin typeface="Arial" charset="0"/>
              </a:rPr>
              <a:t>Tin a: Liên </a:t>
            </a:r>
            <a:r>
              <a:rPr lang="vi-VN" sz="48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800">
                <a:solidFill>
                  <a:srgbClr val="FFFF00"/>
                </a:solidFill>
                <a:latin typeface="Arial" charset="0"/>
              </a:rPr>
              <a:t>ội tr</a:t>
            </a:r>
            <a:r>
              <a:rPr lang="vi-VN" sz="4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4800">
                <a:solidFill>
                  <a:srgbClr val="FFFF00"/>
                </a:solidFill>
                <a:latin typeface="Arial" charset="0"/>
              </a:rPr>
              <a:t>ờng tiểu học Lê V</a:t>
            </a:r>
            <a:r>
              <a:rPr lang="vi-VN" sz="48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4800">
                <a:solidFill>
                  <a:srgbClr val="FFFF00"/>
                </a:solidFill>
                <a:latin typeface="Arial" charset="0"/>
              </a:rPr>
              <a:t>n Tám( An S</a:t>
            </a:r>
            <a:r>
              <a:rPr lang="vi-VN" sz="4800">
                <a:solidFill>
                  <a:srgbClr val="FFFF00"/>
                </a:solidFill>
                <a:latin typeface="Arial" charset="0"/>
              </a:rPr>
              <a:t>ơ</a:t>
            </a:r>
            <a:r>
              <a:rPr lang="en-US" sz="4800">
                <a:solidFill>
                  <a:srgbClr val="FFFF00"/>
                </a:solidFill>
                <a:latin typeface="Arial" charset="0"/>
              </a:rPr>
              <a:t>n, Tam Kì, Quảng Nam) trao học bổng và quà cho các bạn học sinh nghèo học giỏi và các bạn có hoàn cảnh </a:t>
            </a:r>
            <a:r>
              <a:rPr lang="vi-VN" sz="48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800">
                <a:solidFill>
                  <a:srgbClr val="FFFF00"/>
                </a:solidFill>
                <a:latin typeface="Arial" charset="0"/>
              </a:rPr>
              <a:t>ặc biệt khó kh</a:t>
            </a:r>
            <a:r>
              <a:rPr lang="vi-VN" sz="48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4800">
                <a:solidFill>
                  <a:srgbClr val="FFFF00"/>
                </a:solidFill>
                <a:latin typeface="Arial" charset="0"/>
              </a:rPr>
              <a:t>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762000" y="914400"/>
            <a:ext cx="81534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rgbClr val="FFFF00"/>
                </a:solidFill>
                <a:latin typeface="Arial" charset="0"/>
              </a:rPr>
              <a:t>Tin b :Hoạt </a:t>
            </a:r>
            <a:r>
              <a:rPr lang="vi-VN" sz="48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800">
                <a:solidFill>
                  <a:srgbClr val="FFFF00"/>
                </a:solidFill>
                <a:latin typeface="Arial" charset="0"/>
              </a:rPr>
              <a:t>ộng của 236 bạn học sinh tiểu học thuộc nhiều màu da ở tr</a:t>
            </a:r>
            <a:r>
              <a:rPr lang="vi-VN" sz="4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4800">
                <a:solidFill>
                  <a:srgbClr val="FFFF00"/>
                </a:solidFill>
                <a:latin typeface="Arial" charset="0"/>
              </a:rPr>
              <a:t>ờng quốc  tế Liên hợp quốc( Vạn Phúc, Hà Nội)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457200" y="279400"/>
            <a:ext cx="84582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FF00"/>
                </a:solidFill>
                <a:latin typeface="Arial" charset="0"/>
              </a:rPr>
              <a:t>Bài 3 : Dựa vào cách </a:t>
            </a:r>
            <a:r>
              <a:rPr lang="vi-VN" sz="4400">
                <a:solidFill>
                  <a:srgbClr val="FFFF00"/>
                </a:solidFill>
                <a:latin typeface="Arial" charset="0"/>
              </a:rPr>
              <a:t>đư</a:t>
            </a:r>
            <a:r>
              <a:rPr lang="en-US" sz="4400">
                <a:solidFill>
                  <a:srgbClr val="FFFF00"/>
                </a:solidFill>
                <a:latin typeface="Arial" charset="0"/>
              </a:rPr>
              <a:t>a tin nh</a:t>
            </a:r>
            <a:r>
              <a:rPr lang="vi-VN" sz="4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4400">
                <a:solidFill>
                  <a:srgbClr val="FFFF00"/>
                </a:solidFill>
                <a:latin typeface="Arial" charset="0"/>
              </a:rPr>
              <a:t> trên, em hãy viết một tin về hoạt </a:t>
            </a:r>
            <a:r>
              <a:rPr lang="vi-VN" sz="4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400">
                <a:solidFill>
                  <a:srgbClr val="FFFF00"/>
                </a:solidFill>
                <a:latin typeface="Arial" charset="0"/>
              </a:rPr>
              <a:t>ộng của chi </a:t>
            </a:r>
            <a:r>
              <a:rPr lang="vi-VN" sz="4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400">
                <a:solidFill>
                  <a:srgbClr val="FFFF00"/>
                </a:solidFill>
                <a:latin typeface="Arial" charset="0"/>
              </a:rPr>
              <a:t>ội hay của tr</a:t>
            </a:r>
            <a:r>
              <a:rPr lang="vi-VN" sz="4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4400">
                <a:solidFill>
                  <a:srgbClr val="FFFF00"/>
                </a:solidFill>
                <a:latin typeface="Arial" charset="0"/>
              </a:rPr>
              <a:t>ờng mà em </a:t>
            </a:r>
            <a:r>
              <a:rPr lang="vi-VN" sz="4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400">
                <a:solidFill>
                  <a:srgbClr val="FFFF00"/>
                </a:solidFill>
                <a:latin typeface="Arial" charset="0"/>
              </a:rPr>
              <a:t>ang học( hoặc tin về hoạt </a:t>
            </a:r>
            <a:r>
              <a:rPr lang="vi-VN" sz="4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400">
                <a:solidFill>
                  <a:srgbClr val="FFFF00"/>
                </a:solidFill>
                <a:latin typeface="Arial" charset="0"/>
              </a:rPr>
              <a:t>ộng của thôn xóm, ph</a:t>
            </a:r>
            <a:r>
              <a:rPr lang="vi-VN" sz="4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4400">
                <a:solidFill>
                  <a:srgbClr val="FFFF00"/>
                </a:solidFill>
                <a:latin typeface="Arial" charset="0"/>
              </a:rPr>
              <a:t>ờng xã mà em </a:t>
            </a:r>
            <a:r>
              <a:rPr lang="vi-VN" sz="4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400">
                <a:solidFill>
                  <a:srgbClr val="FFFF00"/>
                </a:solidFill>
                <a:latin typeface="Arial" charset="0"/>
              </a:rPr>
              <a:t>ang ở)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4400">
                <a:solidFill>
                  <a:srgbClr val="FFFF00"/>
                </a:solidFill>
                <a:latin typeface="Arial" charset="0"/>
              </a:rPr>
              <a:t>Tự viết bản tin</a:t>
            </a:r>
          </a:p>
          <a:p>
            <a:pPr>
              <a:spcBef>
                <a:spcPct val="50000"/>
              </a:spcBef>
            </a:pPr>
            <a:r>
              <a:rPr lang="en-US" sz="4400">
                <a:solidFill>
                  <a:srgbClr val="FFFF00"/>
                </a:solidFill>
                <a:latin typeface="Arial" charset="0"/>
              </a:rPr>
              <a:t>- Tóm tắt bản tin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228600" y="381000"/>
            <a:ext cx="85344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FF00"/>
                </a:solidFill>
                <a:latin typeface="Arial" charset="0"/>
              </a:rPr>
              <a:t>                         Củng cố: </a:t>
            </a:r>
          </a:p>
          <a:p>
            <a:pPr>
              <a:spcBef>
                <a:spcPct val="50000"/>
              </a:spcBef>
            </a:pPr>
            <a:r>
              <a:rPr lang="en-US" sz="4000">
                <a:solidFill>
                  <a:srgbClr val="FFFF00"/>
                </a:solidFill>
                <a:latin typeface="Arial" charset="0"/>
              </a:rPr>
              <a:t>             Về xem lại bài</a:t>
            </a:r>
          </a:p>
          <a:p>
            <a:pPr>
              <a:spcBef>
                <a:spcPct val="50000"/>
              </a:spcBef>
            </a:pPr>
            <a:r>
              <a:rPr lang="en-US" sz="4000">
                <a:solidFill>
                  <a:srgbClr val="FFFF00"/>
                </a:solidFill>
                <a:latin typeface="Arial" charset="0"/>
              </a:rPr>
              <a:t>     -Về quan sát một cây mà em thích .</a:t>
            </a:r>
          </a:p>
        </p:txBody>
      </p:sp>
      <p:sp>
        <p:nvSpPr>
          <p:cNvPr id="10243" name="WordArt 5"/>
          <p:cNvSpPr>
            <a:spLocks noChangeArrowheads="1" noChangeShapeType="1" noTextEdit="1"/>
          </p:cNvSpPr>
          <p:nvPr/>
        </p:nvSpPr>
        <p:spPr bwMode="auto">
          <a:xfrm>
            <a:off x="3352800" y="4191000"/>
            <a:ext cx="2895600" cy="1828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4000" kern="10" spc="-40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HÁT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146</TotalTime>
  <Words>346</Words>
  <Application>Microsoft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Tahoma</vt:lpstr>
      <vt:lpstr>Arial</vt:lpstr>
      <vt:lpstr>Wingdings</vt:lpstr>
      <vt:lpstr>Calibri</vt:lpstr>
      <vt:lpstr>Compass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11</cp:revision>
  <cp:lastPrinted>1601-01-01T00:00:00Z</cp:lastPrinted>
  <dcterms:created xsi:type="dcterms:W3CDTF">1601-01-01T00:00:00Z</dcterms:created>
  <dcterms:modified xsi:type="dcterms:W3CDTF">2016-06-30T01:54:44Z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