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5" r:id="rId2"/>
    <p:sldId id="281" r:id="rId3"/>
    <p:sldId id="276" r:id="rId4"/>
    <p:sldId id="259" r:id="rId5"/>
    <p:sldId id="288" r:id="rId6"/>
    <p:sldId id="280" r:id="rId7"/>
    <p:sldId id="282" r:id="rId8"/>
    <p:sldId id="260" r:id="rId9"/>
    <p:sldId id="284" r:id="rId10"/>
    <p:sldId id="271" r:id="rId11"/>
    <p:sldId id="283" r:id="rId12"/>
    <p:sldId id="262" r:id="rId13"/>
    <p:sldId id="285" r:id="rId14"/>
    <p:sldId id="263" r:id="rId15"/>
    <p:sldId id="274" r:id="rId16"/>
    <p:sldId id="273" r:id="rId17"/>
    <p:sldId id="286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00"/>
    <a:srgbClr val="0066FF"/>
    <a:srgbClr val="3399FF"/>
    <a:srgbClr val="CCFFCC"/>
    <a:srgbClr val="006600"/>
    <a:srgbClr val="FF0000"/>
    <a:srgbClr val="FAB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1325" autoAdjust="0"/>
  </p:normalViewPr>
  <p:slideViewPr>
    <p:cSldViewPr>
      <p:cViewPr varScale="1">
        <p:scale>
          <a:sx n="42" d="100"/>
          <a:sy n="42" d="100"/>
        </p:scale>
        <p:origin x="13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D97D3-E59E-4ED0-88A7-D0200BCBA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6F4AD-7FE9-48AC-8FE3-54802344D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CA8D7-D789-4834-A5F2-C9E6003AA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17FA5-E899-407B-A0D3-3DFF92F55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CF6ED-6BDD-4443-A99A-1A3262A33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D70FC-A6BD-4F26-88A1-A3EF3E3C1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4B36F-3103-4906-BACC-49CFE0C3F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7A488-4236-468E-B22D-0ACFE4F92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8E5EB-3573-44DB-8244-76659DDB0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B44C8-704F-49BB-B8F6-F3F4BE19B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91CE0-29F6-4C2F-B32E-AEB72D682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BE1BD-BF9A-4CE3-9C33-77E78A2F3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47A354-33EB-4664-AEEC-4BD7ECAC67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36725" y="533400"/>
            <a:ext cx="5781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 err="1"/>
              <a:t>Tập</a:t>
            </a:r>
            <a:r>
              <a:rPr lang="en-US" sz="4400" b="1" i="1" u="sng" dirty="0"/>
              <a:t> </a:t>
            </a:r>
            <a:r>
              <a:rPr lang="vi-VN" sz="4400" b="1" i="1" u="sng" dirty="0"/>
              <a:t>đ</a:t>
            </a:r>
            <a:r>
              <a:rPr lang="en-US" sz="4400" b="1" i="1" u="sng" dirty="0" err="1" smtClean="0"/>
              <a:t>ọc</a:t>
            </a:r>
            <a:endParaRPr lang="en-US" sz="4400" b="1" i="1" u="sng" dirty="0"/>
          </a:p>
        </p:txBody>
      </p:sp>
      <p:pic>
        <p:nvPicPr>
          <p:cNvPr id="54286" name="Picture 14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1325563"/>
            <a:ext cx="4937125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011363" y="1235075"/>
            <a:ext cx="6858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FF00"/>
                </a:solidFill>
              </a:rPr>
              <a:t>Bác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sĩ</a:t>
            </a:r>
            <a:r>
              <a:rPr lang="en-US" sz="4000" b="1" dirty="0">
                <a:solidFill>
                  <a:srgbClr val="FFFF00"/>
                </a:solidFill>
              </a:rPr>
              <a:t> Y - </a:t>
            </a:r>
            <a:r>
              <a:rPr lang="en-US" sz="4000" b="1" dirty="0" err="1">
                <a:solidFill>
                  <a:srgbClr val="FFFF00"/>
                </a:solidFill>
              </a:rPr>
              <a:t>éc</a:t>
            </a:r>
            <a:r>
              <a:rPr lang="en-US" sz="4000" b="1" dirty="0">
                <a:solidFill>
                  <a:srgbClr val="FFFF00"/>
                </a:solidFill>
              </a:rPr>
              <a:t> - </a:t>
            </a:r>
            <a:r>
              <a:rPr lang="en-US" sz="4000" b="1" dirty="0" err="1">
                <a:solidFill>
                  <a:srgbClr val="FFFF00"/>
                </a:solidFill>
              </a:rPr>
              <a:t>xanh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914400" y="2697163"/>
            <a:ext cx="6858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solidFill>
                <a:srgbClr val="FFFF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0700" y="2692400"/>
            <a:ext cx="8305800" cy="4968875"/>
            <a:chOff x="144" y="864"/>
            <a:chExt cx="4896" cy="2016"/>
          </a:xfrm>
        </p:grpSpPr>
        <p:sp>
          <p:nvSpPr>
            <p:cNvPr id="1033" name="AutoShape 19"/>
            <p:cNvSpPr>
              <a:spLocks noChangeArrowheads="1"/>
            </p:cNvSpPr>
            <p:nvPr/>
          </p:nvSpPr>
          <p:spPr bwMode="auto">
            <a:xfrm>
              <a:off x="288" y="864"/>
              <a:ext cx="4752" cy="624"/>
            </a:xfrm>
            <a:prstGeom prst="wedgeEllipseCallout">
              <a:avLst>
                <a:gd name="adj1" fmla="val -46593"/>
                <a:gd name="adj2" fmla="val 107213"/>
              </a:avLst>
            </a:prstGeom>
            <a:solidFill>
              <a:srgbClr val="CCFF99"/>
            </a:solidFill>
            <a:ln w="381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>
                <a:solidFill>
                  <a:srgbClr val="0000FF"/>
                </a:solidFill>
              </a:endParaRPr>
            </a:p>
            <a:p>
              <a:pPr algn="ctr"/>
              <a:endParaRPr lang="en-US" sz="2800" b="1">
                <a:solidFill>
                  <a:srgbClr val="0000FF"/>
                </a:solidFill>
              </a:endParaRPr>
            </a:p>
            <a:p>
              <a:pPr algn="ctr"/>
              <a:endParaRPr lang="en-US" sz="2800">
                <a:solidFill>
                  <a:srgbClr val="0000FF"/>
                </a:solidFill>
              </a:endParaRPr>
            </a:p>
          </p:txBody>
        </p:sp>
        <p:graphicFrame>
          <p:nvGraphicFramePr>
            <p:cNvPr id="1026" name="Object 20"/>
            <p:cNvGraphicFramePr>
              <a:graphicFrameLocks noChangeAspect="1"/>
            </p:cNvGraphicFramePr>
            <p:nvPr/>
          </p:nvGraphicFramePr>
          <p:xfrm>
            <a:off x="144" y="1728"/>
            <a:ext cx="468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4" imgW="1485900" imgH="4214813" progId="">
                    <p:embed/>
                  </p:oleObj>
                </mc:Choice>
                <mc:Fallback>
                  <p:oleObj name="Clip" r:id="rId4" imgW="1485900" imgH="4214813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728"/>
                          <a:ext cx="468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2011363" y="2149475"/>
            <a:ext cx="6858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</a:rPr>
              <a:t>Cả lớp nghe cô </a:t>
            </a:r>
            <a:r>
              <a:rPr lang="vi-VN" sz="4000" b="1">
                <a:solidFill>
                  <a:srgbClr val="006600"/>
                </a:solidFill>
              </a:rPr>
              <a:t>đ</a:t>
            </a:r>
            <a:r>
              <a:rPr lang="en-US" sz="4000" b="1">
                <a:solidFill>
                  <a:srgbClr val="006600"/>
                </a:solidFill>
              </a:rPr>
              <a:t>ọc bài.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2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90800" y="5334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/>
              <a:t>Tập </a:t>
            </a:r>
            <a:r>
              <a:rPr lang="vi-VN" sz="4800" b="1" i="1"/>
              <a:t>đ</a:t>
            </a:r>
            <a:r>
              <a:rPr lang="en-US" sz="4800" b="1" i="1"/>
              <a:t>ọc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920875" y="1263650"/>
            <a:ext cx="511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</a:rPr>
              <a:t>Bác sĩ Y – éc - xanh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6200" y="1676400"/>
            <a:ext cx="275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Tìm hiểu bài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0" y="2422525"/>
            <a:ext cx="9144000" cy="12795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2"/>
                </a:solidFill>
              </a:rPr>
              <a:t>3. Vì sao Bà khách nghĩ là Y – éc – xanh </a:t>
            </a:r>
          </a:p>
          <a:p>
            <a:pPr algn="ctr"/>
            <a:r>
              <a:rPr lang="en-US" sz="3200" b="1">
                <a:solidFill>
                  <a:schemeClr val="bg2"/>
                </a:solidFill>
              </a:rPr>
              <a:t>quên n</a:t>
            </a:r>
            <a:r>
              <a:rPr lang="vi-VN" sz="3200" b="1">
                <a:solidFill>
                  <a:schemeClr val="bg2"/>
                </a:solidFill>
              </a:rPr>
              <a:t>ư</a:t>
            </a:r>
            <a:r>
              <a:rPr lang="en-US" sz="3200" b="1">
                <a:solidFill>
                  <a:schemeClr val="bg2"/>
                </a:solidFill>
              </a:rPr>
              <a:t>ớc pháp ?</a:t>
            </a:r>
          </a:p>
        </p:txBody>
      </p:sp>
      <p:pic>
        <p:nvPicPr>
          <p:cNvPr id="11270" name="Picture 8" descr="nhom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5441950"/>
            <a:ext cx="1435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65125" y="4160838"/>
            <a:ext cx="8778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Vì bà thấy nhà bác học có ý </a:t>
            </a:r>
            <a:r>
              <a:rPr lang="vi-VN" sz="3200" b="1">
                <a:solidFill>
                  <a:srgbClr val="FFFF00"/>
                </a:solidFill>
              </a:rPr>
              <a:t>đ</a:t>
            </a:r>
            <a:r>
              <a:rPr lang="en-US" sz="3200" b="1">
                <a:solidFill>
                  <a:srgbClr val="FFFF00"/>
                </a:solidFill>
              </a:rPr>
              <a:t>ịnh sống và làm việc lâu dài ở Việt Nam, không trở về n</a:t>
            </a:r>
            <a:r>
              <a:rPr lang="vi-VN" sz="3200" b="1">
                <a:solidFill>
                  <a:srgbClr val="FFFF00"/>
                </a:solidFill>
              </a:rPr>
              <a:t>ư</a:t>
            </a:r>
            <a:r>
              <a:rPr lang="en-US" sz="3200" b="1">
                <a:solidFill>
                  <a:srgbClr val="FFFF00"/>
                </a:solidFill>
              </a:rPr>
              <a:t>ớc Pháp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590800" y="5334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/>
              <a:t>Tập </a:t>
            </a:r>
            <a:r>
              <a:rPr lang="vi-VN" sz="4800" b="1" i="1"/>
              <a:t>đ</a:t>
            </a:r>
            <a:r>
              <a:rPr lang="en-US" sz="4800" b="1" i="1"/>
              <a:t>ọc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920875" y="1263650"/>
            <a:ext cx="511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</a:rPr>
              <a:t>Bác sĩ Y – éc - xanh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6200" y="1676400"/>
            <a:ext cx="275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Tìm hiểu bài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0" y="2422525"/>
            <a:ext cx="9144000" cy="12795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2"/>
                </a:solidFill>
              </a:rPr>
              <a:t>4. Những câu nào nói lên lòng yêu</a:t>
            </a:r>
          </a:p>
          <a:p>
            <a:r>
              <a:rPr lang="en-US" sz="3200" b="1">
                <a:solidFill>
                  <a:schemeClr val="bg2"/>
                </a:solidFill>
              </a:rPr>
              <a:t> n</a:t>
            </a:r>
            <a:r>
              <a:rPr lang="vi-VN" sz="3200" b="1">
                <a:solidFill>
                  <a:schemeClr val="bg2"/>
                </a:solidFill>
              </a:rPr>
              <a:t>ư</a:t>
            </a:r>
            <a:r>
              <a:rPr lang="en-US" sz="3200" b="1">
                <a:solidFill>
                  <a:schemeClr val="bg2"/>
                </a:solidFill>
              </a:rPr>
              <a:t>ớc của bác sĩ Y- éc – xanh?</a:t>
            </a:r>
          </a:p>
        </p:txBody>
      </p:sp>
      <p:pic>
        <p:nvPicPr>
          <p:cNvPr id="64520" name="Picture 8" descr="nhom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5441950"/>
            <a:ext cx="1435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0" y="3886200"/>
            <a:ext cx="8961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Tôi là ng</a:t>
            </a:r>
            <a:r>
              <a:rPr lang="vi-VN" sz="3200" b="1">
                <a:solidFill>
                  <a:srgbClr val="FFFF00"/>
                </a:solidFill>
              </a:rPr>
              <a:t>ư</a:t>
            </a:r>
            <a:r>
              <a:rPr lang="en-US" sz="3200" b="1">
                <a:solidFill>
                  <a:srgbClr val="FFFF00"/>
                </a:solidFill>
              </a:rPr>
              <a:t>ời n</a:t>
            </a:r>
            <a:r>
              <a:rPr lang="vi-VN" sz="3200" b="1">
                <a:solidFill>
                  <a:srgbClr val="FFFF00"/>
                </a:solidFill>
              </a:rPr>
              <a:t>ư</a:t>
            </a:r>
            <a:r>
              <a:rPr lang="en-US" sz="3200" b="1">
                <a:solidFill>
                  <a:srgbClr val="FFFF00"/>
                </a:solidFill>
              </a:rPr>
              <a:t>ớc Pháp. Mãi mãi tôi là công dân Pháp. Ng</a:t>
            </a:r>
            <a:r>
              <a:rPr lang="vi-VN" sz="3200" b="1">
                <a:solidFill>
                  <a:srgbClr val="FFFF00"/>
                </a:solidFill>
              </a:rPr>
              <a:t>ư</a:t>
            </a:r>
            <a:r>
              <a:rPr lang="en-US" sz="3200" b="1">
                <a:solidFill>
                  <a:srgbClr val="FFFF00"/>
                </a:solidFill>
              </a:rPr>
              <a:t>ời ta không thể nào sống mà không có Tổ quốc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  <p:bldP spid="645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590800" y="411163"/>
            <a:ext cx="396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/>
              <a:t>Tập </a:t>
            </a:r>
            <a:r>
              <a:rPr lang="vi-VN" sz="4800" b="1" i="1"/>
              <a:t>đ</a:t>
            </a:r>
            <a:r>
              <a:rPr lang="en-US" sz="4800" b="1" i="1"/>
              <a:t>ọc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03438" y="1235075"/>
            <a:ext cx="5576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295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Tìm hiểu bài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65125" y="2789238"/>
            <a:ext cx="8231188" cy="10668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2"/>
                </a:solidFill>
              </a:rPr>
              <a:t>5. Theo em vì sao Y – éc- xanh ở </a:t>
            </a:r>
          </a:p>
          <a:p>
            <a:pPr algn="ctr"/>
            <a:r>
              <a:rPr lang="en-US" sz="3200" b="1">
                <a:solidFill>
                  <a:schemeClr val="bg2"/>
                </a:solidFill>
              </a:rPr>
              <a:t>lại Nha Trang 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590800" y="411163"/>
            <a:ext cx="396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/>
              <a:t>Tập </a:t>
            </a:r>
            <a:r>
              <a:rPr lang="vi-VN" sz="4800" b="1" i="1"/>
              <a:t>đ</a:t>
            </a:r>
            <a:r>
              <a:rPr lang="en-US" sz="4800" b="1" i="1"/>
              <a:t>ọc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103438" y="1235075"/>
            <a:ext cx="5576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295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Tìm hiểu bài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65125" y="2332038"/>
            <a:ext cx="8231188" cy="10668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2"/>
                </a:solidFill>
              </a:rPr>
              <a:t>- Nêu ý nghĩa của câu chuyện ?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57200" y="3611563"/>
            <a:ext cx="868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Đề cao lẽ sống cao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ẹp “ mình vì mọi ng</a:t>
            </a:r>
            <a:r>
              <a:rPr lang="vi-VN" sz="2800" b="1">
                <a:solidFill>
                  <a:srgbClr val="FFFF00"/>
                </a:solidFill>
              </a:rPr>
              <a:t>ư</a:t>
            </a:r>
            <a:r>
              <a:rPr lang="en-US" sz="2800" b="1">
                <a:solidFill>
                  <a:srgbClr val="FFFF00"/>
                </a:solidFill>
              </a:rPr>
              <a:t>ời ” của bác sĩ Y- éc – xanh. Thể hiện sự gắn bó thân thiết của bác sĩ Y- éc xanh với mảnh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ất nha trang xinh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ẹp.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590800" y="411163"/>
            <a:ext cx="396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/>
              <a:t>Tập </a:t>
            </a:r>
            <a:r>
              <a:rPr lang="vi-VN" sz="4800" b="1" i="1"/>
              <a:t>đ</a:t>
            </a:r>
            <a:r>
              <a:rPr lang="en-US" sz="4800" b="1" i="1"/>
              <a:t>ọc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011363" y="1050925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15364" name="Text Box 29"/>
          <p:cNvSpPr txBox="1">
            <a:spLocks noChangeArrowheads="1"/>
          </p:cNvSpPr>
          <p:nvPr/>
        </p:nvSpPr>
        <p:spPr bwMode="auto">
          <a:xfrm>
            <a:off x="2941638" y="5257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5365" name="Text Box 66"/>
          <p:cNvSpPr txBox="1">
            <a:spLocks noChangeArrowheads="1"/>
          </p:cNvSpPr>
          <p:nvPr/>
        </p:nvSpPr>
        <p:spPr bwMode="auto">
          <a:xfrm>
            <a:off x="3856038" y="5257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5366" name="Text Box 39"/>
          <p:cNvSpPr txBox="1">
            <a:spLocks noChangeArrowheads="1"/>
          </p:cNvSpPr>
          <p:nvPr/>
        </p:nvSpPr>
        <p:spPr bwMode="auto">
          <a:xfrm>
            <a:off x="6218238" y="36576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5367" name="Text Box 78"/>
          <p:cNvSpPr txBox="1">
            <a:spLocks noChangeArrowheads="1"/>
          </p:cNvSpPr>
          <p:nvPr/>
        </p:nvSpPr>
        <p:spPr bwMode="auto">
          <a:xfrm>
            <a:off x="6904038" y="4648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5368" name="Text Box 82"/>
          <p:cNvSpPr txBox="1">
            <a:spLocks noChangeArrowheads="1"/>
          </p:cNvSpPr>
          <p:nvPr/>
        </p:nvSpPr>
        <p:spPr bwMode="auto">
          <a:xfrm>
            <a:off x="274638" y="1690688"/>
            <a:ext cx="3475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Luyện </a:t>
            </a:r>
            <a:r>
              <a:rPr lang="vi-VN" sz="3200" b="1" u="sng"/>
              <a:t>đ</a:t>
            </a:r>
            <a:r>
              <a:rPr lang="en-US" sz="3200" b="1" u="sng"/>
              <a:t>ọc lại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65125" y="2879725"/>
            <a:ext cx="1828800" cy="1463675"/>
            <a:chOff x="288" y="3600"/>
            <a:chExt cx="1152" cy="690"/>
          </a:xfrm>
        </p:grpSpPr>
        <p:pic>
          <p:nvPicPr>
            <p:cNvPr id="15372" name="Picture 88" descr="nhomdo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600"/>
              <a:ext cx="904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89" descr="nhomdo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6" y="3600"/>
              <a:ext cx="904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546" name="AutoShape 90"/>
          <p:cNvSpPr>
            <a:spLocks noChangeArrowheads="1"/>
          </p:cNvSpPr>
          <p:nvPr/>
        </p:nvSpPr>
        <p:spPr bwMode="auto">
          <a:xfrm>
            <a:off x="1736725" y="2606675"/>
            <a:ext cx="6440488" cy="579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Đọc cho nhau nghe 4 </a:t>
            </a:r>
            <a:r>
              <a:rPr lang="vi-VN" sz="2800" b="1">
                <a:solidFill>
                  <a:schemeClr val="bg2"/>
                </a:solidFill>
              </a:rPr>
              <a:t>đ</a:t>
            </a:r>
            <a:r>
              <a:rPr lang="en-US" sz="2800" b="1">
                <a:solidFill>
                  <a:schemeClr val="bg2"/>
                </a:solidFill>
              </a:rPr>
              <a:t>oạn của bài</a:t>
            </a:r>
            <a:endParaRPr lang="en-US" sz="2800" b="1"/>
          </a:p>
        </p:txBody>
      </p:sp>
      <p:sp>
        <p:nvSpPr>
          <p:cNvPr id="19547" name="WordArt 91"/>
          <p:cNvSpPr>
            <a:spLocks noChangeArrowheads="1" noChangeShapeType="1" noTextEdit="1"/>
          </p:cNvSpPr>
          <p:nvPr/>
        </p:nvSpPr>
        <p:spPr bwMode="auto">
          <a:xfrm>
            <a:off x="1828800" y="3154363"/>
            <a:ext cx="583882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THI ĐỌC HAY THEO NHÓM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6" grpId="0" animBg="1"/>
      <p:bldP spid="19546" grpId="1" animBg="1"/>
      <p:bldP spid="195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590800" y="411163"/>
            <a:ext cx="396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/>
              <a:t>Tập </a:t>
            </a:r>
            <a:r>
              <a:rPr lang="vi-VN" sz="4800" b="1" i="1"/>
              <a:t>đ</a:t>
            </a:r>
            <a:r>
              <a:rPr lang="en-US" sz="4800" b="1" i="1"/>
              <a:t>ọc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011363" y="1050925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941638" y="5257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856038" y="5257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18238" y="36576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904038" y="4648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74638" y="1690688"/>
            <a:ext cx="3475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Luyện </a:t>
            </a:r>
            <a:r>
              <a:rPr lang="vi-VN" sz="3200" b="1" u="sng"/>
              <a:t>đ</a:t>
            </a:r>
            <a:r>
              <a:rPr lang="en-US" sz="3200" b="1" u="sng"/>
              <a:t>ọc lại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125" y="2879725"/>
            <a:ext cx="1828800" cy="1463675"/>
            <a:chOff x="288" y="3600"/>
            <a:chExt cx="1152" cy="690"/>
          </a:xfrm>
        </p:grpSpPr>
        <p:pic>
          <p:nvPicPr>
            <p:cNvPr id="16397" name="Picture 11" descr="nhomdo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600"/>
              <a:ext cx="904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2" descr="nhomdo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6" y="3600"/>
              <a:ext cx="904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1736725" y="2606675"/>
            <a:ext cx="6440488" cy="579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Luyện </a:t>
            </a:r>
            <a:r>
              <a:rPr lang="vi-VN" sz="2800" b="1">
                <a:solidFill>
                  <a:schemeClr val="bg2"/>
                </a:solidFill>
              </a:rPr>
              <a:t>đ</a:t>
            </a:r>
            <a:r>
              <a:rPr lang="en-US" sz="2800" b="1">
                <a:solidFill>
                  <a:schemeClr val="bg2"/>
                </a:solidFill>
              </a:rPr>
              <a:t>ọc phân vai.</a:t>
            </a:r>
            <a:endParaRPr lang="en-US" sz="2800" b="1"/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828800" y="4892675"/>
            <a:ext cx="583882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THI ĐỌC HAY THEO NHÓM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3475038" y="3381375"/>
            <a:ext cx="3233737" cy="1200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400" b="1">
                <a:solidFill>
                  <a:srgbClr val="FFFF00"/>
                </a:solidFill>
              </a:rPr>
              <a:t>Ng</a:t>
            </a:r>
            <a:r>
              <a:rPr lang="vi-VN" sz="2400" b="1">
                <a:solidFill>
                  <a:srgbClr val="FFFF00"/>
                </a:solidFill>
              </a:rPr>
              <a:t>ư</a:t>
            </a:r>
            <a:r>
              <a:rPr lang="en-US" sz="2400" b="1">
                <a:solidFill>
                  <a:srgbClr val="FFFF00"/>
                </a:solidFill>
              </a:rPr>
              <a:t>ời dẫn chuyện</a:t>
            </a:r>
          </a:p>
          <a:p>
            <a:r>
              <a:rPr lang="en-US" sz="2400" b="1">
                <a:solidFill>
                  <a:srgbClr val="FFFF00"/>
                </a:solidFill>
              </a:rPr>
              <a:t>- Bác sĩ Y - éc – xanh</a:t>
            </a:r>
          </a:p>
          <a:p>
            <a:r>
              <a:rPr lang="en-US" sz="2400" b="1">
                <a:solidFill>
                  <a:srgbClr val="FFFF00"/>
                </a:solidFill>
              </a:rPr>
              <a:t>- Bà khách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3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3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3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320675"/>
            <a:ext cx="8510588" cy="1325563"/>
          </a:xfrm>
        </p:spPr>
        <p:txBody>
          <a:bodyPr/>
          <a:lstStyle/>
          <a:p>
            <a:pPr algn="l" eaLnBrk="1" hangingPunct="1"/>
            <a:r>
              <a:rPr lang="en-US" sz="4000" u="sng" smtClean="0">
                <a:solidFill>
                  <a:srgbClr val="FABCEE"/>
                </a:solidFill>
              </a:rPr>
              <a:t>Kể chuyện</a:t>
            </a:r>
          </a:p>
        </p:txBody>
      </p:sp>
      <p:pic>
        <p:nvPicPr>
          <p:cNvPr id="52228" name="Picture 4" descr="Untitled-2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2057400"/>
            <a:ext cx="5943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Rot="1" noChangeArrowheads="1"/>
          </p:cNvSpPr>
          <p:nvPr/>
        </p:nvSpPr>
        <p:spPr bwMode="auto">
          <a:xfrm>
            <a:off x="365125" y="777875"/>
            <a:ext cx="87788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Dựa vào các tranh sau, kể lại câu chuyện </a:t>
            </a:r>
            <a:r>
              <a:rPr lang="en-US" sz="3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Bác sĩ  Y- éc – xanh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theo lời của bà khách</a:t>
            </a:r>
            <a:r>
              <a:rPr lang="en-US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828800" y="533400"/>
            <a:ext cx="5913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/>
              <a:t>Tập </a:t>
            </a:r>
            <a:r>
              <a:rPr lang="vi-VN" sz="3600" b="1" u="sng"/>
              <a:t>đ</a:t>
            </a:r>
            <a:r>
              <a:rPr lang="en-US" sz="3600" b="1" u="sng"/>
              <a:t>ọc- Kể chuyện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82563" y="2239963"/>
            <a:ext cx="8778875" cy="1371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2"/>
                </a:solidFill>
              </a:rPr>
              <a:t>Qua bài Tập </a:t>
            </a:r>
            <a:r>
              <a:rPr lang="vi-VN" sz="3600" b="1">
                <a:solidFill>
                  <a:schemeClr val="bg2"/>
                </a:solidFill>
              </a:rPr>
              <a:t>đ</a:t>
            </a:r>
            <a:r>
              <a:rPr lang="en-US" sz="3600" b="1">
                <a:solidFill>
                  <a:schemeClr val="bg2"/>
                </a:solidFill>
              </a:rPr>
              <a:t>ọc – Kể chuyện em học</a:t>
            </a:r>
          </a:p>
          <a:p>
            <a:pPr algn="ctr"/>
            <a:r>
              <a:rPr lang="en-US" sz="3600" b="1">
                <a:solidFill>
                  <a:schemeClr val="bg2"/>
                </a:solidFill>
              </a:rPr>
              <a:t> tập </a:t>
            </a:r>
            <a:r>
              <a:rPr lang="vi-VN" sz="3600" b="1">
                <a:solidFill>
                  <a:schemeClr val="bg2"/>
                </a:solidFill>
              </a:rPr>
              <a:t>đư</a:t>
            </a:r>
            <a:r>
              <a:rPr lang="en-US" sz="3600" b="1">
                <a:solidFill>
                  <a:schemeClr val="bg2"/>
                </a:solidFill>
              </a:rPr>
              <a:t>ợc gì ở bác sĩ Y- éc – xanh?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74638" y="3978275"/>
            <a:ext cx="8504237" cy="164465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chemeClr val="bg2"/>
                </a:solidFill>
              </a:rPr>
              <a:t>Là ng</a:t>
            </a:r>
            <a:r>
              <a:rPr lang="vi-VN" sz="3600" b="1">
                <a:solidFill>
                  <a:schemeClr val="bg2"/>
                </a:solidFill>
              </a:rPr>
              <a:t>ư</a:t>
            </a:r>
            <a:r>
              <a:rPr lang="en-US" sz="3600" b="1">
                <a:solidFill>
                  <a:schemeClr val="bg2"/>
                </a:solidFill>
              </a:rPr>
              <a:t>ời cùng sống chung một trái </a:t>
            </a:r>
          </a:p>
          <a:p>
            <a:r>
              <a:rPr lang="vi-VN" sz="3600" b="1">
                <a:solidFill>
                  <a:schemeClr val="bg2"/>
                </a:solidFill>
              </a:rPr>
              <a:t>đ</a:t>
            </a:r>
            <a:r>
              <a:rPr lang="en-US" sz="3600" b="1">
                <a:solidFill>
                  <a:schemeClr val="bg2"/>
                </a:solidFill>
              </a:rPr>
              <a:t>ất em phải phải làm gì?</a:t>
            </a:r>
            <a:endParaRPr lang="en-US" sz="3600" b="1" i="1">
              <a:solidFill>
                <a:schemeClr val="bg2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011363" y="126365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828800" y="533400"/>
            <a:ext cx="5913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/>
              <a:t>Tập </a:t>
            </a:r>
            <a:r>
              <a:rPr lang="vi-VN" sz="3600" b="1" u="sng"/>
              <a:t>đ</a:t>
            </a:r>
            <a:r>
              <a:rPr lang="en-US" sz="3600" b="1" u="sng"/>
              <a:t>ọc- Kể chuyện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82563" y="3611563"/>
            <a:ext cx="8778875" cy="10064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2"/>
                </a:solidFill>
              </a:rPr>
              <a:t>Đọc diễn cảm bài:Bác sĩ Y – éc - xanh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74638" y="5165725"/>
            <a:ext cx="8504237" cy="6858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2"/>
                </a:solidFill>
              </a:rPr>
              <a:t>Bài sau: </a:t>
            </a:r>
            <a:r>
              <a:rPr lang="en-US" sz="3600" b="1" i="1">
                <a:solidFill>
                  <a:schemeClr val="bg2"/>
                </a:solidFill>
              </a:rPr>
              <a:t>bài hát trồng cây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011363" y="126365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195513" y="2239963"/>
            <a:ext cx="5119687" cy="8239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199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646238" y="533400"/>
            <a:ext cx="566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/>
              <a:t>Tập </a:t>
            </a:r>
            <a:r>
              <a:rPr lang="vi-VN" sz="4000" b="1" u="sng"/>
              <a:t>đ</a:t>
            </a:r>
            <a:r>
              <a:rPr lang="en-US" sz="4000" b="1" u="sng"/>
              <a:t>ọc- Kể chuyện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920875" y="1235075"/>
            <a:ext cx="557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6200" y="1781175"/>
            <a:ext cx="2941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/>
              <a:t>Luyện </a:t>
            </a:r>
            <a:r>
              <a:rPr lang="vi-VN" sz="3600" b="1" u="sng"/>
              <a:t>đ</a:t>
            </a:r>
            <a:r>
              <a:rPr lang="en-US" sz="3600" b="1" u="sng"/>
              <a:t>ọc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549275" y="2422525"/>
            <a:ext cx="3200400" cy="2468563"/>
          </a:xfrm>
          <a:prstGeom prst="wedgeEllipseCallout">
            <a:avLst>
              <a:gd name="adj1" fmla="val 69148"/>
              <a:gd name="adj2" fmla="val 70065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22325" y="2971800"/>
            <a:ext cx="3200400" cy="1077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Luyện </a:t>
            </a:r>
            <a:r>
              <a:rPr lang="vi-VN" sz="3200">
                <a:solidFill>
                  <a:srgbClr val="FFFF00"/>
                </a:solidFill>
              </a:rPr>
              <a:t>đ</a:t>
            </a:r>
            <a:r>
              <a:rPr lang="en-US" sz="3200">
                <a:solidFill>
                  <a:srgbClr val="FFFF00"/>
                </a:solidFill>
              </a:rPr>
              <a:t>ọc nối tiếp câu.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74638" y="5257800"/>
            <a:ext cx="8869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Mỗi bạn </a:t>
            </a:r>
            <a:r>
              <a:rPr lang="vi-VN" sz="3600" b="1"/>
              <a:t>đ</a:t>
            </a:r>
            <a:r>
              <a:rPr lang="en-US" sz="3600" b="1"/>
              <a:t>ọc nối tiếp một câu. Các bạn khác theo dõi </a:t>
            </a:r>
            <a:r>
              <a:rPr lang="vi-VN" sz="3600" b="1"/>
              <a:t>đ</a:t>
            </a:r>
            <a:r>
              <a:rPr lang="en-US" sz="3600" b="1"/>
              <a:t>ọc  thầm theo bạn.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allAtOnce"/>
      <p:bldP spid="62469" grpId="0" build="allAtOnce"/>
      <p:bldP spid="62470" grpId="0" animBg="1"/>
      <p:bldP spid="62471" grpId="0"/>
      <p:bldP spid="624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46238" y="533400"/>
            <a:ext cx="566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/>
              <a:t>Tập</a:t>
            </a:r>
            <a:r>
              <a:rPr lang="en-US" sz="4000" b="1" u="sng" dirty="0"/>
              <a:t> </a:t>
            </a:r>
            <a:r>
              <a:rPr lang="vi-VN" sz="4000" b="1" u="sng" dirty="0"/>
              <a:t>đ</a:t>
            </a:r>
            <a:r>
              <a:rPr lang="en-US" sz="4000" b="1" u="sng" dirty="0" err="1"/>
              <a:t>ọc</a:t>
            </a:r>
            <a:r>
              <a:rPr lang="en-US" sz="4000" b="1" u="sng" dirty="0"/>
              <a:t>- </a:t>
            </a:r>
            <a:r>
              <a:rPr lang="en-US" sz="4000" b="1" u="sng" dirty="0" err="1"/>
              <a:t>Kể</a:t>
            </a:r>
            <a:r>
              <a:rPr lang="en-US" sz="4000" b="1" u="sng" dirty="0"/>
              <a:t> </a:t>
            </a:r>
            <a:r>
              <a:rPr lang="en-US" sz="4000" b="1" u="sng" dirty="0" err="1"/>
              <a:t>chuyện</a:t>
            </a:r>
            <a:endParaRPr lang="en-US" sz="4000" b="1" u="sng" dirty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96925" y="1235075"/>
            <a:ext cx="736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FF00"/>
                </a:solidFill>
              </a:rPr>
              <a:t>Bài:Bác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sĩ</a:t>
            </a:r>
            <a:r>
              <a:rPr lang="en-US" sz="4000" b="1" dirty="0">
                <a:solidFill>
                  <a:srgbClr val="FFFF00"/>
                </a:solidFill>
              </a:rPr>
              <a:t> Y – </a:t>
            </a:r>
            <a:r>
              <a:rPr lang="en-US" sz="4000" b="1" dirty="0" err="1">
                <a:solidFill>
                  <a:srgbClr val="FFFF00"/>
                </a:solidFill>
              </a:rPr>
              <a:t>éc</a:t>
            </a:r>
            <a:r>
              <a:rPr lang="en-US" sz="4000" b="1" dirty="0">
                <a:solidFill>
                  <a:srgbClr val="FFFF00"/>
                </a:solidFill>
              </a:rPr>
              <a:t> - </a:t>
            </a:r>
            <a:r>
              <a:rPr lang="en-US" sz="4000" b="1" dirty="0" err="1">
                <a:solidFill>
                  <a:srgbClr val="FFFF00"/>
                </a:solidFill>
              </a:rPr>
              <a:t>xanh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" y="1781175"/>
            <a:ext cx="2941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/>
              <a:t>Luyện </a:t>
            </a:r>
            <a:r>
              <a:rPr lang="vi-VN" sz="3600" b="1" u="sng"/>
              <a:t>đ</a:t>
            </a:r>
            <a:r>
              <a:rPr lang="en-US" sz="3600" b="1" u="sng"/>
              <a:t>ọc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1279525" y="2149475"/>
            <a:ext cx="6675438" cy="2560638"/>
          </a:xfrm>
          <a:prstGeom prst="cloudCallout">
            <a:avLst>
              <a:gd name="adj1" fmla="val 19181"/>
              <a:gd name="adj2" fmla="val 62833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2193925" y="4525963"/>
            <a:ext cx="5578475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2103438" y="2606675"/>
            <a:ext cx="5211762" cy="1200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Em hãy nêu từ, tiếng khó </a:t>
            </a:r>
            <a:r>
              <a:rPr lang="vi-VN" sz="3600" b="1"/>
              <a:t>đ</a:t>
            </a:r>
            <a:r>
              <a:rPr lang="en-US" sz="3600" b="1"/>
              <a:t>ọc trong bài ?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49275" y="5075238"/>
            <a:ext cx="85947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nghiên cứu, lặng yên, n</a:t>
            </a:r>
            <a:r>
              <a:rPr lang="vi-VN" sz="3600" b="1"/>
              <a:t>ơ</a:t>
            </a:r>
            <a:r>
              <a:rPr lang="en-US" sz="3600" b="1"/>
              <a:t>i nào, im lặng</a:t>
            </a:r>
          </a:p>
          <a:p>
            <a:pPr algn="ctr">
              <a:spcBef>
                <a:spcPct val="50000"/>
              </a:spcBef>
            </a:pPr>
            <a:r>
              <a:rPr lang="en-US" sz="3600" b="1"/>
              <a:t>Chân trời,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allAtOnce"/>
      <p:bldP spid="55301" grpId="0" build="allAtOnce"/>
      <p:bldP spid="55311" grpId="0" animBg="1"/>
      <p:bldP spid="55315" grpId="0"/>
      <p:bldP spid="553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-228600"/>
            <a:ext cx="9144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endParaRPr lang="en-US" sz="4000" b="1">
              <a:solidFill>
                <a:srgbClr val="FFFF00"/>
              </a:solidFill>
            </a:endParaRPr>
          </a:p>
          <a:p>
            <a:pPr algn="just">
              <a:lnSpc>
                <a:spcPct val="75000"/>
              </a:lnSpc>
            </a:pPr>
            <a:r>
              <a:rPr lang="en-US" sz="3200" b="1"/>
              <a:t>    </a:t>
            </a:r>
            <a:r>
              <a:rPr lang="en-US" sz="3600" b="1" u="sng"/>
              <a:t>Luyện </a:t>
            </a:r>
            <a:r>
              <a:rPr lang="vi-VN" sz="3600" b="1" u="sng"/>
              <a:t>đ</a:t>
            </a:r>
            <a:r>
              <a:rPr lang="en-US" sz="3600" b="1" u="sng"/>
              <a:t>ọc</a:t>
            </a:r>
          </a:p>
        </p:txBody>
      </p:sp>
      <p:sp>
        <p:nvSpPr>
          <p:cNvPr id="11396" name="Text Box 132"/>
          <p:cNvSpPr txBox="1">
            <a:spLocks noChangeArrowheads="1"/>
          </p:cNvSpPr>
          <p:nvPr/>
        </p:nvSpPr>
        <p:spPr bwMode="auto">
          <a:xfrm>
            <a:off x="365125" y="3978275"/>
            <a:ext cx="8778875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   Y - éc -  xanh kính mến, ông quên n</a:t>
            </a:r>
            <a:r>
              <a:rPr lang="vi-VN" sz="2400" b="1"/>
              <a:t>ư</a:t>
            </a:r>
            <a:r>
              <a:rPr lang="en-US" sz="2400" b="1"/>
              <a:t>ớc Pháp rồi </a:t>
            </a:r>
            <a:r>
              <a:rPr lang="vi-VN" sz="2400" b="1"/>
              <a:t>ư</a:t>
            </a:r>
            <a:r>
              <a:rPr lang="en-US" sz="2400" b="1"/>
              <a:t> ? Ông </a:t>
            </a:r>
            <a:r>
              <a:rPr lang="vi-VN" sz="2400" b="1"/>
              <a:t>đ</a:t>
            </a:r>
            <a:r>
              <a:rPr lang="en-US" sz="2400" b="1"/>
              <a:t>ịnh ở </a:t>
            </a:r>
            <a:r>
              <a:rPr lang="vi-VN" sz="2400" b="1"/>
              <a:t>đ</a:t>
            </a:r>
            <a:r>
              <a:rPr lang="en-US" sz="2400" b="1"/>
              <a:t>ây suốt </a:t>
            </a:r>
            <a:r>
              <a:rPr lang="vi-VN" sz="2400" b="1"/>
              <a:t>đ</a:t>
            </a:r>
            <a:r>
              <a:rPr lang="en-US" sz="2400" b="1"/>
              <a:t>ời sao ?</a:t>
            </a:r>
          </a:p>
        </p:txBody>
      </p:sp>
      <p:sp>
        <p:nvSpPr>
          <p:cNvPr id="11397" name="Text Box 133"/>
          <p:cNvSpPr txBox="1">
            <a:spLocks noChangeArrowheads="1"/>
          </p:cNvSpPr>
          <p:nvPr/>
        </p:nvSpPr>
        <p:spPr bwMode="auto">
          <a:xfrm>
            <a:off x="274638" y="4983163"/>
            <a:ext cx="8961437" cy="830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   Tôi là ng</a:t>
            </a:r>
            <a:r>
              <a:rPr lang="vi-VN" sz="2400" b="1"/>
              <a:t>ư</a:t>
            </a:r>
            <a:r>
              <a:rPr lang="en-US" sz="2400" b="1"/>
              <a:t>ời Pháp. Mãi mãi tôi là công dân Pháp.  Ng</a:t>
            </a:r>
            <a:r>
              <a:rPr lang="vi-VN" sz="2400" b="1"/>
              <a:t>ư</a:t>
            </a:r>
            <a:r>
              <a:rPr lang="en-US" sz="2400" b="1"/>
              <a:t>ời ta không thể nào sống mà không có Tổ quốc.</a:t>
            </a:r>
            <a:endParaRPr lang="en-US" sz="2800" b="1"/>
          </a:p>
        </p:txBody>
      </p:sp>
      <p:sp>
        <p:nvSpPr>
          <p:cNvPr id="11398" name="Text Box 134"/>
          <p:cNvSpPr txBox="1">
            <a:spLocks noChangeArrowheads="1"/>
          </p:cNvSpPr>
          <p:nvPr/>
        </p:nvSpPr>
        <p:spPr bwMode="auto">
          <a:xfrm>
            <a:off x="184150" y="1995488"/>
            <a:ext cx="63087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99"/>
                </a:solidFill>
              </a:rPr>
              <a:t>Đoạn 1: Từ </a:t>
            </a:r>
            <a:r>
              <a:rPr lang="vi-VN" sz="2800">
                <a:solidFill>
                  <a:srgbClr val="FFFF99"/>
                </a:solidFill>
              </a:rPr>
              <a:t>đ</a:t>
            </a:r>
            <a:r>
              <a:rPr lang="en-US" sz="2800">
                <a:solidFill>
                  <a:srgbClr val="FFFF99"/>
                </a:solidFill>
              </a:rPr>
              <a:t>ầu … bệnh nhiệt </a:t>
            </a:r>
            <a:r>
              <a:rPr lang="vi-VN" sz="2800">
                <a:solidFill>
                  <a:srgbClr val="FFFF99"/>
                </a:solidFill>
              </a:rPr>
              <a:t>đ</a:t>
            </a:r>
            <a:r>
              <a:rPr lang="en-US" sz="2800">
                <a:solidFill>
                  <a:srgbClr val="FFFF99"/>
                </a:solidFill>
              </a:rPr>
              <a:t>ới.</a:t>
            </a:r>
          </a:p>
        </p:txBody>
      </p:sp>
      <p:sp>
        <p:nvSpPr>
          <p:cNvPr id="11418" name="Text Box 154"/>
          <p:cNvSpPr txBox="1">
            <a:spLocks noChangeArrowheads="1"/>
          </p:cNvSpPr>
          <p:nvPr/>
        </p:nvSpPr>
        <p:spPr bwMode="auto">
          <a:xfrm>
            <a:off x="-90488" y="960438"/>
            <a:ext cx="9783763" cy="900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 </a:t>
            </a:r>
            <a:r>
              <a:rPr lang="en-US" sz="2700" b="1"/>
              <a:t>Toàn bài:</a:t>
            </a:r>
            <a:r>
              <a:rPr lang="en-US" sz="2500" b="1">
                <a:solidFill>
                  <a:srgbClr val="66FF33"/>
                </a:solidFill>
              </a:rPr>
              <a:t>Nhẹ nhàng, tình cảm. Nhấn giọng từ gợi tả, gợi </a:t>
            </a:r>
          </a:p>
          <a:p>
            <a:pPr algn="ctr"/>
            <a:r>
              <a:rPr lang="en-US" sz="2500" b="1">
                <a:solidFill>
                  <a:srgbClr val="66FF33"/>
                </a:solidFill>
              </a:rPr>
              <a:t>cảm . Đọc lên giọng ở câu hỏi .</a:t>
            </a:r>
          </a:p>
        </p:txBody>
      </p:sp>
      <p:sp>
        <p:nvSpPr>
          <p:cNvPr id="11467" name="Text Box 203"/>
          <p:cNvSpPr txBox="1">
            <a:spLocks noChangeArrowheads="1"/>
          </p:cNvSpPr>
          <p:nvPr/>
        </p:nvSpPr>
        <p:spPr bwMode="auto">
          <a:xfrm>
            <a:off x="182563" y="2635250"/>
            <a:ext cx="695007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99"/>
                </a:solidFill>
              </a:rPr>
              <a:t>Đoạn 2: Tiếp theo … làm bà chú ý.</a:t>
            </a:r>
          </a:p>
        </p:txBody>
      </p:sp>
      <p:sp>
        <p:nvSpPr>
          <p:cNvPr id="11468" name="Text Box 204"/>
          <p:cNvSpPr txBox="1">
            <a:spLocks noChangeArrowheads="1"/>
          </p:cNvSpPr>
          <p:nvPr/>
        </p:nvSpPr>
        <p:spPr bwMode="auto">
          <a:xfrm>
            <a:off x="274638" y="5807075"/>
            <a:ext cx="49371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99"/>
                </a:solidFill>
              </a:rPr>
              <a:t>Đoạn 4: Còn lại.</a:t>
            </a:r>
          </a:p>
        </p:txBody>
      </p:sp>
      <p:sp>
        <p:nvSpPr>
          <p:cNvPr id="11479" name="Text Box 215"/>
          <p:cNvSpPr txBox="1">
            <a:spLocks noChangeArrowheads="1"/>
          </p:cNvSpPr>
          <p:nvPr/>
        </p:nvSpPr>
        <p:spPr bwMode="auto">
          <a:xfrm>
            <a:off x="182563" y="3246438"/>
            <a:ext cx="695007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99"/>
                </a:solidFill>
              </a:rPr>
              <a:t>Đoạn 3: Tiếp theo … bình yên.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4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6" grpId="0"/>
      <p:bldP spid="11397" grpId="0"/>
      <p:bldP spid="11398" grpId="0"/>
      <p:bldP spid="11418" grpId="0"/>
      <p:bldP spid="11467" grpId="0"/>
      <p:bldP spid="11468" grpId="0"/>
      <p:bldP spid="114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189038" y="533400"/>
            <a:ext cx="6218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/>
              <a:t>Tập </a:t>
            </a:r>
            <a:r>
              <a:rPr lang="vi-VN" sz="4800" b="1" u="sng"/>
              <a:t>đ</a:t>
            </a:r>
            <a:r>
              <a:rPr lang="en-US" sz="4800" b="1" u="sng"/>
              <a:t>ọc-Kể chuyện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920875" y="1235075"/>
            <a:ext cx="5576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6200" y="1781175"/>
            <a:ext cx="2941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Luyện </a:t>
            </a:r>
            <a:r>
              <a:rPr lang="vi-VN" sz="3200" b="1" u="sng"/>
              <a:t>đ</a:t>
            </a:r>
            <a:r>
              <a:rPr lang="en-US" sz="3200" b="1" u="sng"/>
              <a:t>ọc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82563" y="2697163"/>
            <a:ext cx="2652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Ng</a:t>
            </a:r>
            <a:r>
              <a:rPr lang="vi-VN" sz="2800" b="1">
                <a:solidFill>
                  <a:srgbClr val="66FF33"/>
                </a:solidFill>
              </a:rPr>
              <a:t>ư</a:t>
            </a:r>
            <a:r>
              <a:rPr lang="en-US" sz="2800" b="1">
                <a:solidFill>
                  <a:srgbClr val="66FF33"/>
                </a:solidFill>
              </a:rPr>
              <a:t>ỡng mộ</a:t>
            </a:r>
            <a:endParaRPr lang="en-US" sz="4400" b="1">
              <a:solidFill>
                <a:srgbClr val="FF6600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84150" y="4435475"/>
            <a:ext cx="447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N</a:t>
            </a:r>
            <a:r>
              <a:rPr lang="vi-VN" sz="2800" b="1">
                <a:solidFill>
                  <a:srgbClr val="66FF33"/>
                </a:solidFill>
              </a:rPr>
              <a:t>ơ</a:t>
            </a:r>
            <a:r>
              <a:rPr lang="en-US" sz="2800" b="1">
                <a:solidFill>
                  <a:srgbClr val="66FF33"/>
                </a:solidFill>
              </a:rPr>
              <a:t>i góc biển chân trời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74638" y="3521075"/>
            <a:ext cx="213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Dịch hạch</a:t>
            </a:r>
            <a:r>
              <a:rPr lang="en-US" sz="4400" b="1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92075" y="5257800"/>
            <a:ext cx="219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Nhiệt </a:t>
            </a:r>
            <a:r>
              <a:rPr lang="vi-VN" sz="2800" b="1">
                <a:solidFill>
                  <a:srgbClr val="66FF33"/>
                </a:solidFill>
              </a:rPr>
              <a:t>đ</a:t>
            </a:r>
            <a:r>
              <a:rPr lang="en-US" sz="2800" b="1">
                <a:solidFill>
                  <a:srgbClr val="66FF33"/>
                </a:solidFill>
              </a:rPr>
              <a:t>ới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394325" y="3703638"/>
            <a:ext cx="219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Bí ẩn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851525" y="2697163"/>
            <a:ext cx="256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Toa hạng ba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761038" y="4435475"/>
            <a:ext cx="219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Công dân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allAtOnce"/>
      <p:bldP spid="70661" grpId="0" build="allAtOnce"/>
      <p:bldP spid="70663" grpId="0" build="allAtOnce"/>
      <p:bldP spid="70664" grpId="0" build="allAtOnce"/>
      <p:bldP spid="70665" grpId="0" build="allAtOnce"/>
      <p:bldP spid="70666" grpId="0"/>
      <p:bldP spid="70667" grpId="0"/>
      <p:bldP spid="70668" grpId="0"/>
      <p:bldP spid="706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46238" y="533400"/>
            <a:ext cx="5668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/>
              <a:t>Tập </a:t>
            </a:r>
            <a:r>
              <a:rPr lang="vi-VN" sz="3600" b="1" u="sng"/>
              <a:t>đ</a:t>
            </a:r>
            <a:r>
              <a:rPr lang="en-US" sz="3600" b="1" u="sng"/>
              <a:t>ọc- Kể chuyện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920875" y="1235075"/>
            <a:ext cx="5576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" y="1781175"/>
            <a:ext cx="2941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Luyện </a:t>
            </a:r>
            <a:r>
              <a:rPr lang="vi-VN" sz="3200" b="1" u="sng"/>
              <a:t>đ</a:t>
            </a:r>
            <a:r>
              <a:rPr lang="en-US" sz="3200" b="1" u="sng"/>
              <a:t>ọc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549275" y="2422525"/>
            <a:ext cx="8229600" cy="2468563"/>
          </a:xfrm>
          <a:prstGeom prst="wedgeEllipseCallout">
            <a:avLst>
              <a:gd name="adj1" fmla="val -3667"/>
              <a:gd name="adj2" fmla="val 70065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31838" y="3184525"/>
            <a:ext cx="7864475" cy="646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Luyện </a:t>
            </a:r>
            <a:r>
              <a:rPr lang="vi-VN" sz="3600">
                <a:solidFill>
                  <a:srgbClr val="FFFF00"/>
                </a:solidFill>
              </a:rPr>
              <a:t>đ</a:t>
            </a:r>
            <a:r>
              <a:rPr lang="en-US" sz="3600">
                <a:solidFill>
                  <a:srgbClr val="FFFF00"/>
                </a:solidFill>
              </a:rPr>
              <a:t>ọc nối tiếp </a:t>
            </a:r>
            <a:r>
              <a:rPr lang="vi-VN" sz="3600">
                <a:solidFill>
                  <a:srgbClr val="FFFF00"/>
                </a:solidFill>
              </a:rPr>
              <a:t>đ</a:t>
            </a:r>
            <a:r>
              <a:rPr lang="en-US" sz="3600">
                <a:solidFill>
                  <a:srgbClr val="FFFF00"/>
                </a:solidFill>
              </a:rPr>
              <a:t>oạn theo nhóm 4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74638" y="5257800"/>
            <a:ext cx="88693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 Các bạn khác theo dõi bạn </a:t>
            </a:r>
            <a:r>
              <a:rPr lang="vi-VN" sz="3200" b="1"/>
              <a:t>đ</a:t>
            </a:r>
            <a:r>
              <a:rPr lang="en-US" sz="3200" b="1"/>
              <a:t>ọc  và </a:t>
            </a:r>
            <a:r>
              <a:rPr lang="vi-VN" sz="3200" b="1"/>
              <a:t>đ</a:t>
            </a:r>
            <a:r>
              <a:rPr lang="en-US" sz="3200" b="1"/>
              <a:t>ọc thầm theo bạn.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allAtOnce"/>
      <p:bldP spid="61445" grpId="0" build="allAtOnce"/>
      <p:bldP spid="61446" grpId="0" animBg="1"/>
      <p:bldP spid="61447" grpId="0"/>
      <p:bldP spid="61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560638" y="411163"/>
            <a:ext cx="4906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/>
              <a:t>Tập </a:t>
            </a:r>
            <a:r>
              <a:rPr lang="vi-VN" sz="3600" b="1" u="sng"/>
              <a:t>đ</a:t>
            </a:r>
            <a:r>
              <a:rPr lang="en-US" sz="3600" b="1" u="sng"/>
              <a:t>ọc- Kể chuyện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103438" y="1235075"/>
            <a:ext cx="5576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Bác sĩ Y – éc - xanh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295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Tìm hiểu bài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0" y="3611563"/>
            <a:ext cx="9144000" cy="10064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2"/>
                </a:solidFill>
              </a:rPr>
              <a:t>1.Vì sao bà khách ao </a:t>
            </a:r>
            <a:r>
              <a:rPr lang="vi-VN" sz="2400" b="1">
                <a:solidFill>
                  <a:schemeClr val="bg2"/>
                </a:solidFill>
              </a:rPr>
              <a:t>ư</a:t>
            </a:r>
            <a:r>
              <a:rPr lang="en-US" sz="2400" b="1">
                <a:solidFill>
                  <a:schemeClr val="bg2"/>
                </a:solidFill>
              </a:rPr>
              <a:t>ớc </a:t>
            </a:r>
            <a:r>
              <a:rPr lang="vi-VN" sz="2400" b="1">
                <a:solidFill>
                  <a:schemeClr val="bg2"/>
                </a:solidFill>
              </a:rPr>
              <a:t>đư</a:t>
            </a:r>
            <a:r>
              <a:rPr lang="en-US" sz="2400" b="1">
                <a:solidFill>
                  <a:schemeClr val="bg2"/>
                </a:solidFill>
              </a:rPr>
              <a:t>ợc gặp bác sĩ Y  - éc - xanh ?</a:t>
            </a:r>
            <a:endParaRPr lang="en-US" sz="3200" b="1">
              <a:solidFill>
                <a:schemeClr val="bg2"/>
              </a:solidFill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74638" y="4708525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    Vì bà khách ng</a:t>
            </a:r>
            <a:r>
              <a:rPr lang="vi-VN" sz="2400" b="1">
                <a:solidFill>
                  <a:srgbClr val="FFFF99"/>
                </a:solidFill>
              </a:rPr>
              <a:t>ư</a:t>
            </a:r>
            <a:r>
              <a:rPr lang="en-US" sz="2400" b="1">
                <a:solidFill>
                  <a:srgbClr val="FFFF99"/>
                </a:solidFill>
              </a:rPr>
              <a:t>ỡng mộ tài n</a:t>
            </a:r>
            <a:r>
              <a:rPr lang="vi-VN" sz="2400" b="1">
                <a:solidFill>
                  <a:srgbClr val="FFFF99"/>
                </a:solidFill>
              </a:rPr>
              <a:t>ă</a:t>
            </a:r>
            <a:r>
              <a:rPr lang="en-US" sz="2400" b="1">
                <a:solidFill>
                  <a:srgbClr val="FFFF99"/>
                </a:solidFill>
              </a:rPr>
              <a:t>ng của vị bác sĩ nổi tiếng và tò mò muốn biết lí do tại sao ông lại chọn cuộc sống xa Tổ quốc (n</a:t>
            </a:r>
            <a:r>
              <a:rPr lang="vi-VN" sz="2400" b="1">
                <a:solidFill>
                  <a:srgbClr val="FFFF99"/>
                </a:solidFill>
              </a:rPr>
              <a:t>ư</a:t>
            </a:r>
            <a:r>
              <a:rPr lang="en-US" sz="2400" b="1">
                <a:solidFill>
                  <a:srgbClr val="FFFF99"/>
                </a:solidFill>
              </a:rPr>
              <a:t>ớc Pháp) và chọn n</a:t>
            </a:r>
            <a:r>
              <a:rPr lang="vi-VN" sz="2400" b="1">
                <a:solidFill>
                  <a:srgbClr val="FFFF99"/>
                </a:solidFill>
              </a:rPr>
              <a:t>ơ</a:t>
            </a:r>
            <a:r>
              <a:rPr lang="en-US" sz="2400" b="1">
                <a:solidFill>
                  <a:srgbClr val="FFFF99"/>
                </a:solidFill>
              </a:rPr>
              <a:t>i góc biển chân trời </a:t>
            </a:r>
            <a:r>
              <a:rPr lang="vi-VN" sz="2400" b="1">
                <a:solidFill>
                  <a:srgbClr val="FFFF99"/>
                </a:solidFill>
              </a:rPr>
              <a:t>đ</a:t>
            </a:r>
            <a:r>
              <a:rPr lang="en-US" sz="2400" b="1">
                <a:solidFill>
                  <a:srgbClr val="FFFF99"/>
                </a:solidFill>
              </a:rPr>
              <a:t>ể nghiên cứu bệnh nhiệt </a:t>
            </a:r>
            <a:r>
              <a:rPr lang="vi-VN" sz="2400" b="1">
                <a:solidFill>
                  <a:srgbClr val="FFFF99"/>
                </a:solidFill>
              </a:rPr>
              <a:t>đ</a:t>
            </a:r>
            <a:r>
              <a:rPr lang="en-US" sz="2400" b="1">
                <a:solidFill>
                  <a:srgbClr val="FFFF99"/>
                </a:solidFill>
              </a:rPr>
              <a:t>ới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65125" y="2697163"/>
            <a:ext cx="832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* Đọc thầm </a:t>
            </a:r>
            <a:r>
              <a:rPr lang="vi-VN" sz="3200" b="1"/>
              <a:t>đ</a:t>
            </a:r>
            <a:r>
              <a:rPr lang="en-US" sz="3200" b="1"/>
              <a:t>oạn 1 và trả lời câu hỏi.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103438" y="715963"/>
            <a:ext cx="5851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/>
              <a:t>Tập </a:t>
            </a:r>
            <a:r>
              <a:rPr lang="vi-VN" sz="3600" b="1" u="sng"/>
              <a:t>đ</a:t>
            </a:r>
            <a:r>
              <a:rPr lang="en-US" sz="3600" b="1" u="sng"/>
              <a:t>ọc- Kể chuyện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011363" y="1325563"/>
            <a:ext cx="5303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</a:rPr>
              <a:t>Bác sĩ Y – éc - xanh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6200" y="1676400"/>
            <a:ext cx="275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Tìm hiểu bài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82563" y="2879725"/>
            <a:ext cx="8869362" cy="10969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>
                <a:solidFill>
                  <a:schemeClr val="bg2"/>
                </a:solidFill>
              </a:rPr>
              <a:t>2.Y – éc – xanh có gì khác so với trí t</a:t>
            </a:r>
            <a:r>
              <a:rPr lang="vi-VN" sz="2400" b="1">
                <a:solidFill>
                  <a:schemeClr val="bg2"/>
                </a:solidFill>
              </a:rPr>
              <a:t>ư</a:t>
            </a:r>
            <a:r>
              <a:rPr lang="en-US" sz="2400" b="1">
                <a:solidFill>
                  <a:schemeClr val="bg2"/>
                </a:solidFill>
              </a:rPr>
              <a:t>ởng t</a:t>
            </a:r>
            <a:r>
              <a:rPr lang="vi-VN" sz="2400" b="1">
                <a:solidFill>
                  <a:schemeClr val="bg2"/>
                </a:solidFill>
              </a:rPr>
              <a:t>ư</a:t>
            </a:r>
            <a:r>
              <a:rPr lang="en-US" sz="2400" b="1">
                <a:solidFill>
                  <a:schemeClr val="bg2"/>
                </a:solidFill>
              </a:rPr>
              <a:t>ợng của bà ?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82563" y="3765550"/>
            <a:ext cx="8778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- </a:t>
            </a:r>
            <a:r>
              <a:rPr lang="en-US" sz="2800">
                <a:solidFill>
                  <a:srgbClr val="FFFF00"/>
                </a:solidFill>
              </a:rPr>
              <a:t>Có lẽ bà khách t</a:t>
            </a:r>
            <a:r>
              <a:rPr lang="vi-VN" sz="2800">
                <a:solidFill>
                  <a:srgbClr val="FFFF00"/>
                </a:solidFill>
              </a:rPr>
              <a:t>ư</a:t>
            </a:r>
            <a:r>
              <a:rPr lang="en-US" sz="2800">
                <a:solidFill>
                  <a:srgbClr val="FFFF00"/>
                </a:solidFill>
              </a:rPr>
              <a:t>ởng t</a:t>
            </a:r>
            <a:r>
              <a:rPr lang="vi-VN" sz="2800">
                <a:solidFill>
                  <a:srgbClr val="FFFF00"/>
                </a:solidFill>
              </a:rPr>
              <a:t>ư</a:t>
            </a:r>
            <a:r>
              <a:rPr lang="en-US" sz="2800">
                <a:solidFill>
                  <a:srgbClr val="FFFF00"/>
                </a:solidFill>
              </a:rPr>
              <a:t>ợng nhà bác học là ng</a:t>
            </a:r>
            <a:r>
              <a:rPr lang="vi-VN" sz="2800">
                <a:solidFill>
                  <a:srgbClr val="FFFF00"/>
                </a:solidFill>
              </a:rPr>
              <a:t>ư</a:t>
            </a:r>
            <a:r>
              <a:rPr lang="en-US" sz="2800">
                <a:solidFill>
                  <a:srgbClr val="FFFF00"/>
                </a:solidFill>
              </a:rPr>
              <a:t>ời sang trọng, quý phái. Nh</a:t>
            </a:r>
            <a:r>
              <a:rPr lang="vi-VN" sz="2800">
                <a:solidFill>
                  <a:srgbClr val="FFFF00"/>
                </a:solidFill>
              </a:rPr>
              <a:t>ư</a:t>
            </a:r>
            <a:r>
              <a:rPr lang="en-US" sz="2800">
                <a:solidFill>
                  <a:srgbClr val="FFFF00"/>
                </a:solidFill>
              </a:rPr>
              <a:t>ng khi gặp, bà thấy Y- éc – xanh mặc bộ quần áo ka ki </a:t>
            </a:r>
            <a:r>
              <a:rPr lang="vi-VN" sz="2800">
                <a:solidFill>
                  <a:srgbClr val="FFFF00"/>
                </a:solidFill>
              </a:rPr>
              <a:t>đ</a:t>
            </a:r>
            <a:r>
              <a:rPr lang="en-US" sz="2800">
                <a:solidFill>
                  <a:srgbClr val="FFFF00"/>
                </a:solidFill>
              </a:rPr>
              <a:t>ã cũ, trông giống nh</a:t>
            </a:r>
            <a:r>
              <a:rPr lang="vi-VN" sz="2800">
                <a:solidFill>
                  <a:srgbClr val="FFFF00"/>
                </a:solidFill>
              </a:rPr>
              <a:t>ư</a:t>
            </a:r>
            <a:r>
              <a:rPr lang="en-US" sz="2800">
                <a:solidFill>
                  <a:srgbClr val="FFFF00"/>
                </a:solidFill>
              </a:rPr>
              <a:t> khách </a:t>
            </a:r>
            <a:r>
              <a:rPr lang="vi-VN" sz="2800">
                <a:solidFill>
                  <a:srgbClr val="FFFF00"/>
                </a:solidFill>
              </a:rPr>
              <a:t>đ</a:t>
            </a:r>
            <a:r>
              <a:rPr lang="en-US" sz="2800">
                <a:solidFill>
                  <a:srgbClr val="FFFF00"/>
                </a:solidFill>
              </a:rPr>
              <a:t>i tầu ngồi toa hạng ba dành cho những ng</a:t>
            </a:r>
            <a:r>
              <a:rPr lang="vi-VN" sz="2800">
                <a:solidFill>
                  <a:srgbClr val="FFFF00"/>
                </a:solidFill>
              </a:rPr>
              <a:t>ư</a:t>
            </a:r>
            <a:r>
              <a:rPr lang="en-US" sz="2800">
                <a:solidFill>
                  <a:srgbClr val="FFFF00"/>
                </a:solidFill>
              </a:rPr>
              <a:t>ời nghèo. Chỉ có </a:t>
            </a:r>
            <a:r>
              <a:rPr lang="vi-VN" sz="2800">
                <a:solidFill>
                  <a:srgbClr val="FFFF00"/>
                </a:solidFill>
              </a:rPr>
              <a:t>đ</a:t>
            </a:r>
            <a:r>
              <a:rPr lang="en-US" sz="2800">
                <a:solidFill>
                  <a:srgbClr val="FFFF00"/>
                </a:solidFill>
              </a:rPr>
              <a:t>ôi mắt xanh </a:t>
            </a:r>
            <a:r>
              <a:rPr lang="vi-VN" sz="2800">
                <a:solidFill>
                  <a:srgbClr val="FFFF00"/>
                </a:solidFill>
              </a:rPr>
              <a:t>đ</a:t>
            </a:r>
            <a:r>
              <a:rPr lang="en-US" sz="2800">
                <a:solidFill>
                  <a:srgbClr val="FFFF00"/>
                </a:solidFill>
              </a:rPr>
              <a:t>ầy bí ẩn của ông làm cho bà chú ý.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65125" y="2332038"/>
            <a:ext cx="758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* </a:t>
            </a:r>
            <a:r>
              <a:rPr lang="en-US" sz="2800" b="1">
                <a:solidFill>
                  <a:srgbClr val="FABCEE"/>
                </a:solidFill>
              </a:rPr>
              <a:t>Đọc thầm </a:t>
            </a:r>
            <a:r>
              <a:rPr lang="vi-VN" sz="2800" b="1">
                <a:solidFill>
                  <a:srgbClr val="FABCEE"/>
                </a:solidFill>
              </a:rPr>
              <a:t>đ</a:t>
            </a:r>
            <a:r>
              <a:rPr lang="en-US" sz="2800" b="1">
                <a:solidFill>
                  <a:srgbClr val="FABCEE"/>
                </a:solidFill>
              </a:rPr>
              <a:t>oạn 2 và trả lời câu hỏi.</a:t>
            </a:r>
            <a:endParaRPr lang="en-US" sz="2800" b="1" u="sng">
              <a:solidFill>
                <a:srgbClr val="FABCEE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50" grpId="0"/>
      <p:bldP spid="143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590800" y="5334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/>
              <a:t>Tập </a:t>
            </a:r>
            <a:r>
              <a:rPr lang="vi-VN" sz="4800" b="1" i="1"/>
              <a:t>đ</a:t>
            </a:r>
            <a:r>
              <a:rPr lang="en-US" sz="4800" b="1" i="1"/>
              <a:t>ọc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920875" y="1263650"/>
            <a:ext cx="511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</a:rPr>
              <a:t>Bác sĩ Y – éc - xanh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6200" y="1676400"/>
            <a:ext cx="275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Tìm hiểu bài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0" y="3063875"/>
            <a:ext cx="9144000" cy="12795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2"/>
                </a:solidFill>
              </a:rPr>
              <a:t>3. Vì sao Bà khách nghĩ là Y – éc – xanh </a:t>
            </a:r>
          </a:p>
          <a:p>
            <a:r>
              <a:rPr lang="en-US" sz="3200" b="1">
                <a:solidFill>
                  <a:schemeClr val="bg2"/>
                </a:solidFill>
              </a:rPr>
              <a:t>quên n</a:t>
            </a:r>
            <a:r>
              <a:rPr lang="vi-VN" sz="3200" b="1">
                <a:solidFill>
                  <a:schemeClr val="bg2"/>
                </a:solidFill>
              </a:rPr>
              <a:t>ư</a:t>
            </a:r>
            <a:r>
              <a:rPr lang="en-US" sz="3200" b="1">
                <a:solidFill>
                  <a:schemeClr val="bg2"/>
                </a:solidFill>
              </a:rPr>
              <a:t>ớc pháp ?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752600" y="6110288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Thảo luận nhóm </a:t>
            </a:r>
            <a:r>
              <a:rPr lang="vi-VN" sz="2800" b="1"/>
              <a:t>đ</a:t>
            </a:r>
            <a:r>
              <a:rPr lang="en-US" sz="2800" b="1"/>
              <a:t>ôi câu hỏi trên.</a:t>
            </a:r>
            <a:endParaRPr lang="en-US"/>
          </a:p>
        </p:txBody>
      </p:sp>
      <p:pic>
        <p:nvPicPr>
          <p:cNvPr id="10247" name="Picture 8" descr="nhom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5807075"/>
            <a:ext cx="1435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0" y="4527550"/>
            <a:ext cx="9144000" cy="12795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2"/>
                </a:solidFill>
              </a:rPr>
              <a:t>4. Những câu nào nói lên lòng yêu</a:t>
            </a:r>
          </a:p>
          <a:p>
            <a:r>
              <a:rPr lang="en-US" sz="3200" b="1">
                <a:solidFill>
                  <a:schemeClr val="bg2"/>
                </a:solidFill>
              </a:rPr>
              <a:t> n</a:t>
            </a:r>
            <a:r>
              <a:rPr lang="vi-VN" sz="3200" b="1">
                <a:solidFill>
                  <a:schemeClr val="bg2"/>
                </a:solidFill>
              </a:rPr>
              <a:t>ư</a:t>
            </a:r>
            <a:r>
              <a:rPr lang="en-US" sz="3200" b="1">
                <a:solidFill>
                  <a:schemeClr val="bg2"/>
                </a:solidFill>
              </a:rPr>
              <a:t>ớc của bác sĩ Y- éc – xanh?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365125" y="2392363"/>
            <a:ext cx="8504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* </a:t>
            </a:r>
            <a:r>
              <a:rPr lang="en-US" sz="2800" b="1">
                <a:solidFill>
                  <a:srgbClr val="FABCEE"/>
                </a:solidFill>
              </a:rPr>
              <a:t>Đọc thầm </a:t>
            </a:r>
            <a:r>
              <a:rPr lang="vi-VN" sz="2800" b="1">
                <a:solidFill>
                  <a:srgbClr val="FABCEE"/>
                </a:solidFill>
              </a:rPr>
              <a:t>đ</a:t>
            </a:r>
            <a:r>
              <a:rPr lang="en-US" sz="2800" b="1">
                <a:solidFill>
                  <a:srgbClr val="FABCEE"/>
                </a:solidFill>
              </a:rPr>
              <a:t>oạn 3 thảo luận và trả lời câu hỏi.</a:t>
            </a:r>
            <a:endParaRPr lang="en-US" sz="2800" b="1" u="sng">
              <a:solidFill>
                <a:srgbClr val="FABCEE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/>
      <p:bldP spid="65546" grpId="0" animBg="1"/>
      <p:bldP spid="65547" grpId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1583</TotalTime>
  <Words>1012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Clouds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</vt:vector>
  </TitlesOfParts>
  <Company>kim dong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</dc:creator>
  <cp:lastModifiedBy>Windows User</cp:lastModifiedBy>
  <cp:revision>195</cp:revision>
  <dcterms:created xsi:type="dcterms:W3CDTF">2004-11-29T14:34:54Z</dcterms:created>
  <dcterms:modified xsi:type="dcterms:W3CDTF">2021-04-18T05:05:42Z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i">
    <vt:lpwstr>ol</vt:lpwstr>
  </property>
</Properties>
</file>