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319" r:id="rId2"/>
    <p:sldId id="308" r:id="rId3"/>
    <p:sldId id="286" r:id="rId4"/>
    <p:sldId id="310" r:id="rId5"/>
    <p:sldId id="314" r:id="rId6"/>
    <p:sldId id="312" r:id="rId7"/>
    <p:sldId id="269" r:id="rId8"/>
    <p:sldId id="272" r:id="rId9"/>
    <p:sldId id="315" r:id="rId10"/>
    <p:sldId id="297" r:id="rId11"/>
    <p:sldId id="320" r:id="rId12"/>
    <p:sldId id="321" r:id="rId13"/>
    <p:sldId id="322" r:id="rId14"/>
    <p:sldId id="324" r:id="rId15"/>
    <p:sldId id="325" r:id="rId16"/>
    <p:sldId id="326" r:id="rId17"/>
    <p:sldId id="327" r:id="rId18"/>
    <p:sldId id="328" r:id="rId19"/>
    <p:sldId id="323" r:id="rId20"/>
    <p:sldId id="306" r:id="rId21"/>
    <p:sldId id="303" r:id="rId22"/>
    <p:sldId id="304" r:id="rId23"/>
    <p:sldId id="305" r:id="rId24"/>
    <p:sldId id="27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00"/>
    <a:srgbClr val="FF3300"/>
    <a:srgbClr val="CCFF33"/>
    <a:srgbClr val="99FF99"/>
    <a:srgbClr val="8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6" autoAdjust="0"/>
    <p:restoredTop sz="94660"/>
  </p:normalViewPr>
  <p:slideViewPr>
    <p:cSldViewPr>
      <p:cViewPr varScale="1">
        <p:scale>
          <a:sx n="51" d="100"/>
          <a:sy n="51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A488-137D-47DC-9668-BB2AB1C84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0625B-1388-4EB2-A10A-A73407C0C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74F6-D832-46AD-A09B-153D8562A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75CC8-05AC-46F8-A938-DA1495CA0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A12D-E510-45C2-8BF9-A11DB38F1B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C6878-E727-461A-86B4-28FDC96D6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E6F99-7879-4900-9A32-55DD74154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D5453-301B-4611-BAD6-9DAA76736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64B16-6B57-46A5-96AB-69800A5DF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137FE-1873-4D82-B963-81BC50F97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1266C-FA02-4FC3-A6B6-0F16294E4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u="none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+mj-lt"/>
              </a:defRPr>
            </a:lvl1pPr>
          </a:lstStyle>
          <a:p>
            <a:pPr>
              <a:defRPr/>
            </a:pPr>
            <a:fld id="{B3E33421-4042-4572-AE94-E330D1113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a5d689e_07828722_anhve486547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3265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u="none">
                <a:solidFill>
                  <a:srgbClr val="FF3300"/>
                </a:solidFill>
              </a:rPr>
              <a:t>Ngoằn ngoèo</a:t>
            </a:r>
          </a:p>
        </p:txBody>
      </p: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9" name="Picture 11" descr="Deo-hai-va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95312" y="914400"/>
            <a:ext cx="8548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Luyện đọc</a:t>
            </a:r>
            <a:r>
              <a:rPr lang="en-US" sz="3600" u="none">
                <a:solidFill>
                  <a:srgbClr val="0000FF"/>
                </a:solidFill>
              </a:rPr>
              <a:t>                               </a:t>
            </a:r>
            <a:r>
              <a:rPr lang="en-US" sz="3600" b="1">
                <a:solidFill>
                  <a:srgbClr val="0000FF"/>
                </a:solidFill>
              </a:rPr>
              <a:t>Từ ngữ</a:t>
            </a:r>
          </a:p>
        </p:txBody>
      </p:sp>
      <p:cxnSp>
        <p:nvCxnSpPr>
          <p:cNvPr id="13315" name="Straight Connector 13"/>
          <p:cNvCxnSpPr>
            <a:cxnSpLocks noChangeShapeType="1"/>
          </p:cNvCxnSpPr>
          <p:nvPr/>
        </p:nvCxnSpPr>
        <p:spPr bwMode="auto">
          <a:xfrm rot="5400000">
            <a:off x="3429000" y="4419600"/>
            <a:ext cx="3505200" cy="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</p:spPr>
      </p:cxn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5905501" y="2084876"/>
            <a:ext cx="2341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Thường lệ,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8328148" y="2082800"/>
            <a:ext cx="573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rễ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096000" y="2819400"/>
            <a:ext cx="2754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ngoằn ngoèo</a:t>
            </a:r>
          </a:p>
        </p:txBody>
      </p:sp>
      <p:sp>
        <p:nvSpPr>
          <p:cNvPr id="13321" name="Text Box 6"/>
          <p:cNvSpPr txBox="1">
            <a:spLocks noChangeArrowheads="1"/>
          </p:cNvSpPr>
          <p:nvPr/>
        </p:nvSpPr>
        <p:spPr bwMode="auto">
          <a:xfrm>
            <a:off x="871538" y="2567231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none"/>
              <a:t>tần ngần,</a:t>
            </a: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871538" y="3198874"/>
            <a:ext cx="2868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ngoằn ngoèo,</a:t>
            </a:r>
          </a:p>
        </p:txBody>
      </p:sp>
      <p:sp>
        <p:nvSpPr>
          <p:cNvPr id="13323" name="Text Box 8"/>
          <p:cNvSpPr txBox="1">
            <a:spLocks noChangeArrowheads="1"/>
          </p:cNvSpPr>
          <p:nvPr/>
        </p:nvSpPr>
        <p:spPr bwMode="auto">
          <a:xfrm>
            <a:off x="871538" y="3951288"/>
            <a:ext cx="890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vùi,</a:t>
            </a:r>
          </a:p>
        </p:txBody>
      </p:sp>
      <p:sp>
        <p:nvSpPr>
          <p:cNvPr id="13324" name="Text Box 8"/>
          <p:cNvSpPr txBox="1">
            <a:spLocks noChangeArrowheads="1"/>
          </p:cNvSpPr>
          <p:nvPr/>
        </p:nvSpPr>
        <p:spPr bwMode="auto">
          <a:xfrm>
            <a:off x="1814513" y="3951288"/>
            <a:ext cx="1639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bén đất</a:t>
            </a:r>
          </a:p>
        </p:txBody>
      </p:sp>
      <p:sp>
        <p:nvSpPr>
          <p:cNvPr id="13325" name="Text Box 8"/>
          <p:cNvSpPr txBox="1">
            <a:spLocks noChangeArrowheads="1"/>
          </p:cNvSpPr>
          <p:nvPr/>
        </p:nvSpPr>
        <p:spPr bwMode="auto">
          <a:xfrm>
            <a:off x="762000" y="4648200"/>
            <a:ext cx="2528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vòng lá tròn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264274" y="3490974"/>
            <a:ext cx="1890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tần ngần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252491" y="4243388"/>
            <a:ext cx="2362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none"/>
              <a:t>chú cần vụ,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72200" y="5376863"/>
            <a:ext cx="2074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thắc mắc.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/>
          <p:cNvSpPr txBox="1">
            <a:spLocks noChangeArrowheads="1"/>
          </p:cNvSpPr>
          <p:nvPr/>
        </p:nvSpPr>
        <p:spPr bwMode="auto">
          <a:xfrm>
            <a:off x="1905000" y="2743200"/>
            <a:ext cx="5413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Đọc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trong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nhóm</a:t>
            </a:r>
            <a:endParaRPr lang="en-US" sz="3600" b="1" u="none" kern="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828800" y="3544888"/>
            <a:ext cx="568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none">
                <a:solidFill>
                  <a:srgbClr val="FF3300"/>
                </a:solidFill>
              </a:rPr>
              <a:t>Đại diện các nhóm thi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FF0000"/>
                </a:solidFill>
                <a:cs typeface="Times New Roman" pitchFamily="18" charset="0"/>
              </a:rPr>
              <a:t>Câu 1.</a:t>
            </a:r>
            <a:r>
              <a:rPr lang="en-US" sz="3200" b="1" smtClean="0">
                <a:cs typeface="Times New Roman" pitchFamily="18" charset="0"/>
              </a:rPr>
              <a:t> Thấy chiếc rễ đa nằm trên mặt đất Bác bảo chú cần vụ làm gì ? </a:t>
            </a:r>
            <a:endParaRPr lang="vi-VN" sz="3200" b="1" smtClean="0"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28246" y="12954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Tìm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hiểu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bài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32004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       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Bác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bảo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chú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cần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vụ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trồng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cho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nó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mọc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tiếp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. </a:t>
            </a:r>
            <a:endParaRPr lang="vi-VN" b="1" u="none" kern="0" dirty="0">
              <a:solidFill>
                <a:schemeClr val="tx2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533400" y="42672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Chú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cần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vụ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trồng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chiếc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rễ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đa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như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thế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nào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FF0000"/>
                </a:solidFill>
                <a:cs typeface="Times New Roman" pitchFamily="18" charset="0"/>
              </a:rPr>
              <a:t>Câu 2.</a:t>
            </a:r>
            <a:r>
              <a:rPr lang="en-US" sz="3200" b="1" smtClean="0">
                <a:cs typeface="Times New Roman" pitchFamily="18" charset="0"/>
              </a:rPr>
              <a:t> Bác hướng dẫn chú cần vụ trồng chiếc rễ đa như thế nào? </a:t>
            </a:r>
            <a:endParaRPr lang="vi-VN" sz="3200" b="1" smtClean="0"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25146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      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Bác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hướng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dẫn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chú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cần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vụ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cuộn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chiếc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rễ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thành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vòng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tròn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buộc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tựa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hai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cái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cọc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sau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đó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vùi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hai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đầu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rễ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xuống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đất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. </a:t>
            </a:r>
            <a:endParaRPr lang="vi-VN" b="1" u="none" kern="0" dirty="0">
              <a:solidFill>
                <a:schemeClr val="tx2"/>
              </a:solidFill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FF0000"/>
                </a:solidFill>
                <a:cs typeface="Times New Roman" pitchFamily="18" charset="0"/>
              </a:rPr>
              <a:t>Câu 3.</a:t>
            </a:r>
            <a:r>
              <a:rPr lang="en-US" sz="3200" b="1" smtClean="0">
                <a:cs typeface="Times New Roman" pitchFamily="18" charset="0"/>
              </a:rPr>
              <a:t> Chiếc rễ đa ấy trở thành cây đa có hình dáng như thế nào ? </a:t>
            </a:r>
            <a:endParaRPr lang="vi-VN" sz="3200" b="1" smtClean="0"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7432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    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Chiếc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rễ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đa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trở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thành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cây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đa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có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vòng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lá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tròn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. </a:t>
            </a:r>
            <a:endParaRPr lang="vi-VN" b="1" u="none" kern="0" dirty="0">
              <a:solidFill>
                <a:schemeClr val="tx2"/>
              </a:solidFill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FF0000"/>
                </a:solidFill>
                <a:cs typeface="Times New Roman" pitchFamily="18" charset="0"/>
              </a:rPr>
              <a:t>Câu 4.</a:t>
            </a:r>
            <a:r>
              <a:rPr lang="en-US" sz="3200" b="1" smtClean="0">
                <a:cs typeface="Times New Roman" pitchFamily="18" charset="0"/>
              </a:rPr>
              <a:t> Các bạn thích chơi trò gì bên cây đa ? </a:t>
            </a:r>
            <a:endParaRPr lang="vi-VN" sz="3200" b="1" smtClean="0"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8246" y="22098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   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Các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bạn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thăm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vườn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Bác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thích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chơi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trò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chui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qua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chui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lại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vòng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lá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tròn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được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tạo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nên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từ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rễ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đa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.</a:t>
            </a:r>
            <a:endParaRPr lang="vi-VN" b="1" u="none" kern="0" dirty="0">
              <a:solidFill>
                <a:schemeClr val="tx2"/>
              </a:solidFill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FF0000"/>
                </a:solidFill>
                <a:cs typeface="Times New Roman" pitchFamily="18" charset="0"/>
              </a:rPr>
              <a:t>Câu 5.</a:t>
            </a:r>
            <a:r>
              <a:rPr lang="en-US" sz="3200" b="1" smtClean="0">
                <a:cs typeface="Times New Roman" pitchFamily="18" charset="0"/>
              </a:rPr>
              <a:t> Hãy nói một câu 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   a) Về tình cảm của Bác đối với thiếu nhi.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   b) Về thái độ của Bác với mỗi vật xung quanh</a:t>
            </a:r>
            <a:endParaRPr lang="vi-VN" sz="3200" b="1" smtClean="0"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3552092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AutoNum type="alphaLcParenR"/>
              <a:defRPr/>
            </a:pP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Bác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rất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quan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tâm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các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cháu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thiếu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nhi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.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AutoNum type="alphaLcParenR"/>
              <a:defRPr/>
            </a:pP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Bác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thương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yêu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loài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vật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và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rất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thích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trồng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cây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.</a:t>
            </a:r>
            <a:endParaRPr lang="vi-VN" b="1" u="none" kern="0" dirty="0"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smtClean="0">
                <a:solidFill>
                  <a:schemeClr val="tx2"/>
                </a:solidFill>
                <a:cs typeface="Times New Roman" pitchFamily="18" charset="0"/>
              </a:rPr>
              <a:t>       Qua câu chuyện em thấy Bác là người như thế nào ? </a:t>
            </a:r>
            <a:endParaRPr lang="vi-VN" sz="3200" b="1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25146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       </a:t>
            </a:r>
            <a:r>
              <a:rPr lang="en-US" sz="36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Nội</a:t>
            </a:r>
            <a:r>
              <a:rPr lang="en-US" sz="36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dung </a:t>
            </a:r>
            <a:r>
              <a:rPr lang="en-US" sz="36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: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Bác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Hồ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luôn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dành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tình</a:t>
            </a:r>
            <a:r>
              <a:rPr lang="en-US" sz="3600" b="1" u="none" kern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smtClean="0">
                <a:solidFill>
                  <a:schemeClr val="tx2"/>
                </a:solidFill>
                <a:latin typeface="Arial"/>
                <a:cs typeface="Times New Roman" pitchFamily="18" charset="0"/>
              </a:rPr>
              <a:t>thương yêu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bao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la </a:t>
            </a:r>
            <a:r>
              <a:rPr lang="en-US" sz="3600" b="1" u="none" kern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cho</a:t>
            </a:r>
            <a:r>
              <a:rPr lang="en-US" sz="3600" b="1" u="none" kern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smtClean="0">
                <a:solidFill>
                  <a:schemeClr val="tx2"/>
                </a:solidFill>
                <a:latin typeface="Arial"/>
                <a:cs typeface="Times New Roman" pitchFamily="18" charset="0"/>
              </a:rPr>
              <a:t>mọi </a:t>
            </a:r>
            <a:r>
              <a:rPr lang="en-US" sz="3600" b="1" u="none" kern="0" smtClean="0">
                <a:solidFill>
                  <a:schemeClr val="tx2"/>
                </a:solidFill>
                <a:latin typeface="Arial"/>
                <a:cs typeface="Times New Roman" pitchFamily="18" charset="0"/>
              </a:rPr>
              <a:t>người và </a:t>
            </a:r>
            <a:r>
              <a:rPr lang="en-US" sz="3600" b="1" u="none" kern="0" smtClean="0">
                <a:solidFill>
                  <a:schemeClr val="tx2"/>
                </a:solidFill>
                <a:latin typeface="Arial"/>
                <a:cs typeface="Times New Roman" pitchFamily="18" charset="0"/>
              </a:rPr>
              <a:t>mọi vật.</a:t>
            </a:r>
            <a:endParaRPr lang="vi-VN" sz="3600" b="1" u="none" kern="0" dirty="0">
              <a:solidFill>
                <a:schemeClr val="tx2"/>
              </a:solidFill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981200" y="28956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4400" b="1" u="none" kern="0" dirty="0" err="1">
                <a:solidFill>
                  <a:srgbClr val="FF0000"/>
                </a:solidFill>
                <a:latin typeface="Arial"/>
              </a:rPr>
              <a:t>Luyện</a:t>
            </a:r>
            <a:r>
              <a:rPr lang="en-US" sz="4400" b="1" u="none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400" b="1" u="none" kern="0" dirty="0" err="1">
                <a:solidFill>
                  <a:srgbClr val="FF0000"/>
                </a:solidFill>
                <a:latin typeface="Arial"/>
              </a:rPr>
              <a:t>đọc</a:t>
            </a:r>
            <a:r>
              <a:rPr lang="en-US" sz="4400" b="1" u="none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400" b="1" u="none" kern="0" dirty="0" err="1">
                <a:solidFill>
                  <a:srgbClr val="FF0000"/>
                </a:solidFill>
                <a:latin typeface="Arial"/>
              </a:rPr>
              <a:t>lại</a:t>
            </a:r>
            <a:r>
              <a:rPr lang="en-US" sz="4400" b="1" u="none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400" b="1" u="none" kern="0" dirty="0" err="1">
                <a:solidFill>
                  <a:srgbClr val="FF0000"/>
                </a:solidFill>
                <a:latin typeface="Arial"/>
              </a:rPr>
              <a:t>bài</a:t>
            </a:r>
            <a:r>
              <a:rPr lang="en-US" sz="4400" b="1" u="none" kern="0" dirty="0">
                <a:solidFill>
                  <a:srgbClr val="FF0000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1785687ic4msukw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464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none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*</a:t>
            </a:r>
            <a:r>
              <a:rPr lang="en-US" sz="3600" b="1" u="none" dirty="0" err="1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Khởi</a:t>
            </a:r>
            <a:r>
              <a:rPr lang="en-US" sz="3600" b="1" u="none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 </a:t>
            </a:r>
            <a:r>
              <a:rPr lang="en-US" sz="3600" b="1" u="none" dirty="0" err="1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động</a:t>
            </a:r>
            <a:r>
              <a:rPr lang="en-US" sz="3600" b="1" u="none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:</a:t>
            </a:r>
            <a:endParaRPr lang="en-US" sz="3600" b="1" u="none" dirty="0">
              <a:solidFill>
                <a:schemeClr val="tx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81200" y="16764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none">
                <a:solidFill>
                  <a:srgbClr val="FF0000"/>
                </a:solidFill>
              </a:rPr>
              <a:t>Cháu nhớ Bác Hồ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4400" y="3697288"/>
            <a:ext cx="7924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Bạn nhỏ trong bài thơ quê ở đâu?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14400" y="4591050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Hình ảnh Bác hiện lên như thế nào qua 8 dòng thơ đầu?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086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752600" y="6096000"/>
            <a:ext cx="6588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u="none">
                <a:solidFill>
                  <a:srgbClr val="FF3300"/>
                </a:solidFill>
              </a:rPr>
              <a:t>Bác Hồ quan sát mặt trận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bac-ho-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288925" y="453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vi-VN" sz="1800" u="none"/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0" y="2286000"/>
            <a:ext cx="36369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u="none">
                <a:solidFill>
                  <a:srgbClr val="FF3300"/>
                </a:solidFill>
              </a:rPr>
              <a:t>Bác Hồ chăm</a:t>
            </a:r>
          </a:p>
          <a:p>
            <a:pPr eaLnBrk="0" hangingPunct="0"/>
            <a:r>
              <a:rPr lang="en-US" sz="4400" u="none">
                <a:solidFill>
                  <a:srgbClr val="FF3300"/>
                </a:solidFill>
              </a:rPr>
              <a:t> sóc cây cảnh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212725" y="5370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vi-VN" sz="1800" u="none"/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990600" y="6096000"/>
            <a:ext cx="76803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u="none">
                <a:solidFill>
                  <a:srgbClr val="FF3300"/>
                </a:solidFill>
              </a:rPr>
              <a:t>Bác Hồ với các cháu thiếu nhi</a:t>
            </a:r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5257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0" name="Picture 10" descr="tv2t2t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8600"/>
            <a:ext cx="6934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914400" y="57912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vi-VN" sz="4400" u="none"/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6477000" y="255588"/>
            <a:ext cx="27892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 u="none">
                <a:solidFill>
                  <a:srgbClr val="0000FF"/>
                </a:solidFill>
              </a:rPr>
              <a:t>Lăng Bác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J023"/>
          <p:cNvPicPr>
            <a:picLocks noChangeAspect="1" noChangeArrowheads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 bwMode="auto">
          <a:xfrm>
            <a:off x="0" y="0"/>
            <a:ext cx="914400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914400" y="-304800"/>
            <a:ext cx="6629400" cy="5029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Times New Roman"/>
              </a:rPr>
              <a:t>Chúc các thầy cô </a:t>
            </a:r>
          </a:p>
          <a:p>
            <a:pPr algn="ctr">
              <a:defRPr/>
            </a:pPr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Times New Roman"/>
              </a:rPr>
              <a:t>nhiều sức khoẻ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75" y="228600"/>
            <a:ext cx="72231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819400"/>
            <a:ext cx="6324600" cy="1143000"/>
          </a:xfrm>
          <a:noFill/>
        </p:spPr>
        <p:txBody>
          <a:bodyPr anchor="ctr"/>
          <a:lstStyle/>
          <a:p>
            <a:pPr eaLnBrk="1" hangingPunct="1"/>
            <a:r>
              <a:rPr lang="en-US" sz="3200" b="1" u="sng" smtClean="0">
                <a:latin typeface="Arial" charset="0"/>
              </a:rPr>
              <a:t>LƯU Ý CÁCH ĐỌC TOÀN BÀI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066800" y="3962400"/>
            <a:ext cx="7467600" cy="259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4300" b="1" u="none">
                <a:solidFill>
                  <a:srgbClr val="0000FF"/>
                </a:solidFill>
              </a:rPr>
              <a:t>*</a:t>
            </a:r>
            <a:r>
              <a:rPr lang="en-US" b="1" u="none">
                <a:solidFill>
                  <a:srgbClr val="FF3300"/>
                </a:solidFill>
              </a:rPr>
              <a:t>Giọng người kể chậm rãi.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u="none">
                <a:solidFill>
                  <a:srgbClr val="0000FF"/>
                </a:solidFill>
              </a:rPr>
              <a:t>*</a:t>
            </a:r>
            <a:r>
              <a:rPr lang="en-US" b="1" u="none">
                <a:solidFill>
                  <a:srgbClr val="FF3300"/>
                </a:solidFill>
              </a:rPr>
              <a:t>Giọng Bác ôn tồn dịu dàng.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u="none">
                <a:solidFill>
                  <a:srgbClr val="0000FF"/>
                </a:solidFill>
              </a:rPr>
              <a:t>*</a:t>
            </a:r>
            <a:r>
              <a:rPr lang="en-US" b="1" u="none">
                <a:solidFill>
                  <a:srgbClr val="FF3300"/>
                </a:solidFill>
              </a:rPr>
              <a:t>Giọng chú cần vụ ngạc nhiên.</a:t>
            </a:r>
          </a:p>
        </p:txBody>
      </p:sp>
      <p:pic>
        <p:nvPicPr>
          <p:cNvPr id="6148" name="Picture 9" descr="1785687ic4msukw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153150"/>
            <a:ext cx="7086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2362200" y="762000"/>
            <a:ext cx="408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 u="none">
                <a:solidFill>
                  <a:srgbClr val="FF0000"/>
                </a:solidFill>
                <a:cs typeface="Times New Roman" pitchFamily="18" charset="0"/>
              </a:rPr>
              <a:t>Chiếc rễ đa tròn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338512" y="1600200"/>
            <a:ext cx="5500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1" u="none">
                <a:solidFill>
                  <a:schemeClr val="tx2"/>
                </a:solidFill>
                <a:cs typeface="Times New Roman" pitchFamily="18" charset="0"/>
              </a:rPr>
              <a:t>Theo tập sách </a:t>
            </a:r>
            <a:r>
              <a:rPr lang="en-US" sz="2800" b="1" i="1" u="none">
                <a:solidFill>
                  <a:srgbClr val="FF0000"/>
                </a:solidFill>
                <a:cs typeface="Times New Roman" pitchFamily="18" charset="0"/>
              </a:rPr>
              <a:t>Bác Hồ kính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3" grpId="0" animBg="1"/>
      <p:bldP spid="119820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447800" y="1295400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Luyện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đọc</a:t>
            </a:r>
            <a:r>
              <a:rPr lang="en-US" u="none" dirty="0">
                <a:solidFill>
                  <a:srgbClr val="0000FF"/>
                </a:solidFill>
              </a:rPr>
              <a:t>                       </a:t>
            </a:r>
            <a:r>
              <a:rPr lang="en-US" b="1" dirty="0" err="1" smtClean="0">
                <a:solidFill>
                  <a:srgbClr val="0000FF"/>
                </a:solidFill>
              </a:rPr>
              <a:t>Từ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ngữ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7171" name="Straight Connector 13"/>
          <p:cNvCxnSpPr>
            <a:cxnSpLocks noChangeShapeType="1"/>
          </p:cNvCxnSpPr>
          <p:nvPr/>
        </p:nvCxnSpPr>
        <p:spPr bwMode="auto">
          <a:xfrm rot="5400000">
            <a:off x="3810000" y="4572000"/>
            <a:ext cx="3200400" cy="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</p:spPr>
      </p:cxn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1212850" y="3965503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none"/>
              <a:t>tần ngần,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1066800" y="4445000"/>
            <a:ext cx="2868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ngoằn ngoèo,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1066800" y="5029200"/>
            <a:ext cx="890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vùi,</a:t>
            </a:r>
          </a:p>
        </p:txBody>
      </p:sp>
      <p:pic>
        <p:nvPicPr>
          <p:cNvPr id="7175" name="Picture 10" descr="1785687ic4msukw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153150"/>
            <a:ext cx="8077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11363" y="5029200"/>
            <a:ext cx="1639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bén đất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57263" y="5588000"/>
            <a:ext cx="2528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vòng lá tròn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914400" y="3292475"/>
            <a:ext cx="6477000" cy="6699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2700000" scaled="1"/>
          </a:gradFill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u="none">
                <a:latin typeface="Arial"/>
              </a:rPr>
              <a:t>Luyện đọc nối tiếp đoạn.</a:t>
            </a:r>
          </a:p>
        </p:txBody>
      </p:sp>
      <p:pic>
        <p:nvPicPr>
          <p:cNvPr id="8195" name="Picture 8" descr="1785687ic4msukw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153150"/>
            <a:ext cx="8610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2590800" y="1600200"/>
            <a:ext cx="408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 u="none">
                <a:solidFill>
                  <a:srgbClr val="FF0000"/>
                </a:solidFill>
                <a:cs typeface="Times New Roman" pitchFamily="18" charset="0"/>
              </a:rPr>
              <a:t>Chiếc rễ đa tròn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762000" y="2286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u="none">
                <a:cs typeface="Times New Roman" pitchFamily="18" charset="0"/>
              </a:rPr>
              <a:t> 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u="none">
                <a:cs typeface="Times New Roman" pitchFamily="18" charset="0"/>
              </a:rPr>
              <a:t>                       Tập đọc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600" b="1" u="none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600" b="1" u="none">
              <a:cs typeface="Times New Roman" pitchFamily="18" charset="0"/>
            </a:endParaRPr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3962400" y="2371725"/>
            <a:ext cx="5500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1" u="none">
                <a:solidFill>
                  <a:schemeClr val="tx2"/>
                </a:solidFill>
                <a:cs typeface="Times New Roman" pitchFamily="18" charset="0"/>
              </a:rPr>
              <a:t>Theo tập sách </a:t>
            </a:r>
            <a:r>
              <a:rPr lang="en-US" sz="2800" b="1" i="1" u="none">
                <a:solidFill>
                  <a:srgbClr val="FF0000"/>
                </a:solidFill>
                <a:cs typeface="Times New Roman" pitchFamily="18" charset="0"/>
              </a:rPr>
              <a:t>Bác Hồ kính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6"/>
          <p:cNvSpPr txBox="1">
            <a:spLocks noChangeArrowheads="1"/>
          </p:cNvSpPr>
          <p:nvPr/>
        </p:nvSpPr>
        <p:spPr bwMode="auto">
          <a:xfrm>
            <a:off x="600757" y="685800"/>
            <a:ext cx="7215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Luyện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đọc</a:t>
            </a:r>
            <a:r>
              <a:rPr lang="en-US" sz="3600" u="none" dirty="0">
                <a:solidFill>
                  <a:srgbClr val="0000FF"/>
                </a:solidFill>
              </a:rPr>
              <a:t>                        </a:t>
            </a:r>
            <a:r>
              <a:rPr lang="en-US" sz="3600" b="1" dirty="0" err="1">
                <a:solidFill>
                  <a:srgbClr val="0000FF"/>
                </a:solidFill>
              </a:rPr>
              <a:t>Từ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ngữ</a:t>
            </a:r>
            <a:endParaRPr lang="en-US" sz="3600" b="1" dirty="0">
              <a:solidFill>
                <a:srgbClr val="0000FF"/>
              </a:solidFill>
            </a:endParaRPr>
          </a:p>
        </p:txBody>
      </p:sp>
      <p:cxnSp>
        <p:nvCxnSpPr>
          <p:cNvPr id="9219" name="Straight Connector 13"/>
          <p:cNvCxnSpPr>
            <a:cxnSpLocks noChangeShapeType="1"/>
          </p:cNvCxnSpPr>
          <p:nvPr/>
        </p:nvCxnSpPr>
        <p:spPr bwMode="auto">
          <a:xfrm rot="5400000">
            <a:off x="4076701" y="4532312"/>
            <a:ext cx="3276600" cy="3175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</p:spPr>
      </p:cxn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77789" y="3189165"/>
            <a:ext cx="5638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b="1" u="none" dirty="0" err="1"/>
              <a:t>Nói</a:t>
            </a:r>
            <a:r>
              <a:rPr lang="en-US" b="1" u="none" dirty="0"/>
              <a:t> </a:t>
            </a:r>
            <a:r>
              <a:rPr lang="en-US" b="1" u="none" dirty="0" err="1"/>
              <a:t>rồi</a:t>
            </a:r>
            <a:r>
              <a:rPr lang="en-US" b="1" u="none" dirty="0"/>
              <a:t> ,  </a:t>
            </a:r>
            <a:r>
              <a:rPr lang="en-US" b="1" u="none" dirty="0" err="1"/>
              <a:t>Bác</a:t>
            </a:r>
            <a:r>
              <a:rPr lang="en-US" b="1" u="none" dirty="0"/>
              <a:t> </a:t>
            </a:r>
            <a:r>
              <a:rPr lang="en-US" b="1" u="none" dirty="0" err="1"/>
              <a:t>cuộn</a:t>
            </a:r>
            <a:r>
              <a:rPr lang="en-US" b="1" u="none" dirty="0"/>
              <a:t> </a:t>
            </a:r>
            <a:r>
              <a:rPr lang="en-US" b="1" u="none" dirty="0" err="1"/>
              <a:t>chiếc</a:t>
            </a:r>
            <a:r>
              <a:rPr lang="en-US" b="1" u="none" dirty="0"/>
              <a:t> </a:t>
            </a:r>
            <a:r>
              <a:rPr lang="en-US" b="1" u="none" dirty="0" err="1"/>
              <a:t>rễ</a:t>
            </a:r>
            <a:r>
              <a:rPr lang="en-US" b="1" u="none" dirty="0"/>
              <a:t> </a:t>
            </a:r>
            <a:r>
              <a:rPr lang="en-US" b="1" u="none" dirty="0" err="1"/>
              <a:t>thành</a:t>
            </a:r>
            <a:r>
              <a:rPr lang="en-US" b="1" u="none" dirty="0"/>
              <a:t> </a:t>
            </a:r>
            <a:r>
              <a:rPr lang="en-US" b="1" u="none" dirty="0" err="1"/>
              <a:t>một</a:t>
            </a:r>
            <a:r>
              <a:rPr lang="en-US" b="1" u="none" dirty="0"/>
              <a:t> </a:t>
            </a:r>
            <a:r>
              <a:rPr lang="en-US" b="1" u="none" dirty="0" err="1"/>
              <a:t>vòng</a:t>
            </a:r>
            <a:r>
              <a:rPr lang="en-US" b="1" u="none" dirty="0"/>
              <a:t> </a:t>
            </a:r>
            <a:r>
              <a:rPr lang="en-US" b="1" u="none" dirty="0" err="1"/>
              <a:t>tròn</a:t>
            </a:r>
            <a:r>
              <a:rPr lang="en-US" b="1" u="none" dirty="0"/>
              <a:t>   </a:t>
            </a:r>
            <a:r>
              <a:rPr lang="en-US" b="1" u="none" dirty="0" err="1"/>
              <a:t>và</a:t>
            </a:r>
            <a:r>
              <a:rPr lang="en-US" b="1" u="none" dirty="0"/>
              <a:t> </a:t>
            </a:r>
            <a:r>
              <a:rPr lang="en-US" b="1" u="none" dirty="0" err="1"/>
              <a:t>bảo</a:t>
            </a:r>
            <a:r>
              <a:rPr lang="en-US" b="1" u="none" dirty="0"/>
              <a:t> </a:t>
            </a:r>
            <a:r>
              <a:rPr lang="en-US" b="1" u="none" dirty="0" err="1"/>
              <a:t>chú</a:t>
            </a:r>
            <a:r>
              <a:rPr lang="en-US" b="1" u="none" dirty="0"/>
              <a:t> </a:t>
            </a:r>
            <a:r>
              <a:rPr lang="en-US" b="1" u="none" dirty="0" err="1"/>
              <a:t>cần</a:t>
            </a:r>
            <a:r>
              <a:rPr lang="en-US" b="1" u="none" dirty="0"/>
              <a:t> </a:t>
            </a:r>
            <a:r>
              <a:rPr lang="en-US" b="1" u="none" dirty="0" err="1"/>
              <a:t>vụ</a:t>
            </a:r>
            <a:r>
              <a:rPr lang="en-US" b="1" u="none" dirty="0"/>
              <a:t> </a:t>
            </a:r>
            <a:r>
              <a:rPr lang="en-US" b="1" u="none" dirty="0" err="1"/>
              <a:t>buộc</a:t>
            </a:r>
            <a:r>
              <a:rPr lang="en-US" b="1" u="none" dirty="0"/>
              <a:t> </a:t>
            </a:r>
            <a:r>
              <a:rPr lang="en-US" b="1" u="none" dirty="0" err="1"/>
              <a:t>nó</a:t>
            </a:r>
            <a:r>
              <a:rPr lang="en-US" b="1" u="none" dirty="0"/>
              <a:t> </a:t>
            </a:r>
            <a:r>
              <a:rPr lang="en-US" b="1" u="none" dirty="0" err="1"/>
              <a:t>tựa</a:t>
            </a:r>
            <a:r>
              <a:rPr lang="en-US" b="1" u="none" dirty="0"/>
              <a:t> </a:t>
            </a:r>
            <a:r>
              <a:rPr lang="en-US" b="1" u="none" dirty="0" err="1"/>
              <a:t>vào</a:t>
            </a:r>
            <a:r>
              <a:rPr lang="en-US" b="1" u="none" dirty="0"/>
              <a:t> </a:t>
            </a:r>
            <a:r>
              <a:rPr lang="en-US" b="1" u="none" dirty="0" err="1"/>
              <a:t>hai</a:t>
            </a:r>
            <a:r>
              <a:rPr lang="en-US" b="1" u="none" dirty="0"/>
              <a:t> </a:t>
            </a:r>
            <a:r>
              <a:rPr lang="en-US" b="1" u="none" dirty="0" err="1"/>
              <a:t>cái</a:t>
            </a:r>
            <a:r>
              <a:rPr lang="en-US" b="1" u="none" dirty="0"/>
              <a:t> </a:t>
            </a:r>
            <a:r>
              <a:rPr lang="en-US" b="1" u="none" dirty="0" err="1"/>
              <a:t>cọc</a:t>
            </a:r>
            <a:r>
              <a:rPr lang="en-US" b="1" u="none" dirty="0"/>
              <a:t> ,   </a:t>
            </a:r>
            <a:r>
              <a:rPr lang="en-US" b="1" u="none" dirty="0" err="1"/>
              <a:t>sau</a:t>
            </a:r>
            <a:r>
              <a:rPr lang="en-US" b="1" u="none" dirty="0"/>
              <a:t> </a:t>
            </a:r>
            <a:r>
              <a:rPr lang="en-US" b="1" u="none" dirty="0" err="1"/>
              <a:t>đó</a:t>
            </a:r>
            <a:r>
              <a:rPr lang="en-US" b="1" u="none" dirty="0"/>
              <a:t> </a:t>
            </a:r>
            <a:r>
              <a:rPr lang="en-US" b="1" u="none" dirty="0" err="1"/>
              <a:t>mới</a:t>
            </a:r>
            <a:r>
              <a:rPr lang="en-US" b="1" u="none" dirty="0"/>
              <a:t> </a:t>
            </a:r>
            <a:r>
              <a:rPr lang="en-US" b="1" u="none" dirty="0" err="1"/>
              <a:t>vùi</a:t>
            </a:r>
            <a:r>
              <a:rPr lang="en-US" b="1" u="none" dirty="0"/>
              <a:t> </a:t>
            </a:r>
            <a:r>
              <a:rPr lang="en-US" b="1" u="none" dirty="0" err="1"/>
              <a:t>hai</a:t>
            </a:r>
            <a:r>
              <a:rPr lang="en-US" b="1" u="none" dirty="0"/>
              <a:t> </a:t>
            </a:r>
            <a:r>
              <a:rPr lang="en-US" b="1" u="none" dirty="0" err="1"/>
              <a:t>đầu</a:t>
            </a:r>
            <a:r>
              <a:rPr lang="en-US" b="1" u="none" dirty="0"/>
              <a:t> </a:t>
            </a:r>
            <a:r>
              <a:rPr lang="en-US" b="1" u="none" dirty="0" err="1"/>
              <a:t>rễ</a:t>
            </a:r>
            <a:r>
              <a:rPr lang="en-US" b="1" u="none" dirty="0"/>
              <a:t> </a:t>
            </a:r>
            <a:r>
              <a:rPr lang="en-US" b="1" u="none" dirty="0" err="1"/>
              <a:t>xuống</a:t>
            </a:r>
            <a:r>
              <a:rPr lang="en-US" b="1" u="none" dirty="0"/>
              <a:t> </a:t>
            </a:r>
            <a:r>
              <a:rPr lang="en-US" b="1" u="none" dirty="0" err="1"/>
              <a:t>đất</a:t>
            </a:r>
            <a:r>
              <a:rPr lang="en-US" b="1" u="none" dirty="0"/>
              <a:t> .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1781908" y="3117850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b="1" u="none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905862" y="3498850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b="1" u="none" dirty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4735999" y="4648200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b="1" u="none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2348766" y="5562600"/>
            <a:ext cx="8130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b="1" u="none" dirty="0" smtClean="0">
                <a:solidFill>
                  <a:srgbClr val="FF3300"/>
                </a:solidFill>
              </a:rPr>
              <a:t>//  </a:t>
            </a:r>
            <a:endParaRPr lang="en-US" sz="4400" b="1" u="none" dirty="0">
              <a:solidFill>
                <a:srgbClr val="FF3300"/>
              </a:solidFill>
            </a:endParaRPr>
          </a:p>
        </p:txBody>
      </p:sp>
      <p:pic>
        <p:nvPicPr>
          <p:cNvPr id="9225" name="Picture 28" descr="1785687ic4msukw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53150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5715000" y="3206750"/>
            <a:ext cx="2208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 dirty="0" err="1">
                <a:solidFill>
                  <a:srgbClr val="FF3300"/>
                </a:solidFill>
              </a:rPr>
              <a:t>Thường</a:t>
            </a:r>
            <a:r>
              <a:rPr lang="en-US" u="none" dirty="0">
                <a:solidFill>
                  <a:srgbClr val="FF3300"/>
                </a:solidFill>
              </a:rPr>
              <a:t> </a:t>
            </a:r>
            <a:r>
              <a:rPr lang="en-US" u="none" err="1" smtClean="0">
                <a:solidFill>
                  <a:srgbClr val="FF3300"/>
                </a:solidFill>
              </a:rPr>
              <a:t>lệ</a:t>
            </a:r>
            <a:r>
              <a:rPr lang="en-US" u="none" smtClean="0">
                <a:solidFill>
                  <a:srgbClr val="FF3300"/>
                </a:solidFill>
              </a:rPr>
              <a:t>,</a:t>
            </a:r>
            <a:endParaRPr lang="en-US" u="none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3" grpId="0"/>
      <p:bldP spid="15384" grpId="0"/>
      <p:bldP spid="15385" grpId="0"/>
      <p:bldP spid="15386" grpId="0"/>
      <p:bldP spid="15387" grpId="0"/>
      <p:bldP spid="153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4"/>
          <p:cNvSpPr txBox="1">
            <a:spLocks noChangeArrowheads="1"/>
          </p:cNvSpPr>
          <p:nvPr/>
        </p:nvSpPr>
        <p:spPr bwMode="auto">
          <a:xfrm>
            <a:off x="4419600" y="304800"/>
            <a:ext cx="971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 u="none">
                <a:solidFill>
                  <a:srgbClr val="FF3300"/>
                </a:solidFill>
              </a:rPr>
              <a:t>Rễ</a:t>
            </a:r>
          </a:p>
        </p:txBody>
      </p:sp>
      <p:pic>
        <p:nvPicPr>
          <p:cNvPr id="18447" name="Picture 4" descr="devil r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4" descr="c9203a7e-b213-4319-bed0-00628469702d-vuot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066800"/>
            <a:ext cx="464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2765425" y="0"/>
            <a:ext cx="3863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 u="none"/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62000" y="2406650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Luyện đọc</a:t>
            </a:r>
            <a:r>
              <a:rPr lang="en-US" sz="3600" u="none">
                <a:solidFill>
                  <a:srgbClr val="0000FF"/>
                </a:solidFill>
              </a:rPr>
              <a:t>                               </a:t>
            </a:r>
            <a:r>
              <a:rPr lang="en-US" sz="3600" b="1">
                <a:solidFill>
                  <a:srgbClr val="0000FF"/>
                </a:solidFill>
              </a:rPr>
              <a:t>Từ ngữ</a:t>
            </a:r>
          </a:p>
        </p:txBody>
      </p:sp>
      <p:cxnSp>
        <p:nvCxnSpPr>
          <p:cNvPr id="11267" name="Straight Connector 13"/>
          <p:cNvCxnSpPr>
            <a:cxnSpLocks noChangeShapeType="1"/>
          </p:cNvCxnSpPr>
          <p:nvPr/>
        </p:nvCxnSpPr>
        <p:spPr bwMode="auto">
          <a:xfrm rot="5400000">
            <a:off x="3429000" y="4419600"/>
            <a:ext cx="3505200" cy="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</p:spPr>
      </p:cxn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6129338" y="3436938"/>
            <a:ext cx="2341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>
                <a:solidFill>
                  <a:srgbClr val="FF3300"/>
                </a:solidFill>
              </a:rPr>
              <a:t>Thường lệ,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8212138" y="3459163"/>
            <a:ext cx="573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>
                <a:solidFill>
                  <a:srgbClr val="FF3300"/>
                </a:solidFill>
              </a:rPr>
              <a:t>rễ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129338" y="4144963"/>
            <a:ext cx="2754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>
                <a:solidFill>
                  <a:srgbClr val="FF3300"/>
                </a:solidFill>
              </a:rPr>
              <a:t>ngoằn ngoèo</a:t>
            </a:r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3962400" y="1828800"/>
            <a:ext cx="473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 u="none">
                <a:solidFill>
                  <a:schemeClr val="tx2"/>
                </a:solidFill>
                <a:cs typeface="Times New Roman" pitchFamily="18" charset="0"/>
              </a:rPr>
              <a:t>Theo tập sách </a:t>
            </a:r>
            <a:r>
              <a:rPr lang="en-US" sz="2400" b="1" i="1" u="none">
                <a:solidFill>
                  <a:srgbClr val="FF0000"/>
                </a:solidFill>
                <a:cs typeface="Times New Roman" pitchFamily="18" charset="0"/>
              </a:rPr>
              <a:t>Bác Hồ kính yêu</a:t>
            </a:r>
          </a:p>
        </p:txBody>
      </p:sp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871538" y="32004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none"/>
              <a:t>tần ngần,</a:t>
            </a:r>
          </a:p>
        </p:txBody>
      </p:sp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871538" y="3886200"/>
            <a:ext cx="2868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ngoằn ngoèo,</a:t>
            </a:r>
          </a:p>
        </p:txBody>
      </p:sp>
      <p:sp>
        <p:nvSpPr>
          <p:cNvPr id="11275" name="Text Box 8"/>
          <p:cNvSpPr txBox="1">
            <a:spLocks noChangeArrowheads="1"/>
          </p:cNvSpPr>
          <p:nvPr/>
        </p:nvSpPr>
        <p:spPr bwMode="auto">
          <a:xfrm>
            <a:off x="871538" y="4470400"/>
            <a:ext cx="890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vùi,</a:t>
            </a:r>
          </a:p>
        </p:txBody>
      </p:sp>
      <p:sp>
        <p:nvSpPr>
          <p:cNvPr id="11276" name="Text Box 8"/>
          <p:cNvSpPr txBox="1">
            <a:spLocks noChangeArrowheads="1"/>
          </p:cNvSpPr>
          <p:nvPr/>
        </p:nvSpPr>
        <p:spPr bwMode="auto">
          <a:xfrm>
            <a:off x="1814513" y="4470400"/>
            <a:ext cx="1639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bén đất</a:t>
            </a:r>
          </a:p>
        </p:txBody>
      </p:sp>
      <p:sp>
        <p:nvSpPr>
          <p:cNvPr id="11277" name="Text Box 8"/>
          <p:cNvSpPr txBox="1">
            <a:spLocks noChangeArrowheads="1"/>
          </p:cNvSpPr>
          <p:nvPr/>
        </p:nvSpPr>
        <p:spPr bwMode="auto">
          <a:xfrm>
            <a:off x="762000" y="5029200"/>
            <a:ext cx="2528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vòng lá tròn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1670</TotalTime>
  <Words>512</Words>
  <Application>Microsoft Office PowerPoint</Application>
  <PresentationFormat>On-screen Show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Edge</vt:lpstr>
      <vt:lpstr>PowerPoint Presentation</vt:lpstr>
      <vt:lpstr>PowerPoint Presentation</vt:lpstr>
      <vt:lpstr>PowerPoint Presentation</vt:lpstr>
      <vt:lpstr>LƯU Ý CÁCH ĐỌC TOÀN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GÒ VẤP TRƯỜNG TIỂU HỌC HẠNH THÔNG</dc:title>
  <dc:creator>HOME</dc:creator>
  <cp:lastModifiedBy>Admin</cp:lastModifiedBy>
  <cp:revision>101</cp:revision>
  <dcterms:created xsi:type="dcterms:W3CDTF">2009-10-19T15:23:28Z</dcterms:created>
  <dcterms:modified xsi:type="dcterms:W3CDTF">2021-04-19T03:26:13Z</dcterms:modified>
</cp:coreProperties>
</file>