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9" r:id="rId2"/>
    <p:sldId id="275" r:id="rId3"/>
    <p:sldId id="272" r:id="rId4"/>
    <p:sldId id="261" r:id="rId5"/>
    <p:sldId id="265" r:id="rId6"/>
    <p:sldId id="268" r:id="rId7"/>
    <p:sldId id="276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00CCFF"/>
    <a:srgbClr val="FFFE00"/>
    <a:srgbClr val="0000CC"/>
    <a:srgbClr val="9900FF"/>
    <a:srgbClr val="FFFF9F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770" autoAdjust="0"/>
    <p:restoredTop sz="94660"/>
  </p:normalViewPr>
  <p:slideViewPr>
    <p:cSldViewPr>
      <p:cViewPr varScale="1">
        <p:scale>
          <a:sx n="43" d="100"/>
          <a:sy n="43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2C62E-9D4A-4B94-AAC5-F87008EBE6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82DC65-FDE5-4000-B707-F54C04C9B2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74A900-157B-4A75-A923-D5CB30327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64DEE3-37BE-4ACD-9D62-4D0B1D4837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91867-3DF4-45D3-89E2-3059B839A9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345AC9-75B3-44E4-AEFC-2086649B68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A3855-895F-4E1E-ACB8-09C0E32CD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624EF6-3EBA-40F7-A805-BA735E0F0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BD61E2-A47B-4B62-B9E4-6BA420A257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50E124-FCA4-4915-A2CB-5290A8824D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91874D-4C52-4B24-BBB0-14EDDBE7B7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0769B3E8-FC6B-4A45-8A06-F8602E44C4C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1495425"/>
            <a:ext cx="91440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3600" b="1">
                <a:solidFill>
                  <a:srgbClr val="D73217"/>
                </a:solidFill>
                <a:latin typeface="Arial" charset="0"/>
              </a:rPr>
              <a:t>Mở rộng vốn từ: Các nước. Dấu phẩy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2971800"/>
            <a:ext cx="9144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4000" b="1">
                <a:solidFill>
                  <a:srgbClr val="0000FF"/>
                </a:solidFill>
                <a:latin typeface="Arial" charset="0"/>
              </a:rPr>
              <a:t>Bài 1: Kể tên một vài nước mà em biết. Hãy chỉ vị trí các nước ấy trên bản đồ (hoặc quả địa cầu)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685800" y="2362200"/>
            <a:ext cx="2438400" cy="6096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>
                <a:solidFill>
                  <a:srgbClr val="D73217"/>
                </a:solidFill>
                <a:latin typeface="Arial" charset="0"/>
              </a:rPr>
              <a:t>Nhóm lớn</a:t>
            </a:r>
            <a:r>
              <a:rPr lang="en-US" sz="2800">
                <a:solidFill>
                  <a:srgbClr val="D73217"/>
                </a:solidFill>
                <a:latin typeface="Arial" charset="0"/>
              </a:rPr>
              <a:t> </a:t>
            </a:r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1295400" y="1295400"/>
            <a:ext cx="168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2895600" y="1143000"/>
            <a:ext cx="3276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286000" y="609600"/>
            <a:ext cx="4495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Arial" charset="0"/>
              </a:rPr>
              <a:t>Luyện từ và câu</a:t>
            </a:r>
            <a:endParaRPr lang="en-US" sz="4000" b="1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  <p:bldP spid="15371" grpId="0" animBg="1"/>
      <p:bldP spid="15386" grpId="0" animBg="1"/>
      <p:bldP spid="153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48800" cy="6858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2238375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3200" b="1">
                <a:solidFill>
                  <a:srgbClr val="0000FF"/>
                </a:solidFill>
                <a:latin typeface="Arial" charset="0"/>
              </a:rPr>
              <a:t>Bài 2:</a:t>
            </a:r>
            <a:r>
              <a:rPr lang="en-US" sz="3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0000FF"/>
                </a:solidFill>
                <a:latin typeface="Arial" charset="0"/>
              </a:rPr>
              <a:t>Viết tên các nước mà em vừa kể ở bài tập 1.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3648075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Lào, Cam-pu-chia, Thái Lan, Ma- lai-xi-a, In-đô-nê-xi-a, Mi-an-ma, Phi-líp-pin, Xin-ga-po, Bru-nây, Đông Ti-mo, Trung Quốc, Nhật Bản, Triều Tiên, Hàn Quốc, I-ta-li-a, Đức, Bỉ, Thụy Sĩ, Na Uy, Ca-na-đa, Niu Di-lân, An- giê-ri, Ăng- gô- la, Pháp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228600" y="1685925"/>
            <a:ext cx="2057400" cy="48736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D73217"/>
                </a:solidFill>
                <a:latin typeface="Arial" charset="0"/>
              </a:rPr>
              <a:t>Nhóm đôi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0" y="1123950"/>
            <a:ext cx="91440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3200" b="1">
                <a:solidFill>
                  <a:srgbClr val="D73217"/>
                </a:solidFill>
                <a:latin typeface="Arial" charset="0"/>
              </a:rPr>
              <a:t>Mở rộng vốn từ: Các nước. Dấu phẩy</a:t>
            </a:r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2847975" y="1033463"/>
            <a:ext cx="3276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286000" y="514350"/>
            <a:ext cx="4495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Arial" charset="0"/>
              </a:rPr>
              <a:t>Luyện từ và câu</a:t>
            </a:r>
            <a:endParaRPr lang="en-US" sz="3600" b="1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/>
      <p:bldP spid="33799" grpId="0"/>
      <p:bldP spid="33800" grpId="0" animBg="1"/>
      <p:bldP spid="33803" grpId="0"/>
      <p:bldP spid="33805" grpId="0" animBg="1"/>
      <p:bldP spid="338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2286000" y="723900"/>
            <a:ext cx="441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u="sng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8600" y="1219200"/>
            <a:ext cx="86868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3200" b="1">
                <a:solidFill>
                  <a:srgbClr val="D73217"/>
                </a:solidFill>
                <a:latin typeface="Arial" charset="0"/>
              </a:rPr>
              <a:t>Mở rộng vốn từ: Các nước. Dấu phẩy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-76200" y="3429000"/>
            <a:ext cx="9372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3200" b="1">
                <a:solidFill>
                  <a:srgbClr val="0000FF"/>
                </a:solidFill>
                <a:latin typeface="Arial" charset="0"/>
              </a:rPr>
              <a:t>a/ Bằng những động tác thành thạo chỉ trong phút chốc ba cậu bé đã  leo lên đỉnh cột.</a:t>
            </a:r>
            <a:br>
              <a:rPr lang="en-US" sz="3200" b="1">
                <a:solidFill>
                  <a:srgbClr val="0000FF"/>
                </a:solidFill>
                <a:latin typeface="Arial" charset="0"/>
              </a:rPr>
            </a:br>
            <a:r>
              <a:rPr lang="en-US" sz="3200" b="1">
                <a:solidFill>
                  <a:srgbClr val="0000FF"/>
                </a:solidFill>
                <a:latin typeface="Arial" charset="0"/>
              </a:rPr>
              <a:t>b/ Với vẻ mặt lo lắng các bạn trong lớp hồi hộp theo dõi Nen-li .</a:t>
            </a:r>
            <a:br>
              <a:rPr lang="en-US" sz="3200" b="1">
                <a:solidFill>
                  <a:srgbClr val="0000FF"/>
                </a:solidFill>
                <a:latin typeface="Arial" charset="0"/>
              </a:rPr>
            </a:br>
            <a:r>
              <a:rPr lang="en-US" sz="3200" b="1">
                <a:solidFill>
                  <a:srgbClr val="0000FF"/>
                </a:solidFill>
                <a:latin typeface="Arial" charset="0"/>
              </a:rPr>
              <a:t>c/  Bằng một sự cố gắng phi thường Nen-li đã hoàn thành bài thể dục.</a:t>
            </a:r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5562600" y="23622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 sz="1600">
              <a:latin typeface="Arial" charset="0"/>
            </a:endParaRP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304800" y="1752600"/>
            <a:ext cx="8610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Bài 3: Đặt dấu phẩy vào chỗ thích hợp trong những câu sau:</a:t>
            </a:r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1905000" y="3733800"/>
            <a:ext cx="304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rgbClr val="D73217"/>
                </a:solidFill>
                <a:latin typeface="Arial" charset="0"/>
              </a:rPr>
              <a:t>,</a:t>
            </a:r>
            <a:endParaRPr lang="en-US" sz="4800">
              <a:solidFill>
                <a:srgbClr val="D73217"/>
              </a:solidFill>
              <a:latin typeface="Arial" charset="0"/>
            </a:endParaRP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7010400" y="5181600"/>
            <a:ext cx="381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rgbClr val="D73217"/>
                </a:solidFill>
                <a:latin typeface="Arial" charset="0"/>
              </a:rPr>
              <a:t>,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3886200" y="4114800"/>
            <a:ext cx="457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rgbClr val="D73217"/>
                </a:solidFill>
                <a:latin typeface="Arial" charset="0"/>
              </a:rPr>
              <a:t>,</a:t>
            </a:r>
          </a:p>
        </p:txBody>
      </p:sp>
      <p:sp>
        <p:nvSpPr>
          <p:cNvPr id="17441" name="Rectangle 33"/>
          <p:cNvSpPr>
            <a:spLocks noChangeArrowheads="1"/>
          </p:cNvSpPr>
          <p:nvPr/>
        </p:nvSpPr>
        <p:spPr bwMode="auto">
          <a:xfrm>
            <a:off x="6781800" y="3200400"/>
            <a:ext cx="457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rgbClr val="D73217"/>
                </a:solidFill>
                <a:latin typeface="Arial" charset="0"/>
              </a:rPr>
              <a:t>,</a:t>
            </a:r>
          </a:p>
        </p:txBody>
      </p:sp>
      <p:sp>
        <p:nvSpPr>
          <p:cNvPr id="17442" name="AutoShape 34"/>
          <p:cNvSpPr>
            <a:spLocks noChangeArrowheads="1"/>
          </p:cNvSpPr>
          <p:nvPr/>
        </p:nvSpPr>
        <p:spPr bwMode="auto">
          <a:xfrm>
            <a:off x="361950" y="2995613"/>
            <a:ext cx="19050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charset="0"/>
              </a:rPr>
              <a:t>Cá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2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2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2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30" grpId="0"/>
      <p:bldP spid="17438" grpId="0"/>
      <p:bldP spid="17439" grpId="0"/>
      <p:bldP spid="17440" grpId="0"/>
      <p:bldP spid="17441" grpId="0"/>
      <p:bldP spid="17442" grpId="0" animBg="1"/>
      <p:bldP spid="1744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5562600" y="2362200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 sz="1400">
              <a:latin typeface="Arial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2971800" y="2209800"/>
            <a:ext cx="51816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charset="0"/>
              </a:rPr>
              <a:t>RUNG CHUÔNG VÀNG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-228600" y="3048000"/>
            <a:ext cx="9601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Vị trí dấu phẩy trong các câu sau đúng hay sai? </a:t>
            </a:r>
            <a:br>
              <a:rPr lang="en-US" sz="2400" b="1">
                <a:solidFill>
                  <a:srgbClr val="0000FF"/>
                </a:solidFill>
                <a:latin typeface="Arial" charset="0"/>
              </a:rPr>
            </a:br>
            <a:r>
              <a:rPr lang="en-US" sz="2400" b="1">
                <a:solidFill>
                  <a:srgbClr val="0000FF"/>
                </a:solidFill>
                <a:latin typeface="Arial" charset="0"/>
              </a:rPr>
              <a:t>Đúng điền Đ sai điền S vào ô trống trước mỗi câu sau :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228600" y="4953000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2400" b="1">
                <a:solidFill>
                  <a:srgbClr val="D73217"/>
                </a:solidFill>
                <a:latin typeface="Arial" charset="0"/>
              </a:rPr>
              <a:t>     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Câu 1: Mẹ em vẫn nhắc: “Các con đi học về thấy trong nhà, có khách phải chào hỏi lễ phép.”</a:t>
            </a: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76200" y="48006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2400" b="1">
                <a:solidFill>
                  <a:srgbClr val="D73217"/>
                </a:solidFill>
                <a:latin typeface="Arial" charset="0"/>
              </a:rPr>
              <a:t>     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Câu 2: Cả một vùng sông Hồng nô nức làm lễ, mở hội để tưởng nhớ ông.</a:t>
            </a:r>
          </a:p>
        </p:txBody>
      </p:sp>
      <p:sp>
        <p:nvSpPr>
          <p:cNvPr id="26643" name="Oval 19"/>
          <p:cNvSpPr>
            <a:spLocks noChangeArrowheads="1"/>
          </p:cNvSpPr>
          <p:nvPr/>
        </p:nvSpPr>
        <p:spPr bwMode="auto">
          <a:xfrm>
            <a:off x="228600" y="4876800"/>
            <a:ext cx="762000" cy="60960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sp>
        <p:nvSpPr>
          <p:cNvPr id="6152" name="Rectangle 23"/>
          <p:cNvSpPr>
            <a:spLocks noChangeArrowheads="1"/>
          </p:cNvSpPr>
          <p:nvPr/>
        </p:nvSpPr>
        <p:spPr bwMode="auto">
          <a:xfrm>
            <a:off x="2286000" y="655638"/>
            <a:ext cx="4419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u="sng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6153" name="Rectangle 24"/>
          <p:cNvSpPr>
            <a:spLocks noChangeArrowheads="1"/>
          </p:cNvSpPr>
          <p:nvPr/>
        </p:nvSpPr>
        <p:spPr bwMode="auto">
          <a:xfrm>
            <a:off x="304800" y="1266825"/>
            <a:ext cx="86868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2800" b="1">
                <a:solidFill>
                  <a:srgbClr val="D73217"/>
                </a:solidFill>
                <a:latin typeface="Arial" charset="0"/>
              </a:rPr>
              <a:t>Mở rộng vốn từ: Các nước. Dấu phẩy</a:t>
            </a:r>
          </a:p>
        </p:txBody>
      </p:sp>
      <p:sp>
        <p:nvSpPr>
          <p:cNvPr id="26649" name="AutoShape 25"/>
          <p:cNvSpPr>
            <a:spLocks noChangeArrowheads="1"/>
          </p:cNvSpPr>
          <p:nvPr/>
        </p:nvSpPr>
        <p:spPr bwMode="auto">
          <a:xfrm>
            <a:off x="0" y="1981200"/>
            <a:ext cx="2895600" cy="990600"/>
          </a:xfrm>
          <a:prstGeom prst="cloudCallout">
            <a:avLst>
              <a:gd name="adj1" fmla="val -37667"/>
              <a:gd name="adj2" fmla="val 37662"/>
            </a:avLst>
          </a:prstGeom>
          <a:solidFill>
            <a:schemeClr val="accent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FF0066"/>
                </a:solidFill>
                <a:latin typeface="Arial" charset="0"/>
              </a:rPr>
              <a:t>Trò chơi</a:t>
            </a:r>
          </a:p>
        </p:txBody>
      </p:sp>
      <p:sp>
        <p:nvSpPr>
          <p:cNvPr id="26652" name="Oval 28"/>
          <p:cNvSpPr>
            <a:spLocks noChangeArrowheads="1"/>
          </p:cNvSpPr>
          <p:nvPr/>
        </p:nvSpPr>
        <p:spPr bwMode="auto">
          <a:xfrm>
            <a:off x="228600" y="4800600"/>
            <a:ext cx="762000" cy="68580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228600" y="4752975"/>
            <a:ext cx="762000" cy="73342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b="1">
              <a:latin typeface="Arial" charset="0"/>
            </a:endParaRPr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228600" y="4767263"/>
            <a:ext cx="762000" cy="71437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6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6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6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6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4" grpId="0"/>
      <p:bldP spid="26635" grpId="0"/>
      <p:bldP spid="26637" grpId="0"/>
      <p:bldP spid="26637" grpId="1"/>
      <p:bldP spid="26641" grpId="0"/>
      <p:bldP spid="26643" grpId="0" animBg="1"/>
      <p:bldP spid="26649" grpId="0" animBg="1"/>
      <p:bldP spid="26652" grpId="0" animBg="1"/>
      <p:bldP spid="26652" grpId="1" animBg="1"/>
      <p:bldP spid="26653" grpId="0" animBg="1"/>
      <p:bldP spid="26653" grpId="1" animBg="1"/>
      <p:bldP spid="26653" grpId="2" animBg="1"/>
      <p:bldP spid="26654" grpId="0" animBg="1"/>
      <p:bldP spid="2665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5562600" y="23622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 sz="1600">
              <a:latin typeface="Arial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3152775"/>
            <a:ext cx="9144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3200" b="1">
                <a:solidFill>
                  <a:srgbClr val="0000FF"/>
                </a:solidFill>
                <a:latin typeface="Arial" charset="0"/>
              </a:rPr>
              <a:t>Đúng điền Đ sai điền S vào ô trống trước mỗi câu sau:</a:t>
            </a: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3505200" y="2181225"/>
            <a:ext cx="51816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charset="0"/>
              </a:rPr>
              <a:t>RUNG CHUÔNG VÀNG</a:t>
            </a:r>
          </a:p>
        </p:txBody>
      </p:sp>
      <p:sp>
        <p:nvSpPr>
          <p:cNvPr id="7173" name="Rectangle 20"/>
          <p:cNvSpPr>
            <a:spLocks noChangeArrowheads="1"/>
          </p:cNvSpPr>
          <p:nvPr/>
        </p:nvSpPr>
        <p:spPr bwMode="auto">
          <a:xfrm>
            <a:off x="2286000" y="723900"/>
            <a:ext cx="441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u="sng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304800" y="1295400"/>
            <a:ext cx="86106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3200" b="1">
                <a:solidFill>
                  <a:srgbClr val="D73217"/>
                </a:solidFill>
                <a:latin typeface="Arial" charset="0"/>
              </a:rPr>
              <a:t>Mở rộng vốn từ: Các nước. Dấu phẩy</a:t>
            </a:r>
          </a:p>
        </p:txBody>
      </p:sp>
      <p:sp>
        <p:nvSpPr>
          <p:cNvPr id="29718" name="AutoShape 22"/>
          <p:cNvSpPr>
            <a:spLocks noChangeArrowheads="1"/>
          </p:cNvSpPr>
          <p:nvPr/>
        </p:nvSpPr>
        <p:spPr bwMode="auto">
          <a:xfrm>
            <a:off x="0" y="1981200"/>
            <a:ext cx="3048000" cy="914400"/>
          </a:xfrm>
          <a:prstGeom prst="cloudCallout">
            <a:avLst>
              <a:gd name="adj1" fmla="val -38282"/>
              <a:gd name="adj2" fmla="val 19968"/>
            </a:avLst>
          </a:prstGeom>
          <a:solidFill>
            <a:schemeClr val="accent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Arial" charset="0"/>
              </a:rPr>
              <a:t>Trò Chơi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0" y="4800600"/>
            <a:ext cx="9144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3200" b="1">
                <a:solidFill>
                  <a:srgbClr val="0000FF"/>
                </a:solidFill>
                <a:latin typeface="Arial" charset="0"/>
              </a:rPr>
              <a:t>        </a:t>
            </a:r>
            <a:r>
              <a:rPr lang="en-US" sz="3600" b="1">
                <a:solidFill>
                  <a:srgbClr val="0000FF"/>
                </a:solidFill>
                <a:latin typeface="Arial" charset="0"/>
              </a:rPr>
              <a:t>Câu 3: Sáng nào, ông em cũng ra vườn chăm sóc cây.</a:t>
            </a:r>
          </a:p>
        </p:txBody>
      </p:sp>
      <p:sp>
        <p:nvSpPr>
          <p:cNvPr id="29727" name="Oval 31"/>
          <p:cNvSpPr>
            <a:spLocks noChangeArrowheads="1"/>
          </p:cNvSpPr>
          <p:nvPr/>
        </p:nvSpPr>
        <p:spPr bwMode="auto">
          <a:xfrm>
            <a:off x="381000" y="4953000"/>
            <a:ext cx="838200" cy="53340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381000" y="4819650"/>
            <a:ext cx="838200" cy="68580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  <p:bldP spid="29714" grpId="0"/>
      <p:bldP spid="29717" grpId="0"/>
      <p:bldP spid="29718" grpId="0" animBg="1"/>
      <p:bldP spid="29724" grpId="0"/>
      <p:bldP spid="29727" grpId="0" animBg="1"/>
      <p:bldP spid="29731" grpId="0" animBg="1"/>
      <p:bldP spid="2973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2867025"/>
            <a:ext cx="9144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3600" b="1">
                <a:solidFill>
                  <a:srgbClr val="0000FF"/>
                </a:solidFill>
                <a:latin typeface="Arial" charset="0"/>
              </a:rPr>
              <a:t>Đúng điền Đ sai điền S vào ô trống trước mỗi câu sau: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124200" y="2257425"/>
            <a:ext cx="51816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charset="0"/>
              </a:rPr>
              <a:t>RUNG CHUÔNG VÀNG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2286000" y="722313"/>
            <a:ext cx="4419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u="sng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304800" y="1419225"/>
            <a:ext cx="86868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3200" b="1">
                <a:solidFill>
                  <a:srgbClr val="D73217"/>
                </a:solidFill>
                <a:latin typeface="Arial" charset="0"/>
              </a:rPr>
              <a:t>Mở rộng vốn từ: Các nước. Dấu phẩy</a:t>
            </a:r>
          </a:p>
        </p:txBody>
      </p:sp>
      <p:sp>
        <p:nvSpPr>
          <p:cNvPr id="68617" name="AutoShape 9"/>
          <p:cNvSpPr>
            <a:spLocks noChangeArrowheads="1"/>
          </p:cNvSpPr>
          <p:nvPr/>
        </p:nvSpPr>
        <p:spPr bwMode="auto">
          <a:xfrm>
            <a:off x="228600" y="2081213"/>
            <a:ext cx="2667000" cy="838200"/>
          </a:xfrm>
          <a:prstGeom prst="cloudCallout">
            <a:avLst>
              <a:gd name="adj1" fmla="val -45181"/>
              <a:gd name="adj2" fmla="val 26324"/>
            </a:avLst>
          </a:prstGeom>
          <a:solidFill>
            <a:schemeClr val="accent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FF0066"/>
                </a:solidFill>
                <a:latin typeface="Arial" charset="0"/>
              </a:rPr>
              <a:t>Trò chơi</a:t>
            </a:r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0" y="4895850"/>
            <a:ext cx="9144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en-US" sz="3200" b="1">
                <a:solidFill>
                  <a:srgbClr val="0000FF"/>
                </a:solidFill>
                <a:latin typeface="Arial" charset="0"/>
              </a:rPr>
              <a:t>        </a:t>
            </a:r>
            <a:r>
              <a:rPr lang="en-US" sz="3600" b="1">
                <a:solidFill>
                  <a:srgbClr val="0000FF"/>
                </a:solidFill>
                <a:latin typeface="Arial" charset="0"/>
              </a:rPr>
              <a:t>Câu 4: Ngày mai muông thú trong rừng mở hội thi chạy để chọn con vật nhanh nhất.</a:t>
            </a:r>
          </a:p>
        </p:txBody>
      </p:sp>
      <p:sp>
        <p:nvSpPr>
          <p:cNvPr id="68619" name="Oval 11"/>
          <p:cNvSpPr>
            <a:spLocks noChangeArrowheads="1"/>
          </p:cNvSpPr>
          <p:nvPr/>
        </p:nvSpPr>
        <p:spPr bwMode="auto">
          <a:xfrm>
            <a:off x="500063" y="4800600"/>
            <a:ext cx="609600" cy="53340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500063" y="4800600"/>
            <a:ext cx="609600" cy="53340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  <p:bldP spid="68613" grpId="0"/>
      <p:bldP spid="68616" grpId="0"/>
      <p:bldP spid="68617" grpId="0" animBg="1"/>
      <p:bldP spid="68619" grpId="0" animBg="1"/>
      <p:bldP spid="68620" grpId="0" animBg="1"/>
      <p:bldP spid="686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5562600" y="23622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 sz="1600">
              <a:latin typeface="Arial" charset="0"/>
            </a:endParaRPr>
          </a:p>
        </p:txBody>
      </p:sp>
      <p:sp>
        <p:nvSpPr>
          <p:cNvPr id="9219" name="Rectangle 15"/>
          <p:cNvSpPr>
            <a:spLocks noChangeArrowheads="1"/>
          </p:cNvSpPr>
          <p:nvPr/>
        </p:nvSpPr>
        <p:spPr bwMode="auto">
          <a:xfrm>
            <a:off x="2286000" y="722313"/>
            <a:ext cx="4419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u="sng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228600" y="1524000"/>
            <a:ext cx="86868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3200" b="1">
                <a:solidFill>
                  <a:srgbClr val="D73217"/>
                </a:solidFill>
                <a:latin typeface="Arial" charset="0"/>
              </a:rPr>
              <a:t>Mở rộng vốn từ: Các nước. Dấu phẩy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228600" y="26670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charset="0"/>
              </a:rPr>
              <a:t>Hãy kể tên một số nước mà em biết?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304800" y="4267200"/>
            <a:ext cx="609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charset="0"/>
              </a:rPr>
              <a:t>Dấu phẩy có tác dụng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4" grpId="0"/>
      <p:bldP spid="27666" grpId="0"/>
      <p:bldP spid="27666" grpId="1"/>
      <p:bldP spid="2766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</TotalTime>
  <Words>410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 Unicode MS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AnhNgoc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CSTeam</cp:lastModifiedBy>
  <cp:revision>104</cp:revision>
  <dcterms:created xsi:type="dcterms:W3CDTF">2009-04-15T09:57:14Z</dcterms:created>
  <dcterms:modified xsi:type="dcterms:W3CDTF">2016-06-29T10:22:32Z</dcterms:modified>
</cp:coreProperties>
</file>