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57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E02AA"/>
    <a:srgbClr val="9900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E9E8D5-9D96-4679-8E63-0A196341D6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741004-1276-4E71-A586-69E2747891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F2AB4F-3BCD-4939-BF94-9036C9529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74BA03-1721-4F57-B5FB-5A111578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246FCD-F05A-4131-B1EE-74DA93C405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3EFEE6-59F4-468E-A484-2FB2327FAF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58A08B-A0E8-430B-A4DF-3611845C14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7916AA-8753-47A1-AC67-7D7A6CE634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35C12B-0F54-4A8E-BC70-FD3BF0AE9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9A18FF-A484-47AC-A846-85BDC56FF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9DA245-C273-49E4-8DCF-593EFE016B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C5DC71-8086-441A-941E-222F02618C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C0110D-0183-47A5-9BBB-65F6A34C43B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3581400" y="633413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006600"/>
                </a:solidFill>
              </a:rPr>
              <a:t>Tập làm văn</a:t>
            </a:r>
            <a:endParaRPr lang="en-US" sz="2800" b="1" i="1">
              <a:solidFill>
                <a:srgbClr val="006600"/>
              </a:solidFill>
            </a:endParaRP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3276600" y="129540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B20A22"/>
                </a:solidFill>
              </a:rPr>
              <a:t>Ghi chép sổ tay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2863" y="1828800"/>
            <a:ext cx="8948737" cy="762000"/>
            <a:chOff x="27" y="1152"/>
            <a:chExt cx="5637" cy="480"/>
          </a:xfrm>
        </p:grpSpPr>
        <p:sp>
          <p:nvSpPr>
            <p:cNvPr id="2054" name="Text Box 7"/>
            <p:cNvSpPr txBox="1">
              <a:spLocks noChangeArrowheads="1"/>
            </p:cNvSpPr>
            <p:nvPr/>
          </p:nvSpPr>
          <p:spPr bwMode="auto">
            <a:xfrm>
              <a:off x="528" y="1152"/>
              <a:ext cx="51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>
                  <a:solidFill>
                    <a:srgbClr val="000099"/>
                  </a:solidFill>
                </a:rPr>
                <a:t>Đọc bài báo : A lô, Đô-rê-mon Thần thông đây!</a:t>
              </a:r>
            </a:p>
          </p:txBody>
        </p:sp>
        <p:sp>
          <p:nvSpPr>
            <p:cNvPr id="2055" name="Oval 8"/>
            <p:cNvSpPr>
              <a:spLocks noChangeArrowheads="1"/>
            </p:cNvSpPr>
            <p:nvPr/>
          </p:nvSpPr>
          <p:spPr bwMode="auto">
            <a:xfrm>
              <a:off x="27" y="1248"/>
              <a:ext cx="432" cy="384"/>
            </a:xfrm>
            <a:prstGeom prst="ellipse">
              <a:avLst/>
            </a:prstGeom>
            <a:solidFill>
              <a:srgbClr val="00FFFF"/>
            </a:solidFill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0000FF"/>
                  </a:solidFill>
                </a:rPr>
                <a:t>1</a:t>
              </a:r>
            </a:p>
          </p:txBody>
        </p:sp>
      </p:grp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914400" y="3124200"/>
            <a:ext cx="7162800" cy="2133600"/>
          </a:xfrm>
          <a:prstGeom prst="ellipse">
            <a:avLst/>
          </a:prstGeom>
          <a:solidFill>
            <a:srgbClr val="FFFF99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0000FF"/>
                </a:solidFill>
              </a:rPr>
              <a:t>                  </a:t>
            </a:r>
            <a:r>
              <a:rPr lang="en-US" sz="2800" b="1">
                <a:solidFill>
                  <a:srgbClr val="0000FF"/>
                </a:solidFill>
              </a:rPr>
              <a:t>Đọc phân vai:</a:t>
            </a:r>
          </a:p>
          <a:p>
            <a:r>
              <a:rPr lang="en-US" sz="2800" b="1">
                <a:solidFill>
                  <a:srgbClr val="0000FF"/>
                </a:solidFill>
              </a:rPr>
              <a:t>                    Tùng </a:t>
            </a:r>
          </a:p>
          <a:p>
            <a:r>
              <a:rPr lang="en-US" sz="2800" b="1">
                <a:solidFill>
                  <a:srgbClr val="0000FF"/>
                </a:solidFill>
              </a:rPr>
              <a:t>                     Dương </a:t>
            </a:r>
          </a:p>
          <a:p>
            <a:r>
              <a:rPr lang="en-US" sz="2800" b="1">
                <a:solidFill>
                  <a:srgbClr val="0000FF"/>
                </a:solidFill>
              </a:rPr>
              <a:t>                     Đô-rê môn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55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76200"/>
            <a:ext cx="4495800" cy="2751138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2055" name="Picture 7" descr="50828369_j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7250" y="0"/>
            <a:ext cx="4248150" cy="28194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2057" name="Picture 9" descr="Gau_ngu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657600"/>
            <a:ext cx="4114800" cy="2486025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2059" name="Picture 11" descr="06Gau-ngu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95800" y="3657600"/>
            <a:ext cx="4343400" cy="24384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sp>
        <p:nvSpPr>
          <p:cNvPr id="2068" name="AutoShape 20"/>
          <p:cNvSpPr>
            <a:spLocks noChangeArrowheads="1"/>
          </p:cNvSpPr>
          <p:nvPr/>
        </p:nvSpPr>
        <p:spPr bwMode="gray">
          <a:xfrm>
            <a:off x="1219200" y="2933700"/>
            <a:ext cx="19812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 </a:t>
            </a:r>
            <a:r>
              <a:rPr lang="en-US" sz="2800" b="1"/>
              <a:t>Sói đỏ</a:t>
            </a:r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gray">
          <a:xfrm>
            <a:off x="5486400" y="2895600"/>
            <a:ext cx="19812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 </a:t>
            </a:r>
            <a:r>
              <a:rPr lang="en-US" sz="2800" b="1"/>
              <a:t>Cáo</a:t>
            </a:r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gray">
          <a:xfrm>
            <a:off x="1219200" y="6257925"/>
            <a:ext cx="19812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 </a:t>
            </a:r>
            <a:r>
              <a:rPr lang="en-US" sz="2800" b="1"/>
              <a:t>Gấu chó</a:t>
            </a:r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gray">
          <a:xfrm>
            <a:off x="5410200" y="6229350"/>
            <a:ext cx="19812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 </a:t>
            </a:r>
            <a:r>
              <a:rPr lang="en-US" sz="2800" b="1"/>
              <a:t>Gấu ngựa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" grpId="0" animBg="1"/>
      <p:bldP spid="2077" grpId="0" animBg="1"/>
      <p:bldP spid="2078" grpId="0" animBg="1"/>
      <p:bldP spid="20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2010-12-20-9-22-51_0tegiac2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0488"/>
            <a:ext cx="4572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47e70393_leopard1280_1024_resize"/>
          <p:cNvPicPr>
            <a:picLocks noChangeAspect="1" noChangeArrowheads="1"/>
          </p:cNvPicPr>
          <p:nvPr/>
        </p:nvPicPr>
        <p:blipFill>
          <a:blip r:embed="rId3"/>
          <a:srcRect t="5621" b="6323"/>
          <a:stretch>
            <a:fillRect/>
          </a:stretch>
        </p:blipFill>
        <p:spPr bwMode="auto">
          <a:xfrm>
            <a:off x="2362200" y="3614738"/>
            <a:ext cx="4419600" cy="25146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6150" name="Picture 6" descr="Tig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128588"/>
            <a:ext cx="3962400" cy="2767012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sp>
        <p:nvSpPr>
          <p:cNvPr id="6151" name="AutoShape 7"/>
          <p:cNvSpPr>
            <a:spLocks noChangeArrowheads="1"/>
          </p:cNvSpPr>
          <p:nvPr/>
        </p:nvSpPr>
        <p:spPr bwMode="gray">
          <a:xfrm>
            <a:off x="1219200" y="2990850"/>
            <a:ext cx="19812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 </a:t>
            </a:r>
            <a:r>
              <a:rPr lang="en-US" sz="2800" b="1"/>
              <a:t>Tê giác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gray">
          <a:xfrm>
            <a:off x="5562600" y="2971800"/>
            <a:ext cx="19812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 </a:t>
            </a:r>
            <a:r>
              <a:rPr lang="en-US" sz="2800" b="1"/>
              <a:t>Hổ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gray">
          <a:xfrm>
            <a:off x="3581400" y="6172200"/>
            <a:ext cx="25908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Báo hoa mai</a:t>
            </a:r>
            <a:endParaRPr 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2" grpId="0" animBg="1"/>
      <p:bldP spid="61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43fcay-ky-hu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5250"/>
            <a:ext cx="3829050" cy="219075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3081" name="Picture 9" descr="1473869124752228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95250"/>
            <a:ext cx="4343400" cy="219075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3083" name="Picture 11" descr="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968625"/>
            <a:ext cx="2705100" cy="300355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3085" name="Picture 13" descr="sam_ngoc_linh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2971800"/>
            <a:ext cx="2857500" cy="29718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3087" name="Picture 15" descr="7-4_anh_sam_Ngoc_Linh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24200" y="2970213"/>
            <a:ext cx="2590800" cy="2973387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sp>
        <p:nvSpPr>
          <p:cNvPr id="3094" name="AutoShape 22"/>
          <p:cNvSpPr>
            <a:spLocks noChangeArrowheads="1"/>
          </p:cNvSpPr>
          <p:nvPr/>
        </p:nvSpPr>
        <p:spPr bwMode="gray">
          <a:xfrm>
            <a:off x="1066800" y="2362200"/>
            <a:ext cx="25146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/>
              <a:t> </a:t>
            </a:r>
            <a:r>
              <a:rPr lang="en-US" sz="2800" b="1"/>
              <a:t>Trầm hương</a:t>
            </a:r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gray">
          <a:xfrm>
            <a:off x="4876800" y="2362200"/>
            <a:ext cx="25146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 </a:t>
            </a:r>
            <a:r>
              <a:rPr lang="en-US" sz="2800" b="1"/>
              <a:t>Trắc</a:t>
            </a:r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gray">
          <a:xfrm>
            <a:off x="309563" y="6172200"/>
            <a:ext cx="25146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/>
              <a:t> </a:t>
            </a:r>
            <a:r>
              <a:rPr lang="en-US" sz="2800" b="1"/>
              <a:t>kơ-nia</a:t>
            </a:r>
          </a:p>
        </p:txBody>
      </p:sp>
      <p:sp>
        <p:nvSpPr>
          <p:cNvPr id="3097" name="AutoShape 25"/>
          <p:cNvSpPr>
            <a:spLocks noChangeArrowheads="1"/>
          </p:cNvSpPr>
          <p:nvPr/>
        </p:nvSpPr>
        <p:spPr bwMode="gray">
          <a:xfrm>
            <a:off x="3200400" y="6172200"/>
            <a:ext cx="2514600" cy="4572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Sâm ngọc linh</a:t>
            </a:r>
            <a:endParaRPr lang="en-US" sz="2800" b="1"/>
          </a:p>
        </p:txBody>
      </p:sp>
      <p:sp>
        <p:nvSpPr>
          <p:cNvPr id="3098" name="AutoShape 26"/>
          <p:cNvSpPr>
            <a:spLocks noChangeArrowheads="1"/>
          </p:cNvSpPr>
          <p:nvPr/>
        </p:nvSpPr>
        <p:spPr bwMode="gray">
          <a:xfrm>
            <a:off x="6019800" y="6172200"/>
            <a:ext cx="2514600" cy="4572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Tam thất</a:t>
            </a:r>
            <a:endParaRPr 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 animBg="1"/>
      <p:bldP spid="3095" grpId="0" animBg="1"/>
      <p:bldP spid="3096" grpId="0" animBg="1"/>
      <p:bldP spid="3097" grpId="0" animBg="1"/>
      <p:bldP spid="30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86_1289565731_white-rumped_vul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" y="85725"/>
            <a:ext cx="4114800" cy="26670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4105" name="Picture 9" descr="081223052649-499-9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85725"/>
            <a:ext cx="4572000" cy="26670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pic>
        <p:nvPicPr>
          <p:cNvPr id="4107" name="Picture 11" descr="panda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3462338"/>
            <a:ext cx="4286250" cy="2743200"/>
          </a:xfrm>
          <a:prstGeom prst="rect">
            <a:avLst/>
          </a:prstGeom>
          <a:noFill/>
          <a:ln w="28575">
            <a:solidFill>
              <a:srgbClr val="990000"/>
            </a:solidFill>
            <a:miter lim="800000"/>
            <a:headEnd/>
            <a:tailEnd/>
          </a:ln>
        </p:spPr>
      </p:pic>
      <p:sp>
        <p:nvSpPr>
          <p:cNvPr id="4109" name="AutoShape 13"/>
          <p:cNvSpPr>
            <a:spLocks noChangeArrowheads="1"/>
          </p:cNvSpPr>
          <p:nvPr/>
        </p:nvSpPr>
        <p:spPr bwMode="gray">
          <a:xfrm>
            <a:off x="914400" y="2819400"/>
            <a:ext cx="25146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Chim kền kền</a:t>
            </a:r>
            <a:endParaRPr lang="en-US" sz="2800" b="1"/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gray">
          <a:xfrm>
            <a:off x="5176838" y="2867025"/>
            <a:ext cx="2514600" cy="4953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Cá heo xanh</a:t>
            </a:r>
            <a:endParaRPr lang="en-US" sz="2800" b="1"/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gray">
          <a:xfrm>
            <a:off x="3048000" y="6248400"/>
            <a:ext cx="3886200" cy="533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006600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400" b="1"/>
              <a:t>Gấu trúc Trung Quốc</a:t>
            </a:r>
            <a:endParaRPr 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" grpId="0" animBg="1"/>
      <p:bldP spid="4110" grpId="0" animBg="1"/>
      <p:bldP spid="41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3581400" y="633413"/>
            <a:ext cx="3048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006600"/>
                </a:solidFill>
              </a:rPr>
              <a:t>Tập làm văn</a:t>
            </a:r>
            <a:endParaRPr lang="en-US" sz="2800" b="1" i="1">
              <a:solidFill>
                <a:srgbClr val="006600"/>
              </a:solidFill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3276600" y="1066800"/>
            <a:ext cx="312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B20A22"/>
                </a:solidFill>
              </a:rPr>
              <a:t>Ghi chép sổ tay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2863" y="1471613"/>
            <a:ext cx="8948737" cy="954087"/>
            <a:chOff x="27" y="1152"/>
            <a:chExt cx="5637" cy="601"/>
          </a:xfrm>
        </p:grpSpPr>
        <p:sp>
          <p:nvSpPr>
            <p:cNvPr id="7176" name="Text Box 8"/>
            <p:cNvSpPr txBox="1">
              <a:spLocks noChangeArrowheads="1"/>
            </p:cNvSpPr>
            <p:nvPr/>
          </p:nvSpPr>
          <p:spPr bwMode="auto">
            <a:xfrm>
              <a:off x="528" y="1152"/>
              <a:ext cx="5136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/>
                <a:t>Ghi vào sổ tay của em những ý chính trong các câu trả lời của Đô-rê-mon.</a:t>
              </a:r>
            </a:p>
          </p:txBody>
        </p:sp>
        <p:sp>
          <p:nvSpPr>
            <p:cNvPr id="7177" name="Oval 9"/>
            <p:cNvSpPr>
              <a:spLocks noChangeArrowheads="1"/>
            </p:cNvSpPr>
            <p:nvPr/>
          </p:nvSpPr>
          <p:spPr bwMode="auto">
            <a:xfrm>
              <a:off x="27" y="1248"/>
              <a:ext cx="432" cy="384"/>
            </a:xfrm>
            <a:prstGeom prst="ellipse">
              <a:avLst/>
            </a:prstGeom>
            <a:solidFill>
              <a:srgbClr val="00FFFF"/>
            </a:solidFill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0000FF"/>
                  </a:solidFill>
                </a:rPr>
                <a:t>2</a:t>
              </a:r>
            </a:p>
          </p:txBody>
        </p:sp>
      </p:grp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28600" y="2338388"/>
            <a:ext cx="8686800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B20A22"/>
                </a:solidFill>
              </a:rPr>
              <a:t>                </a:t>
            </a:r>
            <a:r>
              <a:rPr lang="en-US" sz="2800" b="1" i="1">
                <a:solidFill>
                  <a:srgbClr val="0E02AA"/>
                </a:solidFill>
              </a:rPr>
              <a:t>Những loài động vật có nguy cơ tuyệt chủng ở Việt Nam: sói đỏ, cáo. Gấu chó, gấu ngựa, hổ, báo hoa mai, tê giác,… Các loài thực vật quý hiếm ở Việt nam: trầm hương, trắc, kơ- nia, sâm ngọc linh, tam thất,…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28600" y="4748213"/>
            <a:ext cx="86868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B20A22"/>
                </a:solidFill>
              </a:rPr>
              <a:t>  Các loài động vật quý hiếm trên thế giới: chim kền kền ở Mĩ còn 70 con, cá heo xanh Nam Cực còn 500 con, gấu trúc Trung Quốc còn khoảng 700 con.</a:t>
            </a:r>
            <a:endParaRPr lang="en-US" sz="2800" b="1" i="1">
              <a:solidFill>
                <a:srgbClr val="0E02AA"/>
              </a:solidFill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14338" y="2338388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B20A22"/>
                </a:solidFill>
              </a:rPr>
              <a:t>Ví dụ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3581400" y="633413"/>
            <a:ext cx="3048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006600"/>
                </a:solidFill>
              </a:rPr>
              <a:t>Tập làm văn</a:t>
            </a:r>
            <a:endParaRPr lang="en-US" sz="2400" b="1" i="1">
              <a:solidFill>
                <a:srgbClr val="006600"/>
              </a:solidFill>
            </a:endParaRP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3276600" y="10668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B20A22"/>
                </a:solidFill>
              </a:rPr>
              <a:t>Ghi chép sổ tay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95263" y="1438275"/>
            <a:ext cx="8948737" cy="830263"/>
            <a:chOff x="27" y="1152"/>
            <a:chExt cx="5637" cy="523"/>
          </a:xfrm>
        </p:grpSpPr>
        <p:sp>
          <p:nvSpPr>
            <p:cNvPr id="8200" name="Text Box 8"/>
            <p:cNvSpPr txBox="1">
              <a:spLocks noChangeArrowheads="1"/>
            </p:cNvSpPr>
            <p:nvPr/>
          </p:nvSpPr>
          <p:spPr bwMode="auto">
            <a:xfrm>
              <a:off x="528" y="1152"/>
              <a:ext cx="513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/>
                <a:t>Ghi vào sổ tay của em những ý chính trong các câu trả lời của Đô-rê-mon.</a:t>
              </a:r>
            </a:p>
          </p:txBody>
        </p:sp>
        <p:sp>
          <p:nvSpPr>
            <p:cNvPr id="8201" name="Oval 9"/>
            <p:cNvSpPr>
              <a:spLocks noChangeArrowheads="1"/>
            </p:cNvSpPr>
            <p:nvPr/>
          </p:nvSpPr>
          <p:spPr bwMode="auto">
            <a:xfrm>
              <a:off x="27" y="1248"/>
              <a:ext cx="432" cy="384"/>
            </a:xfrm>
            <a:prstGeom prst="ellipse">
              <a:avLst/>
            </a:prstGeom>
            <a:solidFill>
              <a:srgbClr val="00FFFF"/>
            </a:solidFill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</a:rPr>
                <a:t>2</a:t>
              </a:r>
            </a:p>
          </p:txBody>
        </p:sp>
      </p:grp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28600" y="2895600"/>
            <a:ext cx="8686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B20A22"/>
                </a:solidFill>
              </a:rPr>
              <a:t>  -Việt Nam:</a:t>
            </a:r>
          </a:p>
          <a:p>
            <a:r>
              <a:rPr lang="en-US" sz="2400" b="1" i="1">
                <a:solidFill>
                  <a:srgbClr val="0E02AA"/>
                </a:solidFill>
              </a:rPr>
              <a:t>+ Động vật: sói đỏ, cáo. Gấu chó, gấu ngựa, hổ, báo hoa mai, tê giác</a:t>
            </a:r>
          </a:p>
          <a:p>
            <a:r>
              <a:rPr lang="en-US" sz="2400" b="1" i="1">
                <a:solidFill>
                  <a:srgbClr val="0E02AA"/>
                </a:solidFill>
              </a:rPr>
              <a:t>+ Thực vật : trầm hương, trắc, kơ- nia, sâm ngọc linh, tam thất,…</a:t>
            </a:r>
          </a:p>
          <a:p>
            <a:r>
              <a:rPr lang="en-US" sz="2400" b="1" i="1">
                <a:solidFill>
                  <a:srgbClr val="990000"/>
                </a:solidFill>
              </a:rPr>
              <a:t>-Thế giới:</a:t>
            </a:r>
            <a:r>
              <a:rPr lang="en-US" sz="2400" b="1" i="1">
                <a:solidFill>
                  <a:srgbClr val="0E02AA"/>
                </a:solidFill>
              </a:rPr>
              <a:t> chim kền kền ở Mĩ (70), cá heo xanh Nam Cực (500), gấu trúc Trung Quốc (700).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819400" y="2481263"/>
            <a:ext cx="426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B20A22"/>
                </a:solidFill>
              </a:rPr>
              <a:t>Các loài trong sách đỏ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14338" y="2338388"/>
            <a:ext cx="160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B20A22"/>
                </a:solidFill>
              </a:rPr>
              <a:t>Ví dụ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  <p:bldP spid="8203" grpId="0"/>
      <p:bldP spid="82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3581400" y="633413"/>
            <a:ext cx="3048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006600"/>
                </a:solidFill>
              </a:rPr>
              <a:t>Tập làm văn</a:t>
            </a:r>
            <a:endParaRPr lang="en-US" sz="2400" b="1" i="1">
              <a:solidFill>
                <a:srgbClr val="006600"/>
              </a:solidFill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3276600" y="10668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B20A22"/>
                </a:solidFill>
              </a:rPr>
              <a:t>Ghi chép sổ tay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95263" y="1438275"/>
            <a:ext cx="8948737" cy="830263"/>
            <a:chOff x="27" y="1152"/>
            <a:chExt cx="5637" cy="523"/>
          </a:xfrm>
        </p:grpSpPr>
        <p:sp>
          <p:nvSpPr>
            <p:cNvPr id="9241" name="Text Box 8"/>
            <p:cNvSpPr txBox="1">
              <a:spLocks noChangeArrowheads="1"/>
            </p:cNvSpPr>
            <p:nvPr/>
          </p:nvSpPr>
          <p:spPr bwMode="auto">
            <a:xfrm>
              <a:off x="528" y="1152"/>
              <a:ext cx="513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/>
                <a:t>Ghi vào sổ tay của em những ý chính trong các câu trả lời của Đô-rê-mon.</a:t>
              </a:r>
            </a:p>
          </p:txBody>
        </p:sp>
        <p:sp>
          <p:nvSpPr>
            <p:cNvPr id="9242" name="Oval 9"/>
            <p:cNvSpPr>
              <a:spLocks noChangeArrowheads="1"/>
            </p:cNvSpPr>
            <p:nvPr/>
          </p:nvSpPr>
          <p:spPr bwMode="auto">
            <a:xfrm>
              <a:off x="27" y="1248"/>
              <a:ext cx="432" cy="384"/>
            </a:xfrm>
            <a:prstGeom prst="ellipse">
              <a:avLst/>
            </a:prstGeom>
            <a:solidFill>
              <a:srgbClr val="00FFFF"/>
            </a:solidFill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>
                  <a:solidFill>
                    <a:srgbClr val="0000FF"/>
                  </a:solidFill>
                </a:rPr>
                <a:t>2</a:t>
              </a:r>
            </a:p>
          </p:txBody>
        </p:sp>
      </p:grp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600200" y="2352675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B20A22"/>
                </a:solidFill>
              </a:rPr>
              <a:t>Các loài quý hiếm, có nguy cơ tuyệt chủng</a:t>
            </a:r>
          </a:p>
        </p:txBody>
      </p:sp>
      <p:graphicFrame>
        <p:nvGraphicFramePr>
          <p:cNvPr id="9291" name="Group 75"/>
          <p:cNvGraphicFramePr>
            <a:graphicFrameLocks noGrp="1"/>
          </p:cNvGraphicFramePr>
          <p:nvPr>
            <p:ph/>
          </p:nvPr>
        </p:nvGraphicFramePr>
        <p:xfrm>
          <a:off x="76200" y="2963863"/>
          <a:ext cx="8686800" cy="3808412"/>
        </p:xfrm>
        <a:graphic>
          <a:graphicData uri="http://schemas.openxmlformats.org/drawingml/2006/table">
            <a:tbl>
              <a:tblPr/>
              <a:tblGrid>
                <a:gridCol w="1676400"/>
                <a:gridCol w="4343400"/>
                <a:gridCol w="2667000"/>
              </a:tblGrid>
              <a:tr h="592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Khu vực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Động vật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Thực vật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B20A22"/>
                          </a:solidFill>
                          <a:effectLst/>
                          <a:latin typeface="Times New Roman" pitchFamily="18" charset="0"/>
                        </a:rPr>
                        <a:t>Việt Nam: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E02AA"/>
                          </a:solidFill>
                          <a:effectLst/>
                          <a:latin typeface="Times New Roman" pitchFamily="18" charset="0"/>
                        </a:rPr>
                        <a:t>sói đỏ, cáo. Gấu chó, gấu ngựa, hổ, báo hoa mai, tê giác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E02AA"/>
                          </a:solidFill>
                          <a:effectLst/>
                          <a:latin typeface="Times New Roman" pitchFamily="18" charset="0"/>
                        </a:rPr>
                        <a:t>trầm hương, trắc, kơ- nia, sâm ngọc linh, tam thất,…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1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Thế giới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E02AA"/>
                          </a:solidFill>
                          <a:effectLst/>
                          <a:latin typeface="Times New Roman" pitchFamily="18" charset="0"/>
                        </a:rPr>
                        <a:t>chim kền kền ở Mĩ (70), cá heo xanh Nam Cực (500), gấu trúc Trung Quốc (700).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86" name="Text Box 70"/>
          <p:cNvSpPr txBox="1">
            <a:spLocks noChangeArrowheads="1"/>
          </p:cNvSpPr>
          <p:nvPr/>
        </p:nvSpPr>
        <p:spPr bwMode="auto">
          <a:xfrm>
            <a:off x="152400" y="2352675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B20A22"/>
                </a:solidFill>
              </a:rPr>
              <a:t>Ví dụ 3: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  <p:bldP spid="928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414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CSTeam</cp:lastModifiedBy>
  <cp:revision>20</cp:revision>
  <dcterms:created xsi:type="dcterms:W3CDTF">2005-12-31T18:29:37Z</dcterms:created>
  <dcterms:modified xsi:type="dcterms:W3CDTF">2016-06-29T10:23:33Z</dcterms:modified>
</cp:coreProperties>
</file>