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1"/>
  </p:notesMasterIdLst>
  <p:sldIdLst>
    <p:sldId id="257" r:id="rId2"/>
    <p:sldId id="304" r:id="rId3"/>
    <p:sldId id="260" r:id="rId4"/>
    <p:sldId id="285" r:id="rId5"/>
    <p:sldId id="302" r:id="rId6"/>
    <p:sldId id="303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6" r:id="rId15"/>
    <p:sldId id="320" r:id="rId16"/>
    <p:sldId id="321" r:id="rId17"/>
    <p:sldId id="328" r:id="rId18"/>
    <p:sldId id="312" r:id="rId19"/>
    <p:sldId id="294" r:id="rId20"/>
    <p:sldId id="298" r:id="rId21"/>
    <p:sldId id="296" r:id="rId22"/>
    <p:sldId id="276" r:id="rId23"/>
    <p:sldId id="299" r:id="rId24"/>
    <p:sldId id="272" r:id="rId25"/>
    <p:sldId id="315" r:id="rId26"/>
    <p:sldId id="277" r:id="rId27"/>
    <p:sldId id="326" r:id="rId28"/>
    <p:sldId id="327" r:id="rId29"/>
    <p:sldId id="278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765"/>
    <a:srgbClr val="F385E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99" autoAdjust="0"/>
  </p:normalViewPr>
  <p:slideViewPr>
    <p:cSldViewPr>
      <p:cViewPr varScale="1">
        <p:scale>
          <a:sx n="58" d="100"/>
          <a:sy n="58" d="100"/>
        </p:scale>
        <p:origin x="17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8FCEB-20A3-4A9D-8C82-0BCA2EA726C8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AED60-02DE-48BC-81A4-EFD93E63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4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ED60-02DE-48BC-81A4-EFD93E63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ED60-02DE-48BC-81A4-EFD93E63393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ED60-02DE-48BC-81A4-EFD93E6339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ED60-02DE-48BC-81A4-EFD93E63393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4DB3-85F8-48B4-93CB-AD33D0763C93}" type="datetime1">
              <a:rPr lang="vi-VN" smtClean="0"/>
              <a:t>07/04/2021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F53-5F51-4C11-ABFC-1DE04F15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0210-72A1-4B62-927A-F704597A2DBE}" type="datetime1">
              <a:rPr lang="vi-VN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F53-5F51-4C11-ABFC-1DE04F15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796-8B76-4DD2-AC77-CC58B9E8B43B}" type="datetime1">
              <a:rPr lang="vi-VN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F53-5F51-4C11-ABFC-1DE04F15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2D90-C35F-4B3E-A02E-0A33C7EFABE8}" type="datetime1">
              <a:rPr lang="vi-VN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F53-5F51-4C11-ABFC-1DE04F15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93BD-F67E-48DD-BFFA-2B94ABA7C61F}" type="datetime1">
              <a:rPr lang="vi-VN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F53-5F51-4C11-ABFC-1DE04F15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9546-5C6C-4DCF-9C06-AE58FAE2FB37}" type="datetime1">
              <a:rPr lang="vi-VN" smtClean="0"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F53-5F51-4C11-ABFC-1DE04F15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FAD-852E-4DB3-9C10-E1D2B1539862}" type="datetime1">
              <a:rPr lang="vi-VN" smtClean="0"/>
              <a:t>07/04/2021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F53-5F51-4C11-ABFC-1DE04F15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C47-5776-4AAD-8592-DEC3580882CF}" type="datetime1">
              <a:rPr lang="vi-VN" smtClean="0"/>
              <a:t>07/04/2021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F53-5F51-4C11-ABFC-1DE04F15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7E22-F199-4113-9555-227E4B44727A}" type="datetime1">
              <a:rPr lang="vi-VN" smtClean="0"/>
              <a:t>07/04/2021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F53-5F51-4C11-ABFC-1DE04F15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318F-A0AB-49F9-BC46-28DD049EDD87}" type="datetime1">
              <a:rPr lang="vi-VN" smtClean="0"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F53-5F51-4C11-ABFC-1DE04F15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794D-C006-4237-B5D1-457D2D77E3AE}" type="datetime1">
              <a:rPr lang="vi-VN" smtClean="0"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0B2F53-5F51-4C11-ABFC-1DE04F15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B662E5-41A8-4424-B47C-03C2B7D1F187}" type="datetime1">
              <a:rPr lang="vi-VN" smtClean="0"/>
              <a:t>07/04/2021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quyennt0412@gmail.com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0B2F53-5F51-4C11-ABFC-1DE04F157A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\LOP%204\THI%20GVG%20TIENG%20ANH4(PHUONG)\3.%20JACKET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\LOP%204\THI%20GVG%20TIENG%20ANH4(PHUONG)\4.%20SKIRT.mp3" TargetMode="Externa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\LOP%204\THI%20GVG%20TIENG%20ANH4(PHUONG)\5.%20JUMPER.mp3" TargetMode="Externa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2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0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6.png"/><Relationship Id="rId3" Type="http://schemas.openxmlformats.org/officeDocument/2006/relationships/audio" Target="file:///E:\BAI%20GIANG\LOP%204\THI%20GVG%20TIENG%20ANH4(PHUONG)\3.%20JACKET.mp3" TargetMode="External"/><Relationship Id="rId7" Type="http://schemas.openxmlformats.org/officeDocument/2006/relationships/image" Target="../media/image23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file:///E:\BAI%20GIANG\LOP%204\THI%20GVG%20TIENG%20ANH4(PHUONG)\2.%20BLOUSE.mp3" TargetMode="External"/><Relationship Id="rId16" Type="http://schemas.openxmlformats.org/officeDocument/2006/relationships/image" Target="../media/image29.png"/><Relationship Id="rId1" Type="http://schemas.openxmlformats.org/officeDocument/2006/relationships/audio" Target="file:///E:\BAI%20GIANG\LOP%204\THI%20GVG%20TIENG%20ANH4(PHUONG)\1.%20SCARF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jpeg"/><Relationship Id="rId5" Type="http://schemas.openxmlformats.org/officeDocument/2006/relationships/audio" Target="file:///E:\BAI%20GIANG\LOP%204\THI%20GVG%20TIENG%20ANH4(PHUONG)\5.%20JUMPER.mp3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2.jpeg"/><Relationship Id="rId4" Type="http://schemas.openxmlformats.org/officeDocument/2006/relationships/audio" Target="file:///E:\BAI%20GIANG\LOP%204\THI%20GVG%20TIENG%20ANH4(PHUONG)\4.%20SKIRT.mp3" TargetMode="External"/><Relationship Id="rId9" Type="http://schemas.openxmlformats.org/officeDocument/2006/relationships/image" Target="../media/image21.jpe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file:///E:\BAI%20GIANG\LOP%204\THI%20GVG%20TIENG%20ANH4(PHUONG)\3.%20JACKET.%2070.000%20DONG.mp3" TargetMode="External"/><Relationship Id="rId13" Type="http://schemas.openxmlformats.org/officeDocument/2006/relationships/audio" Target="file:///E:\BAI%20GIANG\LOP%204\THI%20GVG%20TIENG%20ANH4(PHUONG)\60,000.wma" TargetMode="External"/><Relationship Id="rId18" Type="http://schemas.openxmlformats.org/officeDocument/2006/relationships/image" Target="../media/image21.jpeg"/><Relationship Id="rId26" Type="http://schemas.openxmlformats.org/officeDocument/2006/relationships/image" Target="../media/image30.png"/><Relationship Id="rId3" Type="http://schemas.openxmlformats.org/officeDocument/2006/relationships/audio" Target="file:///E:\BAI%20GIANG\LOP%204\THI%20GVG%20TIENG%20ANH4(PHUONG)\3.%20JACKET.mp3" TargetMode="External"/><Relationship Id="rId21" Type="http://schemas.openxmlformats.org/officeDocument/2006/relationships/image" Target="../media/image25.png"/><Relationship Id="rId7" Type="http://schemas.openxmlformats.org/officeDocument/2006/relationships/audio" Target="file:///E:\BAI%20GIANG\LOP%204\THI%20GVG%20TIENG%20ANH4(PHUONG)\2.%20BLOUSE.%2070.000%20DONG.mp3" TargetMode="External"/><Relationship Id="rId12" Type="http://schemas.openxmlformats.org/officeDocument/2006/relationships/audio" Target="file:///E:\BAI%20GIANG\LOP%204\THI%20GVG%20TIENG%20ANH4(PHUONG)\70,000%20dong.wma" TargetMode="External"/><Relationship Id="rId17" Type="http://schemas.openxmlformats.org/officeDocument/2006/relationships/image" Target="../media/image20.jpeg"/><Relationship Id="rId25" Type="http://schemas.openxmlformats.org/officeDocument/2006/relationships/image" Target="../media/image29.png"/><Relationship Id="rId2" Type="http://schemas.openxmlformats.org/officeDocument/2006/relationships/audio" Target="file:///E:\BAI%20GIANG\LOP%204\THI%20GVG%20TIENG%20ANH4(PHUONG)\2.%20BLOUSE.mp3" TargetMode="External"/><Relationship Id="rId16" Type="http://schemas.openxmlformats.org/officeDocument/2006/relationships/image" Target="../media/image23.jpeg"/><Relationship Id="rId20" Type="http://schemas.openxmlformats.org/officeDocument/2006/relationships/image" Target="../media/image24.jpeg"/><Relationship Id="rId1" Type="http://schemas.openxmlformats.org/officeDocument/2006/relationships/audio" Target="file:///E:\BAI%20GIANG\LOP%204\THI%20GVG%20TIENG%20ANH4(PHUONG)\1.%20SCARF.mp3" TargetMode="External"/><Relationship Id="rId6" Type="http://schemas.openxmlformats.org/officeDocument/2006/relationships/audio" Target="file:///E:\BAI%20GIANG\LOP%204\THI%20GVG%20TIENG%20ANH4(PHUONG)\1.%20SCARF.%2010.000%20DONG.mp3" TargetMode="External"/><Relationship Id="rId11" Type="http://schemas.openxmlformats.org/officeDocument/2006/relationships/audio" Target="file:///E:\BAI%20GIANG\LOP%204\THI%20GVG%20TIENG%20ANH4(PHUONG)\10,000%20dong.wma" TargetMode="External"/><Relationship Id="rId24" Type="http://schemas.openxmlformats.org/officeDocument/2006/relationships/image" Target="../media/image28.png"/><Relationship Id="rId5" Type="http://schemas.openxmlformats.org/officeDocument/2006/relationships/audio" Target="file:///E:\BAI%20GIANG\LOP%204\THI%20GVG%20TIENG%20ANH4(PHUONG)\5.%20JUMPER.mp3" TargetMode="Externa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7.png"/><Relationship Id="rId28" Type="http://schemas.openxmlformats.org/officeDocument/2006/relationships/image" Target="../media/image33.png"/><Relationship Id="rId10" Type="http://schemas.openxmlformats.org/officeDocument/2006/relationships/audio" Target="file:///E:\BAI%20GIANG\LOP%204\THI%20GVG%20TIENG%20ANH4(PHUONG)\5.%20JUMPER.%2080.000%20DONG.mp3" TargetMode="External"/><Relationship Id="rId19" Type="http://schemas.openxmlformats.org/officeDocument/2006/relationships/image" Target="../media/image22.jpeg"/><Relationship Id="rId4" Type="http://schemas.openxmlformats.org/officeDocument/2006/relationships/audio" Target="file:///E:\BAI%20GIANG\LOP%204\THI%20GVG%20TIENG%20ANH4(PHUONG)\4.%20SKIRT.mp3" TargetMode="External"/><Relationship Id="rId9" Type="http://schemas.openxmlformats.org/officeDocument/2006/relationships/audio" Target="file:///E:\BAI%20GIANG\LOP%204\THI%20GVG%20TIENG%20ANH4(PHUONG)\4.%20SKIRT.%2060.000%20DONG.mp3" TargetMode="External"/><Relationship Id="rId14" Type="http://schemas.openxmlformats.org/officeDocument/2006/relationships/audio" Target="file:///E:\BAI%20GIANG\LOP%204\THI%20GVG%20TIENG%20ANH4(PHUONG)\80,000dong.wma" TargetMode="External"/><Relationship Id="rId22" Type="http://schemas.openxmlformats.org/officeDocument/2006/relationships/image" Target="../media/image26.png"/><Relationship Id="rId27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6.png"/><Relationship Id="rId3" Type="http://schemas.openxmlformats.org/officeDocument/2006/relationships/audio" Target="file:///E:\BAI%20GIANG\LOP%204\THI%20GVG%20TIENG%20ANH4(PHUONG)\3.%20JACKET.mp3" TargetMode="External"/><Relationship Id="rId7" Type="http://schemas.openxmlformats.org/officeDocument/2006/relationships/image" Target="../media/image23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file:///E:\BAI%20GIANG\LOP%204\THI%20GVG%20TIENG%20ANH4(PHUONG)\2.%20BLOUSE.mp3" TargetMode="External"/><Relationship Id="rId16" Type="http://schemas.openxmlformats.org/officeDocument/2006/relationships/image" Target="../media/image29.png"/><Relationship Id="rId1" Type="http://schemas.openxmlformats.org/officeDocument/2006/relationships/audio" Target="file:///E:\BAI%20GIANG\LOP%204\THI%20GVG%20TIENG%20ANH4(PHUONG)\1.%20SCARF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jpeg"/><Relationship Id="rId5" Type="http://schemas.openxmlformats.org/officeDocument/2006/relationships/audio" Target="file:///E:\BAI%20GIANG\LOP%204\THI%20GVG%20TIENG%20ANH4(PHUONG)\5.%20JUMPER.mp3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2.jpeg"/><Relationship Id="rId4" Type="http://schemas.openxmlformats.org/officeDocument/2006/relationships/audio" Target="file:///E:\BAI%20GIANG\LOP%204\THI%20GVG%20TIENG%20ANH4(PHUONG)\4.%20SKIRT.mp3" TargetMode="External"/><Relationship Id="rId9" Type="http://schemas.openxmlformats.org/officeDocument/2006/relationships/image" Target="../media/image21.jpeg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6.png"/><Relationship Id="rId3" Type="http://schemas.openxmlformats.org/officeDocument/2006/relationships/audio" Target="file:///E:\BAI%20GIANG\LOP%204\THI%20GVG%20TIENG%20ANH4(PHUONG)\3.%20JACKET.mp3" TargetMode="External"/><Relationship Id="rId7" Type="http://schemas.openxmlformats.org/officeDocument/2006/relationships/image" Target="../media/image23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file:///E:\BAI%20GIANG\LOP%204\THI%20GVG%20TIENG%20ANH4(PHUONG)\2.%20BLOUSE.mp3" TargetMode="External"/><Relationship Id="rId16" Type="http://schemas.openxmlformats.org/officeDocument/2006/relationships/image" Target="../media/image29.png"/><Relationship Id="rId1" Type="http://schemas.openxmlformats.org/officeDocument/2006/relationships/audio" Target="file:///E:\BAI%20GIANG\LOP%204\THI%20GVG%20TIENG%20ANH4(PHUONG)\1.%20SCARF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jpeg"/><Relationship Id="rId5" Type="http://schemas.openxmlformats.org/officeDocument/2006/relationships/audio" Target="file:///E:\BAI%20GIANG\LOP%204\THI%20GVG%20TIENG%20ANH4(PHUONG)\5.%20JUMPER.mp3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2.jpeg"/><Relationship Id="rId4" Type="http://schemas.openxmlformats.org/officeDocument/2006/relationships/audio" Target="file:///E:\BAI%20GIANG\LOP%204\THI%20GVG%20TIENG%20ANH4(PHUONG)\4.%20SKIRT.mp3" TargetMode="External"/><Relationship Id="rId9" Type="http://schemas.openxmlformats.org/officeDocument/2006/relationships/image" Target="../media/image21.jpeg"/><Relationship Id="rId1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file:///E:\BAI%20GIANG\LOP%204\THI%20GVG%20TIENG%20ANH4(PHUONG)\tich%203.wma" TargetMode="External"/><Relationship Id="rId7" Type="http://schemas.openxmlformats.org/officeDocument/2006/relationships/image" Target="../media/image40.jpeg"/><Relationship Id="rId2" Type="http://schemas.openxmlformats.org/officeDocument/2006/relationships/audio" Target="file:///E:\BAI%20GIANG\LOP%204\THI%20GVG%20TIENG%20ANH4(PHUONG)\tich%202.wma" TargetMode="External"/><Relationship Id="rId1" Type="http://schemas.openxmlformats.org/officeDocument/2006/relationships/audio" Target="file:///E:\BAI%20GIANG\LOP%204\THI%20GVG%20TIENG%20ANH4(PHUONG)\tich%201.wma" TargetMode="Externa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file:///E:\BAI%20GIANG\LOP%204\THI%20GVG%20TIENG%20ANH4(PHUONG)\nen%20QQ.wma" TargetMode="External"/><Relationship Id="rId7" Type="http://schemas.openxmlformats.org/officeDocument/2006/relationships/image" Target="../media/image44.png"/><Relationship Id="rId2" Type="http://schemas.openxmlformats.org/officeDocument/2006/relationships/audio" Target="file:///E:\BAI%20GIANG\LOP%204\THI%20GVG%20TIENG%20ANH4(PHUONG)\baby.mp3" TargetMode="External"/><Relationship Id="rId1" Type="http://schemas.openxmlformats.org/officeDocument/2006/relationships/audio" Target="file:///C:\Users\Admin\Desktop\&#273;ang%20c&#7853;p%20nh&#7853;t%20-%20nh&#7841;c%20thi&#7871;u%20nhi%20ti&#7871;ng%20anh%20vui%20nh&#7897;n%20baby.mp3" TargetMode="External"/><Relationship Id="rId6" Type="http://schemas.openxmlformats.org/officeDocument/2006/relationships/hyperlink" Target="../VINH/THIET%20KE%20BAI%20DAY/CONGTODINH/bai%20hoi%20giang%20Av8.ppt#-1,20,Slide 20" TargetMode="External"/><Relationship Id="rId11" Type="http://schemas.openxmlformats.org/officeDocument/2006/relationships/image" Target="../media/image48.png"/><Relationship Id="rId5" Type="http://schemas.openxmlformats.org/officeDocument/2006/relationships/image" Target="../media/image43.gif"/><Relationship Id="rId10" Type="http://schemas.openxmlformats.org/officeDocument/2006/relationships/image" Target="../media/image4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2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8.png"/><Relationship Id="rId2" Type="http://schemas.openxmlformats.org/officeDocument/2006/relationships/audio" Target="file:///E:\BAI%20GIANG\LOP%204\THI%20GVG%20TIENG%20ANH4(PHUONG)\Twins%20-%20Old%20MacDonald%20Had%20a%20Farm.mp3" TargetMode="External"/><Relationship Id="rId1" Type="http://schemas.openxmlformats.org/officeDocument/2006/relationships/audio" Target="file:///C:\Documents%20and%20Settings\Family\Desktop\GADT%20lop%205-1%20Hoang%20anh\odl%20macdonal%20had%20a%20farm.mp3" TargetMode="Externa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10" Type="http://schemas.openxmlformats.org/officeDocument/2006/relationships/image" Target="../media/image61.png"/><Relationship Id="rId4" Type="http://schemas.openxmlformats.org/officeDocument/2006/relationships/image" Target="../media/image55.gif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\LOP%204\THI%20GVG%20TIENG%20ANH4(PHUONG)\BAI%20HOI%20THOAI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9.png"/><Relationship Id="rId3" Type="http://schemas.openxmlformats.org/officeDocument/2006/relationships/audio" Target="file:///E:\BAI%20GIANG\LOP%204\THI%20GVG%20TIENG%20ANH4(PHUONG)\3.%20JACKET.mp3" TargetMode="Externa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28.png"/><Relationship Id="rId2" Type="http://schemas.openxmlformats.org/officeDocument/2006/relationships/audio" Target="file:///E:\BAI%20GIANG\LOP%204\THI%20GVG%20TIENG%20ANH4(PHUONG)\2.%20BLOUSE.mp3" TargetMode="External"/><Relationship Id="rId1" Type="http://schemas.openxmlformats.org/officeDocument/2006/relationships/audio" Target="file:///E:\BAI%20GIANG\LOP%204\THI%20GVG%20TIENG%20ANH4(PHUONG)\1.%20SCARF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audio" Target="file:///E:\BAI%20GIANG\LOP%204\THI%20GVG%20TIENG%20ANH4(PHUONG)\5.%20JUMPER.mp3" TargetMode="Externa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audio" Target="file:///E:\BAI%20GIANG\LOP%204\THI%20GVG%20TIENG%20ANH4(PHUONG)\4.%20SKIRT.mp3" TargetMode="Externa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\LOP%204\THI%20GVG%20TIENG%20ANH4(PHUONG)\2.%20BLOUSE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6" name="Picture 4" descr="PTI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" y="-152082"/>
            <a:ext cx="9525000" cy="699516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pic>
        <p:nvPicPr>
          <p:cNvPr id="13317" name="Picture 5" descr="2067166a35x1e8i0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381000"/>
            <a:ext cx="609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 descr="2067166a35x1e8i0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447800"/>
            <a:ext cx="609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724608s7aonrbep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2590800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724608s7aonrbep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" y="3566478"/>
            <a:ext cx="129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24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3d butterfl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37338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3d butterfl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21336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3d butterfl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3733800"/>
            <a:ext cx="952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3d butterfl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2819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1600200" y="76200"/>
            <a:ext cx="7010400" cy="23336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6310"/>
              </a:avLst>
            </a:prstTxWarp>
          </a:bodyPr>
          <a:lstStyle/>
          <a:p>
            <a:pPr algn="ctr"/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43046" dir="7037974" sy="50000" kx="2453608" rotWithShape="0">
                    <a:schemeClr val="tx1"/>
                  </a:outerShdw>
                </a:effectLst>
                <a:latin typeface="VNI-Thuphap"/>
              </a:rPr>
              <a:t>Welcome to </a:t>
            </a:r>
          </a:p>
        </p:txBody>
      </p:sp>
      <p:sp>
        <p:nvSpPr>
          <p:cNvPr id="98333" name="WordArt 29"/>
          <p:cNvSpPr>
            <a:spLocks noChangeArrowheads="1" noChangeShapeType="1" noTextEdit="1"/>
          </p:cNvSpPr>
          <p:nvPr/>
        </p:nvSpPr>
        <p:spPr bwMode="auto">
          <a:xfrm>
            <a:off x="2219324" y="3048000"/>
            <a:ext cx="5857875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9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prstShdw prst="shdw11">
                    <a:srgbClr val="990000">
                      <a:alpha val="50000"/>
                    </a:srgbClr>
                  </a:prstShdw>
                </a:effectLst>
                <a:latin typeface="Impact"/>
              </a:rPr>
              <a:t>our class 4</a:t>
            </a:r>
          </a:p>
        </p:txBody>
      </p:sp>
      <p:pic>
        <p:nvPicPr>
          <p:cNvPr id="13328" name="Picture 30" descr="2067166a35x1e8i0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2830" y="5353509"/>
            <a:ext cx="1386840" cy="148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Rectangle 31"/>
          <p:cNvSpPr>
            <a:spLocks noChangeArrowheads="1"/>
          </p:cNvSpPr>
          <p:nvPr/>
        </p:nvSpPr>
        <p:spPr bwMode="auto">
          <a:xfrm>
            <a:off x="4410075" y="32464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nstantia" pitchFamily="18" charset="0"/>
              </a:rPr>
              <a:t>F</a:t>
            </a:r>
          </a:p>
        </p:txBody>
      </p:sp>
      <p:sp>
        <p:nvSpPr>
          <p:cNvPr id="13330" name="Rectangle 32"/>
          <p:cNvSpPr>
            <a:spLocks noChangeArrowheads="1"/>
          </p:cNvSpPr>
          <p:nvPr/>
        </p:nvSpPr>
        <p:spPr bwMode="auto">
          <a:xfrm>
            <a:off x="4410075" y="32464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nstantia" pitchFamily="18" charset="0"/>
              </a:rPr>
              <a:t>F</a:t>
            </a:r>
          </a:p>
        </p:txBody>
      </p:sp>
      <p:pic>
        <p:nvPicPr>
          <p:cNvPr id="13331" name="Picture 9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2885" y="2210594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F8ED-B6C4-4669-9DA3-E29818CA9EAB}" type="datetime1">
              <a:rPr lang="vi-VN" smtClean="0"/>
              <a:t>07/04/2021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quyennt0412@gmail.com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983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4.jpg"/>
          <p:cNvPicPr>
            <a:picLocks noChangeAspect="1"/>
          </p:cNvPicPr>
          <p:nvPr/>
        </p:nvPicPr>
        <p:blipFill>
          <a:blip r:embed="rId3">
            <a:lum bright="-40000" contrast="40000"/>
          </a:blip>
          <a:stretch>
            <a:fillRect/>
          </a:stretch>
        </p:blipFill>
        <p:spPr>
          <a:xfrm>
            <a:off x="1828800" y="266700"/>
            <a:ext cx="5959078" cy="5448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8520" y="5731625"/>
            <a:ext cx="277368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jacket</a:t>
            </a:r>
          </a:p>
        </p:txBody>
      </p:sp>
      <p:pic>
        <p:nvPicPr>
          <p:cNvPr id="6" name="3. JACKE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6324600"/>
            <a:ext cx="304800" cy="304800"/>
          </a:xfrm>
          <a:prstGeom prst="rect">
            <a:avLst/>
          </a:prstGeom>
        </p:spPr>
      </p:pic>
      <p:pic>
        <p:nvPicPr>
          <p:cNvPr id="7" name="3. JACK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144000" y="6248400"/>
            <a:ext cx="304800" cy="304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57400" y="4572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761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.jpg"/>
          <p:cNvPicPr>
            <a:picLocks noChangeAspect="1"/>
          </p:cNvPicPr>
          <p:nvPr/>
        </p:nvPicPr>
        <p:blipFill>
          <a:blip r:embed="rId3">
            <a:lum bright="-40000" contrast="40000"/>
          </a:blip>
          <a:stretch>
            <a:fillRect/>
          </a:stretch>
        </p:blipFill>
        <p:spPr>
          <a:xfrm>
            <a:off x="1400695" y="457200"/>
            <a:ext cx="6143105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8020" y="5791200"/>
            <a:ext cx="277368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skirt</a:t>
            </a:r>
          </a:p>
        </p:txBody>
      </p:sp>
      <p:pic>
        <p:nvPicPr>
          <p:cNvPr id="6" name="4. SKIR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7" name="4. SKI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6248400"/>
            <a:ext cx="304800" cy="304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00200" y="6096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30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6.jpg"/>
          <p:cNvPicPr>
            <a:picLocks noChangeAspect="1"/>
          </p:cNvPicPr>
          <p:nvPr/>
        </p:nvPicPr>
        <p:blipFill>
          <a:blip r:embed="rId3">
            <a:lum bright="-40000" contrast="40000"/>
          </a:blip>
          <a:stretch>
            <a:fillRect/>
          </a:stretch>
        </p:blipFill>
        <p:spPr>
          <a:xfrm>
            <a:off x="1752600" y="304800"/>
            <a:ext cx="6019800" cy="5524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8520" y="5867400"/>
            <a:ext cx="277368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jumper</a:t>
            </a:r>
          </a:p>
        </p:txBody>
      </p:sp>
      <p:pic>
        <p:nvPicPr>
          <p:cNvPr id="6" name="5. JUMPER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991600" y="6553200"/>
            <a:ext cx="304800" cy="304800"/>
          </a:xfrm>
          <a:prstGeom prst="rect">
            <a:avLst/>
          </a:prstGeom>
        </p:spPr>
      </p:pic>
      <p:pic>
        <p:nvPicPr>
          <p:cNvPr id="7" name="5. JUMP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6248400"/>
            <a:ext cx="304800" cy="3048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4572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698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upload.wikimedia.org/wikipedia/commons/2/24/Blue_Tshir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23235" y="4953000"/>
            <a:ext cx="277368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T- shirt 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7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10243" name="Picture 11" descr="Kết quả hình ảnh cho hinh anh ve chiec áo len chui đầu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143000"/>
            <a:ext cx="4495800" cy="4191000"/>
          </a:xfrm>
        </p:spPr>
      </p:pic>
      <p:sp>
        <p:nvSpPr>
          <p:cNvPr id="4" name="Rectangle 3"/>
          <p:cNvSpPr/>
          <p:nvPr/>
        </p:nvSpPr>
        <p:spPr>
          <a:xfrm>
            <a:off x="3398520" y="5867400"/>
            <a:ext cx="277368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jumpers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>
              <a:latin typeface="Constantia" pitchFamily="18" charset="0"/>
            </a:endParaRPr>
          </a:p>
        </p:txBody>
      </p:sp>
      <p:pic>
        <p:nvPicPr>
          <p:cNvPr id="14340" name="Picture 5" descr="ANd9GcRtb7sqUm1fGjab7QAlW-zx1rH72RZb0CGFToBGSDQwQcMzqvCT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029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91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2971800" y="-65088"/>
            <a:ext cx="3962400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0066"/>
                </a:solidFill>
                <a:latin typeface="Times New Roman" pitchFamily="18" charset="0"/>
              </a:rPr>
              <a:t>* Matching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412535"/>
              </p:ext>
            </p:extLst>
          </p:nvPr>
        </p:nvGraphicFramePr>
        <p:xfrm>
          <a:off x="762000" y="1066800"/>
          <a:ext cx="7850188" cy="1601788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01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883" name="Group 19"/>
          <p:cNvGraphicFramePr>
            <a:graphicFrameLocks noGrp="1"/>
          </p:cNvGraphicFramePr>
          <p:nvPr/>
        </p:nvGraphicFramePr>
        <p:xfrm>
          <a:off x="304800" y="4191000"/>
          <a:ext cx="8458200" cy="16002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blouse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skirt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jumper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dong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jacket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Scarf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95" name="Rectangle 35"/>
          <p:cNvSpPr>
            <a:spLocks noChangeArrowheads="1"/>
          </p:cNvSpPr>
          <p:nvPr/>
        </p:nvSpPr>
        <p:spPr bwMode="auto">
          <a:xfrm flipV="1">
            <a:off x="3886200" y="609600"/>
            <a:ext cx="1295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row A</a:t>
            </a: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 flipV="1">
            <a:off x="3886200" y="3810000"/>
            <a:ext cx="1295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row B</a:t>
            </a:r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 flipH="1">
            <a:off x="838200" y="2590800"/>
            <a:ext cx="19050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 flipH="1">
            <a:off x="2438400" y="2514600"/>
            <a:ext cx="18288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H="1">
            <a:off x="5410200" y="2590800"/>
            <a:ext cx="2438400" cy="16002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4" name="Line 40"/>
          <p:cNvSpPr>
            <a:spLocks noChangeShapeType="1"/>
          </p:cNvSpPr>
          <p:nvPr/>
        </p:nvSpPr>
        <p:spPr bwMode="auto">
          <a:xfrm>
            <a:off x="1371600" y="2667000"/>
            <a:ext cx="6781800" cy="1600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5" name="Line 41"/>
          <p:cNvSpPr>
            <a:spLocks noChangeShapeType="1"/>
          </p:cNvSpPr>
          <p:nvPr/>
        </p:nvSpPr>
        <p:spPr bwMode="auto">
          <a:xfrm>
            <a:off x="5334000" y="2667000"/>
            <a:ext cx="1524000" cy="1524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6" name="Line 42"/>
          <p:cNvSpPr>
            <a:spLocks noChangeShapeType="1"/>
          </p:cNvSpPr>
          <p:nvPr/>
        </p:nvSpPr>
        <p:spPr bwMode="auto">
          <a:xfrm flipH="1">
            <a:off x="4038600" y="2438400"/>
            <a:ext cx="2743200" cy="1752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AutoShape 43"/>
          <p:cNvSpPr>
            <a:spLocks noChangeArrowheads="1"/>
          </p:cNvSpPr>
          <p:nvPr/>
        </p:nvSpPr>
        <p:spPr bwMode="auto">
          <a:xfrm>
            <a:off x="107950" y="5878513"/>
            <a:ext cx="1152525" cy="79216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altLang="en-US"/>
          </a:p>
        </p:txBody>
      </p:sp>
      <p:sp>
        <p:nvSpPr>
          <p:cNvPr id="15404" name="AutoShape 44"/>
          <p:cNvSpPr>
            <a:spLocks noChangeArrowheads="1"/>
          </p:cNvSpPr>
          <p:nvPr/>
        </p:nvSpPr>
        <p:spPr bwMode="auto">
          <a:xfrm>
            <a:off x="7740650" y="260350"/>
            <a:ext cx="1152525" cy="792163"/>
          </a:xfrm>
          <a:prstGeom prst="star4">
            <a:avLst>
              <a:gd name="adj" fmla="val 125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altLang="en-US"/>
          </a:p>
        </p:txBody>
      </p:sp>
      <p:sp>
        <p:nvSpPr>
          <p:cNvPr id="15405" name="AutoShape 45"/>
          <p:cNvSpPr>
            <a:spLocks noChangeArrowheads="1"/>
          </p:cNvSpPr>
          <p:nvPr/>
        </p:nvSpPr>
        <p:spPr bwMode="auto">
          <a:xfrm>
            <a:off x="7883525" y="5878513"/>
            <a:ext cx="1152525" cy="792162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altLang="en-US"/>
          </a:p>
        </p:txBody>
      </p:sp>
      <p:pic>
        <p:nvPicPr>
          <p:cNvPr id="15406" name="Picture 5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9" name="Picture 9" descr="Kết quả hình ảnh cho hinh anh ve chiec ao kho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1" name="Picture 57" descr="ANd9GcRtb7sqUm1fGjab7QAlW-zx1rH72RZb0CGFToBGSDQwQcMzqvCTx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03.jpg"/>
          <p:cNvPicPr>
            <a:picLocks noChangeAspect="1"/>
          </p:cNvPicPr>
          <p:nvPr/>
        </p:nvPicPr>
        <p:blipFill>
          <a:blip r:embed="rId5">
            <a:lum bright="-40000" contrast="40000"/>
          </a:blip>
          <a:stretch>
            <a:fillRect/>
          </a:stretch>
        </p:blipFill>
        <p:spPr>
          <a:xfrm>
            <a:off x="2002806" y="1417320"/>
            <a:ext cx="1349994" cy="1097280"/>
          </a:xfrm>
          <a:prstGeom prst="rect">
            <a:avLst/>
          </a:prstGeom>
        </p:spPr>
      </p:pic>
      <p:pic>
        <p:nvPicPr>
          <p:cNvPr id="23" name="Picture 22" descr="05.jpg"/>
          <p:cNvPicPr>
            <a:picLocks noChangeAspect="1"/>
          </p:cNvPicPr>
          <p:nvPr/>
        </p:nvPicPr>
        <p:blipFill>
          <a:blip r:embed="rId6">
            <a:lum bright="-40000" contrast="40000"/>
          </a:blip>
          <a:stretch>
            <a:fillRect/>
          </a:stretch>
        </p:blipFill>
        <p:spPr>
          <a:xfrm>
            <a:off x="3480796" y="1541417"/>
            <a:ext cx="1053104" cy="914400"/>
          </a:xfrm>
          <a:prstGeom prst="rect">
            <a:avLst/>
          </a:prstGeom>
        </p:spPr>
      </p:pic>
      <p:pic>
        <p:nvPicPr>
          <p:cNvPr id="24" name="Picture 23" descr="06.jpg"/>
          <p:cNvPicPr>
            <a:picLocks noChangeAspect="1"/>
          </p:cNvPicPr>
          <p:nvPr/>
        </p:nvPicPr>
        <p:blipFill>
          <a:blip r:embed="rId7">
            <a:lum bright="-40000" contrast="40000"/>
          </a:blip>
          <a:stretch>
            <a:fillRect/>
          </a:stretch>
        </p:blipFill>
        <p:spPr>
          <a:xfrm>
            <a:off x="6033239" y="1508760"/>
            <a:ext cx="99638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1" grpId="0" animBg="1"/>
      <p:bldP spid="36902" grpId="0" animBg="1"/>
      <p:bldP spid="36903" grpId="0" animBg="1"/>
      <p:bldP spid="36904" grpId="0" animBg="1"/>
      <p:bldP spid="36905" grpId="0" animBg="1"/>
      <p:bldP spid="369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457200" y="927127"/>
            <a:ext cx="50145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2. Point and say :</a:t>
            </a:r>
          </a:p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Để hỏi giá tiền của một đồ vật ?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2835275"/>
            <a:ext cx="65532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en-US" sz="2800" b="1"/>
              <a:t> How much is the + S.N (danh từ số ít)?</a:t>
            </a:r>
            <a:endParaRPr lang="vi-VN" sz="2800" b="1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5297261" y="3686175"/>
            <a:ext cx="40322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It’s + money (số tiền) .</a:t>
            </a:r>
            <a:endParaRPr lang="vi-VN" sz="2800" b="1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36336" y="2136321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/>
              <a:t> </a:t>
            </a:r>
            <a:r>
              <a:rPr lang="en-US" sz="2800" b="1" u="sng"/>
              <a:t>Model sentence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648200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much is the T – shirt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461" y="5257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It’s 50,000dong.</a:t>
            </a:r>
          </a:p>
        </p:txBody>
      </p:sp>
    </p:spTree>
    <p:extLst>
      <p:ext uri="{BB962C8B-B14F-4D97-AF65-F5344CB8AC3E}">
        <p14:creationId xmlns:p14="http://schemas.microsoft.com/office/powerpoint/2010/main" val="10882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bIns="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</a:rPr>
              <a:t>2. Point and say: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71999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Admin\Desktop\12439548_719498324861506_552347975588243145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14500" y="-571500"/>
            <a:ext cx="5714999" cy="91440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C041-EEEC-4A7F-89A0-CA647B5CC7BE}" type="datetime1">
              <a:rPr lang="vi-VN" smtClean="0"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</p:spTree>
    <p:extLst>
      <p:ext uri="{BB962C8B-B14F-4D97-AF65-F5344CB8AC3E}">
        <p14:creationId xmlns:p14="http://schemas.microsoft.com/office/powerpoint/2010/main" val="571812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.jpg"/>
          <p:cNvPicPr>
            <a:picLocks noChangeAspect="1"/>
          </p:cNvPicPr>
          <p:nvPr/>
        </p:nvPicPr>
        <p:blipFill>
          <a:blip r:embed="rId7">
            <a:lum bright="-40000" contrast="40000"/>
          </a:blip>
          <a:stretch>
            <a:fillRect/>
          </a:stretch>
        </p:blipFill>
        <p:spPr>
          <a:xfrm>
            <a:off x="304800" y="66500"/>
            <a:ext cx="3505200" cy="2587161"/>
          </a:xfrm>
          <a:prstGeom prst="rect">
            <a:avLst/>
          </a:prstGeom>
        </p:spPr>
      </p:pic>
      <p:pic>
        <p:nvPicPr>
          <p:cNvPr id="7" name="Picture 6" descr="03.jpg"/>
          <p:cNvPicPr>
            <a:picLocks noChangeAspect="1"/>
          </p:cNvPicPr>
          <p:nvPr/>
        </p:nvPicPr>
        <p:blipFill>
          <a:blip r:embed="rId8">
            <a:lum bright="-40000" contrast="40000"/>
          </a:blip>
          <a:stretch>
            <a:fillRect/>
          </a:stretch>
        </p:blipFill>
        <p:spPr>
          <a:xfrm>
            <a:off x="5410200" y="60959"/>
            <a:ext cx="3429000" cy="2448697"/>
          </a:xfrm>
          <a:prstGeom prst="rect">
            <a:avLst/>
          </a:prstGeom>
        </p:spPr>
      </p:pic>
      <p:pic>
        <p:nvPicPr>
          <p:cNvPr id="8" name="Picture 7" descr="04.jpg"/>
          <p:cNvPicPr>
            <a:picLocks noChangeAspect="1"/>
          </p:cNvPicPr>
          <p:nvPr/>
        </p:nvPicPr>
        <p:blipFill>
          <a:blip r:embed="rId9">
            <a:lum bright="-40000" contrast="40000"/>
          </a:blip>
          <a:stretch>
            <a:fillRect/>
          </a:stretch>
        </p:blipFill>
        <p:spPr>
          <a:xfrm>
            <a:off x="228600" y="3450475"/>
            <a:ext cx="2667000" cy="2552700"/>
          </a:xfrm>
          <a:prstGeom prst="rect">
            <a:avLst/>
          </a:prstGeom>
        </p:spPr>
      </p:pic>
      <p:pic>
        <p:nvPicPr>
          <p:cNvPr id="9" name="Picture 8" descr="05.jpg"/>
          <p:cNvPicPr>
            <a:picLocks noChangeAspect="1"/>
          </p:cNvPicPr>
          <p:nvPr/>
        </p:nvPicPr>
        <p:blipFill>
          <a:blip r:embed="rId10">
            <a:lum bright="-40000" contrast="40000"/>
          </a:blip>
          <a:stretch>
            <a:fillRect/>
          </a:stretch>
        </p:blipFill>
        <p:spPr>
          <a:xfrm>
            <a:off x="3276600" y="3459480"/>
            <a:ext cx="2743200" cy="2514600"/>
          </a:xfrm>
          <a:prstGeom prst="rect">
            <a:avLst/>
          </a:prstGeom>
        </p:spPr>
      </p:pic>
      <p:pic>
        <p:nvPicPr>
          <p:cNvPr id="11" name="Picture 10" descr="06.jpg"/>
          <p:cNvPicPr>
            <a:picLocks noChangeAspect="1"/>
          </p:cNvPicPr>
          <p:nvPr/>
        </p:nvPicPr>
        <p:blipFill>
          <a:blip r:embed="rId11">
            <a:lum bright="-40000" contrast="40000"/>
          </a:blip>
          <a:stretch>
            <a:fillRect/>
          </a:stretch>
        </p:blipFill>
        <p:spPr>
          <a:xfrm>
            <a:off x="6324600" y="3467100"/>
            <a:ext cx="2667000" cy="2514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4375" y="2683625"/>
            <a:ext cx="3429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scarf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2590800"/>
            <a:ext cx="3429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blouse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" y="6096000"/>
            <a:ext cx="277368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jacket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8020" y="6096000"/>
            <a:ext cx="277368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56960" y="6096000"/>
            <a:ext cx="277368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jumper</a:t>
            </a:r>
          </a:p>
        </p:txBody>
      </p:sp>
      <p:pic>
        <p:nvPicPr>
          <p:cNvPr id="27" name="1. SCA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28" name="2. BLOUS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29" name="3. JACK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30" name="4. SKIR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31" name="5. JUMP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17" name="1. SCA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9144000" y="6248400"/>
            <a:ext cx="304800" cy="304800"/>
          </a:xfrm>
          <a:prstGeom prst="rect">
            <a:avLst/>
          </a:prstGeom>
        </p:spPr>
      </p:pic>
      <p:pic>
        <p:nvPicPr>
          <p:cNvPr id="18" name="2. BLOUS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9144000" y="5943600"/>
            <a:ext cx="304800" cy="304800"/>
          </a:xfrm>
          <a:prstGeom prst="rect">
            <a:avLst/>
          </a:prstGeom>
        </p:spPr>
      </p:pic>
      <p:pic>
        <p:nvPicPr>
          <p:cNvPr id="19" name="3. JACK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9372600" y="6705600"/>
            <a:ext cx="304800" cy="304800"/>
          </a:xfrm>
          <a:prstGeom prst="rect">
            <a:avLst/>
          </a:prstGeom>
        </p:spPr>
      </p:pic>
      <p:pic>
        <p:nvPicPr>
          <p:cNvPr id="20" name="4. SKIR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9372600" y="6553200"/>
            <a:ext cx="304800" cy="304800"/>
          </a:xfrm>
          <a:prstGeom prst="rect">
            <a:avLst/>
          </a:prstGeom>
        </p:spPr>
      </p:pic>
      <p:pic>
        <p:nvPicPr>
          <p:cNvPr id="21" name="5. JUMP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/>
          <a:stretch>
            <a:fillRect/>
          </a:stretch>
        </p:blipFill>
        <p:spPr>
          <a:xfrm>
            <a:off x="9448800" y="6096000"/>
            <a:ext cx="304800" cy="3048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33400" y="3810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5638800" y="4572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</a:p>
        </p:txBody>
      </p:sp>
      <p:sp>
        <p:nvSpPr>
          <p:cNvPr id="24" name="Oval 23"/>
          <p:cNvSpPr/>
          <p:nvPr/>
        </p:nvSpPr>
        <p:spPr>
          <a:xfrm>
            <a:off x="457200" y="35052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  <p:sp>
        <p:nvSpPr>
          <p:cNvPr id="25" name="Oval 24"/>
          <p:cNvSpPr/>
          <p:nvPr/>
        </p:nvSpPr>
        <p:spPr>
          <a:xfrm>
            <a:off x="3429000" y="3581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sp>
        <p:nvSpPr>
          <p:cNvPr id="26" name="Oval 25"/>
          <p:cNvSpPr/>
          <p:nvPr/>
        </p:nvSpPr>
        <p:spPr>
          <a:xfrm>
            <a:off x="6324600" y="35052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A527-44B1-4A48-8A96-272CE3265317}" type="datetime1">
              <a:rPr lang="vi-VN" smtClean="0"/>
              <a:t>07/04/2021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/>
              <a:t>Warm up :</a:t>
            </a:r>
          </a:p>
        </p:txBody>
      </p: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1371600" y="1905000"/>
            <a:ext cx="6065838" cy="4313238"/>
            <a:chOff x="864" y="1200"/>
            <a:chExt cx="3821" cy="2717"/>
          </a:xfrm>
        </p:grpSpPr>
        <p:pic>
          <p:nvPicPr>
            <p:cNvPr id="3077" name="Picture 5" descr="100_17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248"/>
              <a:ext cx="1546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100_17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00"/>
              <a:ext cx="140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 descr="100_17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622" cy="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 descr="100_17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688"/>
              <a:ext cx="1469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143000" y="10668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/>
              <a:t>Look at the pictures. Ask and answer</a:t>
            </a:r>
            <a:r>
              <a:rPr lang="en-US" alt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80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.jpg"/>
          <p:cNvPicPr>
            <a:picLocks noChangeAspect="1"/>
          </p:cNvPicPr>
          <p:nvPr/>
        </p:nvPicPr>
        <p:blipFill>
          <a:blip r:embed="rId16">
            <a:lum bright="-40000" contrast="40000"/>
          </a:blip>
          <a:stretch>
            <a:fillRect/>
          </a:stretch>
        </p:blipFill>
        <p:spPr>
          <a:xfrm>
            <a:off x="304800" y="66500"/>
            <a:ext cx="3505200" cy="2587161"/>
          </a:xfrm>
          <a:prstGeom prst="rect">
            <a:avLst/>
          </a:prstGeom>
        </p:spPr>
      </p:pic>
      <p:pic>
        <p:nvPicPr>
          <p:cNvPr id="7" name="Picture 6" descr="03.jpg"/>
          <p:cNvPicPr>
            <a:picLocks noChangeAspect="1"/>
          </p:cNvPicPr>
          <p:nvPr/>
        </p:nvPicPr>
        <p:blipFill>
          <a:blip r:embed="rId17">
            <a:lum bright="-40000" contrast="40000"/>
          </a:blip>
          <a:stretch>
            <a:fillRect/>
          </a:stretch>
        </p:blipFill>
        <p:spPr>
          <a:xfrm>
            <a:off x="5410200" y="44334"/>
            <a:ext cx="3429000" cy="2529841"/>
          </a:xfrm>
          <a:prstGeom prst="rect">
            <a:avLst/>
          </a:prstGeom>
        </p:spPr>
      </p:pic>
      <p:pic>
        <p:nvPicPr>
          <p:cNvPr id="8" name="Picture 7" descr="04.jpg"/>
          <p:cNvPicPr>
            <a:picLocks noChangeAspect="1"/>
          </p:cNvPicPr>
          <p:nvPr/>
        </p:nvPicPr>
        <p:blipFill>
          <a:blip r:embed="rId18">
            <a:lum bright="-40000" contrast="40000"/>
          </a:blip>
          <a:stretch>
            <a:fillRect/>
          </a:stretch>
        </p:blipFill>
        <p:spPr>
          <a:xfrm>
            <a:off x="261850" y="3450475"/>
            <a:ext cx="2786150" cy="2552700"/>
          </a:xfrm>
          <a:prstGeom prst="rect">
            <a:avLst/>
          </a:prstGeom>
        </p:spPr>
      </p:pic>
      <p:pic>
        <p:nvPicPr>
          <p:cNvPr id="9" name="Picture 8" descr="05.jpg"/>
          <p:cNvPicPr>
            <a:picLocks noChangeAspect="1"/>
          </p:cNvPicPr>
          <p:nvPr/>
        </p:nvPicPr>
        <p:blipFill>
          <a:blip r:embed="rId19">
            <a:lum bright="-40000" contrast="40000"/>
          </a:blip>
          <a:stretch>
            <a:fillRect/>
          </a:stretch>
        </p:blipFill>
        <p:spPr>
          <a:xfrm>
            <a:off x="3226725" y="3459480"/>
            <a:ext cx="2743200" cy="2514600"/>
          </a:xfrm>
          <a:prstGeom prst="rect">
            <a:avLst/>
          </a:prstGeom>
        </p:spPr>
      </p:pic>
      <p:pic>
        <p:nvPicPr>
          <p:cNvPr id="11" name="Picture 10" descr="06.jpg"/>
          <p:cNvPicPr>
            <a:picLocks noChangeAspect="1"/>
          </p:cNvPicPr>
          <p:nvPr/>
        </p:nvPicPr>
        <p:blipFill>
          <a:blip r:embed="rId20">
            <a:lum bright="-40000" contrast="40000"/>
          </a:blip>
          <a:stretch>
            <a:fillRect/>
          </a:stretch>
        </p:blipFill>
        <p:spPr>
          <a:xfrm>
            <a:off x="6172200" y="3467100"/>
            <a:ext cx="2743200" cy="2514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4375" y="2667000"/>
            <a:ext cx="3429000" cy="761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Scarf/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10,000 dong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2590800"/>
            <a:ext cx="3429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Blouse/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70,000 dong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" y="6019800"/>
            <a:ext cx="277368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Jacket/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70,000 dong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8020" y="6019800"/>
            <a:ext cx="277368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Skirt/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60,000 dong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6019800"/>
            <a:ext cx="277368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Jumper/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80,000 dong</a:t>
            </a:r>
          </a:p>
        </p:txBody>
      </p:sp>
      <p:pic>
        <p:nvPicPr>
          <p:cNvPr id="27" name="1. SCA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1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28" name="2. BLOUS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29" name="3. JACK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1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30" name="4. SKIR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1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31" name="5. JUMP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1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17" name="1. SCA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2"/>
          <a:stretch>
            <a:fillRect/>
          </a:stretch>
        </p:blipFill>
        <p:spPr>
          <a:xfrm>
            <a:off x="9144000" y="6248400"/>
            <a:ext cx="304800" cy="304800"/>
          </a:xfrm>
          <a:prstGeom prst="rect">
            <a:avLst/>
          </a:prstGeom>
        </p:spPr>
      </p:pic>
      <p:pic>
        <p:nvPicPr>
          <p:cNvPr id="18" name="2. BLOUS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3"/>
          <a:stretch>
            <a:fillRect/>
          </a:stretch>
        </p:blipFill>
        <p:spPr>
          <a:xfrm>
            <a:off x="9144000" y="5943600"/>
            <a:ext cx="304800" cy="304800"/>
          </a:xfrm>
          <a:prstGeom prst="rect">
            <a:avLst/>
          </a:prstGeom>
        </p:spPr>
      </p:pic>
      <p:pic>
        <p:nvPicPr>
          <p:cNvPr id="19" name="3. JACK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4"/>
          <a:stretch>
            <a:fillRect/>
          </a:stretch>
        </p:blipFill>
        <p:spPr>
          <a:xfrm>
            <a:off x="9372600" y="6705600"/>
            <a:ext cx="304800" cy="304800"/>
          </a:xfrm>
          <a:prstGeom prst="rect">
            <a:avLst/>
          </a:prstGeom>
        </p:spPr>
      </p:pic>
      <p:pic>
        <p:nvPicPr>
          <p:cNvPr id="20" name="4. SKIR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5"/>
          <a:stretch>
            <a:fillRect/>
          </a:stretch>
        </p:blipFill>
        <p:spPr>
          <a:xfrm>
            <a:off x="9372600" y="6553200"/>
            <a:ext cx="304800" cy="304800"/>
          </a:xfrm>
          <a:prstGeom prst="rect">
            <a:avLst/>
          </a:prstGeom>
        </p:spPr>
      </p:pic>
      <p:pic>
        <p:nvPicPr>
          <p:cNvPr id="21" name="5. JUMP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6"/>
          <a:stretch>
            <a:fillRect/>
          </a:stretch>
        </p:blipFill>
        <p:spPr>
          <a:xfrm>
            <a:off x="9448800" y="6096000"/>
            <a:ext cx="304800" cy="304800"/>
          </a:xfrm>
          <a:prstGeom prst="rect">
            <a:avLst/>
          </a:prstGeom>
        </p:spPr>
      </p:pic>
      <p:pic>
        <p:nvPicPr>
          <p:cNvPr id="22" name="1. SCARF. 10.000 DONG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7"/>
          <a:stretch>
            <a:fillRect/>
          </a:stretch>
        </p:blipFill>
        <p:spPr>
          <a:xfrm>
            <a:off x="9144000" y="6019800"/>
            <a:ext cx="304800" cy="304800"/>
          </a:xfrm>
          <a:prstGeom prst="rect">
            <a:avLst/>
          </a:prstGeom>
        </p:spPr>
      </p:pic>
      <p:pic>
        <p:nvPicPr>
          <p:cNvPr id="23" name="2. BLOUSE. 70.000 DONG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27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24" name="3. JACKET. 70.000 DONG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27"/>
          <a:stretch>
            <a:fillRect/>
          </a:stretch>
        </p:blipFill>
        <p:spPr>
          <a:xfrm>
            <a:off x="9448800" y="6172200"/>
            <a:ext cx="304800" cy="304800"/>
          </a:xfrm>
          <a:prstGeom prst="rect">
            <a:avLst/>
          </a:prstGeom>
        </p:spPr>
      </p:pic>
      <p:pic>
        <p:nvPicPr>
          <p:cNvPr id="25" name="4. SKIRT. 60.000 DONG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27"/>
          <a:stretch>
            <a:fillRect/>
          </a:stretch>
        </p:blipFill>
        <p:spPr>
          <a:xfrm>
            <a:off x="9144000" y="6096000"/>
            <a:ext cx="304800" cy="304800"/>
          </a:xfrm>
          <a:prstGeom prst="rect">
            <a:avLst/>
          </a:prstGeom>
        </p:spPr>
      </p:pic>
      <p:pic>
        <p:nvPicPr>
          <p:cNvPr id="26" name="5. JUMPER. 80.000 DONG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27"/>
          <a:stretch>
            <a:fillRect/>
          </a:stretch>
        </p:blipFill>
        <p:spPr>
          <a:xfrm>
            <a:off x="9144000" y="5867400"/>
            <a:ext cx="304800" cy="304800"/>
          </a:xfrm>
          <a:prstGeom prst="rect">
            <a:avLst/>
          </a:prstGeom>
        </p:spPr>
      </p:pic>
      <p:pic>
        <p:nvPicPr>
          <p:cNvPr id="32" name="1. SCA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8"/>
          <a:stretch>
            <a:fillRect/>
          </a:stretch>
        </p:blipFill>
        <p:spPr>
          <a:xfrm>
            <a:off x="9144000" y="5410200"/>
            <a:ext cx="304800" cy="304800"/>
          </a:xfrm>
          <a:prstGeom prst="rect">
            <a:avLst/>
          </a:prstGeom>
        </p:spPr>
      </p:pic>
      <p:pic>
        <p:nvPicPr>
          <p:cNvPr id="33" name="10,000 dong.wma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28"/>
          <a:stretch>
            <a:fillRect/>
          </a:stretch>
        </p:blipFill>
        <p:spPr>
          <a:xfrm>
            <a:off x="9144000" y="5410200"/>
            <a:ext cx="304800" cy="304800"/>
          </a:xfrm>
          <a:prstGeom prst="rect">
            <a:avLst/>
          </a:prstGeom>
        </p:spPr>
      </p:pic>
      <p:pic>
        <p:nvPicPr>
          <p:cNvPr id="34" name="2. BLOUS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8"/>
          <a:stretch>
            <a:fillRect/>
          </a:stretch>
        </p:blipFill>
        <p:spPr>
          <a:xfrm>
            <a:off x="9144000" y="5181600"/>
            <a:ext cx="304800" cy="304800"/>
          </a:xfrm>
          <a:prstGeom prst="rect">
            <a:avLst/>
          </a:prstGeom>
        </p:spPr>
      </p:pic>
      <p:pic>
        <p:nvPicPr>
          <p:cNvPr id="35" name="70,000 dong.wma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28"/>
          <a:stretch>
            <a:fillRect/>
          </a:stretch>
        </p:blipFill>
        <p:spPr>
          <a:xfrm>
            <a:off x="9144000" y="5181600"/>
            <a:ext cx="304800" cy="304800"/>
          </a:xfrm>
          <a:prstGeom prst="rect">
            <a:avLst/>
          </a:prstGeom>
        </p:spPr>
      </p:pic>
      <p:pic>
        <p:nvPicPr>
          <p:cNvPr id="36" name="3. JACK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8"/>
          <a:stretch>
            <a:fillRect/>
          </a:stretch>
        </p:blipFill>
        <p:spPr>
          <a:xfrm>
            <a:off x="9144000" y="5257800"/>
            <a:ext cx="304800" cy="304800"/>
          </a:xfrm>
          <a:prstGeom prst="rect">
            <a:avLst/>
          </a:prstGeom>
        </p:spPr>
      </p:pic>
      <p:pic>
        <p:nvPicPr>
          <p:cNvPr id="37" name="70,000 dong.wma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28"/>
          <a:stretch>
            <a:fillRect/>
          </a:stretch>
        </p:blipFill>
        <p:spPr>
          <a:xfrm>
            <a:off x="9144000" y="5257800"/>
            <a:ext cx="304800" cy="304800"/>
          </a:xfrm>
          <a:prstGeom prst="rect">
            <a:avLst/>
          </a:prstGeom>
        </p:spPr>
      </p:pic>
      <p:pic>
        <p:nvPicPr>
          <p:cNvPr id="38" name="4. SKIR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8"/>
          <a:stretch>
            <a:fillRect/>
          </a:stretch>
        </p:blipFill>
        <p:spPr>
          <a:xfrm>
            <a:off x="9144000" y="5410200"/>
            <a:ext cx="304800" cy="304800"/>
          </a:xfrm>
          <a:prstGeom prst="rect">
            <a:avLst/>
          </a:prstGeom>
        </p:spPr>
      </p:pic>
      <p:pic>
        <p:nvPicPr>
          <p:cNvPr id="39" name="60,000.wma">
            <a:hlinkClick r:id="" action="ppaction://media"/>
          </p:cNvPr>
          <p:cNvPicPr>
            <a:picLocks noRot="1" noChangeAspect="1"/>
          </p:cNvPicPr>
          <p:nvPr>
            <a:audioFile r:link="rId13"/>
          </p:nvPr>
        </p:nvPicPr>
        <p:blipFill>
          <a:blip r:embed="rId28"/>
          <a:stretch>
            <a:fillRect/>
          </a:stretch>
        </p:blipFill>
        <p:spPr>
          <a:xfrm>
            <a:off x="9144000" y="5334000"/>
            <a:ext cx="304800" cy="304800"/>
          </a:xfrm>
          <a:prstGeom prst="rect">
            <a:avLst/>
          </a:prstGeom>
        </p:spPr>
      </p:pic>
      <p:pic>
        <p:nvPicPr>
          <p:cNvPr id="40" name="5. JUMP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8"/>
          <a:stretch>
            <a:fillRect/>
          </a:stretch>
        </p:blipFill>
        <p:spPr>
          <a:xfrm>
            <a:off x="9144000" y="5486400"/>
            <a:ext cx="304800" cy="304800"/>
          </a:xfrm>
          <a:prstGeom prst="rect">
            <a:avLst/>
          </a:prstGeom>
        </p:spPr>
      </p:pic>
      <p:pic>
        <p:nvPicPr>
          <p:cNvPr id="41" name="80,000dong.wma">
            <a:hlinkClick r:id="" action="ppaction://media"/>
          </p:cNvPr>
          <p:cNvPicPr>
            <a:picLocks noRot="1" noChangeAspect="1"/>
          </p:cNvPicPr>
          <p:nvPr>
            <a:audioFile r:link="rId14"/>
          </p:nvPr>
        </p:nvPicPr>
        <p:blipFill>
          <a:blip r:embed="rId28"/>
          <a:stretch>
            <a:fillRect/>
          </a:stretch>
        </p:blipFill>
        <p:spPr>
          <a:xfrm>
            <a:off x="9144000" y="5410200"/>
            <a:ext cx="304800" cy="30480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533400" y="3810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43" name="Oval 42"/>
          <p:cNvSpPr/>
          <p:nvPr/>
        </p:nvSpPr>
        <p:spPr>
          <a:xfrm>
            <a:off x="5562600" y="3810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</a:p>
        </p:txBody>
      </p:sp>
      <p:sp>
        <p:nvSpPr>
          <p:cNvPr id="44" name="Oval 43"/>
          <p:cNvSpPr/>
          <p:nvPr/>
        </p:nvSpPr>
        <p:spPr>
          <a:xfrm>
            <a:off x="457200" y="35052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  <p:sp>
        <p:nvSpPr>
          <p:cNvPr id="45" name="Oval 44"/>
          <p:cNvSpPr/>
          <p:nvPr/>
        </p:nvSpPr>
        <p:spPr>
          <a:xfrm>
            <a:off x="3429000" y="3581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sp>
        <p:nvSpPr>
          <p:cNvPr id="46" name="Oval 45"/>
          <p:cNvSpPr/>
          <p:nvPr/>
        </p:nvSpPr>
        <p:spPr>
          <a:xfrm>
            <a:off x="6324600" y="35052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</a:t>
            </a:r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82E1-2F70-43C6-A6AD-EDF270E7DF53}" type="datetime1">
              <a:rPr lang="vi-VN" smtClean="0"/>
              <a:t>07/04/2021</a:t>
            </a:fld>
            <a:endParaRPr 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9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5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1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1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2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20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6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6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.jpg"/>
          <p:cNvPicPr>
            <a:picLocks noChangeAspect="1"/>
          </p:cNvPicPr>
          <p:nvPr/>
        </p:nvPicPr>
        <p:blipFill>
          <a:blip r:embed="rId7">
            <a:lum bright="-40000" contrast="40000"/>
          </a:blip>
          <a:stretch>
            <a:fillRect/>
          </a:stretch>
        </p:blipFill>
        <p:spPr>
          <a:xfrm>
            <a:off x="3886200" y="381000"/>
            <a:ext cx="2362200" cy="2272661"/>
          </a:xfrm>
          <a:prstGeom prst="rect">
            <a:avLst/>
          </a:prstGeom>
        </p:spPr>
      </p:pic>
      <p:pic>
        <p:nvPicPr>
          <p:cNvPr id="7" name="Picture 6" descr="03.jpg"/>
          <p:cNvPicPr>
            <a:picLocks noChangeAspect="1"/>
          </p:cNvPicPr>
          <p:nvPr/>
        </p:nvPicPr>
        <p:blipFill>
          <a:blip r:embed="rId8">
            <a:lum bright="-40000" contrast="40000"/>
          </a:blip>
          <a:stretch>
            <a:fillRect/>
          </a:stretch>
        </p:blipFill>
        <p:spPr>
          <a:xfrm>
            <a:off x="6604552" y="439771"/>
            <a:ext cx="2310848" cy="2151029"/>
          </a:xfrm>
          <a:prstGeom prst="rect">
            <a:avLst/>
          </a:prstGeom>
        </p:spPr>
      </p:pic>
      <p:pic>
        <p:nvPicPr>
          <p:cNvPr id="8" name="Picture 7" descr="04.jpg"/>
          <p:cNvPicPr>
            <a:picLocks noChangeAspect="1"/>
          </p:cNvPicPr>
          <p:nvPr/>
        </p:nvPicPr>
        <p:blipFill>
          <a:blip r:embed="rId9">
            <a:lum bright="-40000" contrast="40000"/>
          </a:blip>
          <a:stretch>
            <a:fillRect/>
          </a:stretch>
        </p:blipFill>
        <p:spPr>
          <a:xfrm>
            <a:off x="2819400" y="3505200"/>
            <a:ext cx="2165074" cy="2242389"/>
          </a:xfrm>
          <a:prstGeom prst="rect">
            <a:avLst/>
          </a:prstGeom>
        </p:spPr>
      </p:pic>
      <p:pic>
        <p:nvPicPr>
          <p:cNvPr id="9" name="Picture 8" descr="05.jpg"/>
          <p:cNvPicPr>
            <a:picLocks noChangeAspect="1"/>
          </p:cNvPicPr>
          <p:nvPr/>
        </p:nvPicPr>
        <p:blipFill>
          <a:blip r:embed="rId10">
            <a:lum bright="-40000" contrast="40000"/>
          </a:blip>
          <a:stretch>
            <a:fillRect/>
          </a:stretch>
        </p:blipFill>
        <p:spPr>
          <a:xfrm>
            <a:off x="5029201" y="3509573"/>
            <a:ext cx="2057400" cy="2205427"/>
          </a:xfrm>
          <a:prstGeom prst="rect">
            <a:avLst/>
          </a:prstGeom>
        </p:spPr>
      </p:pic>
      <p:pic>
        <p:nvPicPr>
          <p:cNvPr id="11" name="Picture 10" descr="06.jpg"/>
          <p:cNvPicPr>
            <a:picLocks noChangeAspect="1"/>
          </p:cNvPicPr>
          <p:nvPr/>
        </p:nvPicPr>
        <p:blipFill>
          <a:blip r:embed="rId11">
            <a:lum bright="-40000" contrast="40000"/>
          </a:blip>
          <a:stretch>
            <a:fillRect/>
          </a:stretch>
        </p:blipFill>
        <p:spPr>
          <a:xfrm>
            <a:off x="7162801" y="3517193"/>
            <a:ext cx="1904999" cy="2208921"/>
          </a:xfrm>
          <a:prstGeom prst="rect">
            <a:avLst/>
          </a:prstGeom>
        </p:spPr>
      </p:pic>
      <p:pic>
        <p:nvPicPr>
          <p:cNvPr id="27" name="1. SCA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28" name="2. BLOUS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29" name="3. JACK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30" name="4. SKIR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31" name="5. JUMP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17" name="1. SCA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9144000" y="6248400"/>
            <a:ext cx="304800" cy="304800"/>
          </a:xfrm>
          <a:prstGeom prst="rect">
            <a:avLst/>
          </a:prstGeom>
        </p:spPr>
      </p:pic>
      <p:pic>
        <p:nvPicPr>
          <p:cNvPr id="18" name="2. BLOUS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9144000" y="5943600"/>
            <a:ext cx="304800" cy="304800"/>
          </a:xfrm>
          <a:prstGeom prst="rect">
            <a:avLst/>
          </a:prstGeom>
        </p:spPr>
      </p:pic>
      <p:pic>
        <p:nvPicPr>
          <p:cNvPr id="19" name="3. JACK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9372600" y="6705600"/>
            <a:ext cx="304800" cy="304800"/>
          </a:xfrm>
          <a:prstGeom prst="rect">
            <a:avLst/>
          </a:prstGeom>
        </p:spPr>
      </p:pic>
      <p:pic>
        <p:nvPicPr>
          <p:cNvPr id="20" name="4. SKIR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9372600" y="6553200"/>
            <a:ext cx="304800" cy="304800"/>
          </a:xfrm>
          <a:prstGeom prst="rect">
            <a:avLst/>
          </a:prstGeom>
        </p:spPr>
      </p:pic>
      <p:pic>
        <p:nvPicPr>
          <p:cNvPr id="21" name="5. JUMP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/>
          <a:stretch>
            <a:fillRect/>
          </a:stretch>
        </p:blipFill>
        <p:spPr>
          <a:xfrm>
            <a:off x="9448800" y="6096000"/>
            <a:ext cx="304800" cy="304800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381000" y="914400"/>
            <a:ext cx="3124200" cy="1066800"/>
          </a:xfrm>
          <a:prstGeom prst="wedgeRoundRectCallout">
            <a:avLst>
              <a:gd name="adj1" fmla="val -51653"/>
              <a:gd name="adj2" fmla="val 6987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9906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20765"/>
                </a:solidFill>
              </a:rPr>
              <a:t>How much is the</a:t>
            </a:r>
          </a:p>
          <a:p>
            <a:r>
              <a:rPr lang="en-US" sz="2800" b="1" dirty="0">
                <a:solidFill>
                  <a:srgbClr val="120765"/>
                </a:solidFill>
              </a:rPr>
              <a:t>__________?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9200" y="145798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scarf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1000" y="2286000"/>
            <a:ext cx="31242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" y="2549106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20765"/>
                </a:solidFill>
              </a:rPr>
              <a:t>It’ s __________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95400" y="2549106"/>
            <a:ext cx="2280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10,000 dong.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86201" y="2683625"/>
            <a:ext cx="2345574" cy="6857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Scarf/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10,000 dong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53200" y="2624050"/>
            <a:ext cx="2362200" cy="75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Blouse/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70,000 dong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02774" y="5774575"/>
            <a:ext cx="2209801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Jacket/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70,000 dong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29200" y="5791200"/>
            <a:ext cx="2057400" cy="67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Skirt/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60,000 dong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150358" y="5774575"/>
            <a:ext cx="1910517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Jumper/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80,000 dong</a:t>
            </a:r>
          </a:p>
        </p:txBody>
      </p:sp>
      <p:sp>
        <p:nvSpPr>
          <p:cNvPr id="39" name="Oval 38"/>
          <p:cNvSpPr/>
          <p:nvPr/>
        </p:nvSpPr>
        <p:spPr>
          <a:xfrm>
            <a:off x="4114800" y="533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40" name="Oval 39"/>
          <p:cNvSpPr/>
          <p:nvPr/>
        </p:nvSpPr>
        <p:spPr>
          <a:xfrm>
            <a:off x="6781800" y="6096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2895600" y="3581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  <p:sp>
        <p:nvSpPr>
          <p:cNvPr id="42" name="Oval 41"/>
          <p:cNvSpPr/>
          <p:nvPr/>
        </p:nvSpPr>
        <p:spPr>
          <a:xfrm>
            <a:off x="5105400" y="36576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7239000" y="3581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1FFF-22EC-460E-96AA-C40C8EB4B0D0}" type="datetime1">
              <a:rPr lang="vi-VN" smtClean="0"/>
              <a:t>07/04/2021</a:t>
            </a:fld>
            <a:endParaRPr lang="en-US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2" grpId="0" animBg="1"/>
      <p:bldP spid="24" grpId="0"/>
      <p:bldP spid="25" grpId="0"/>
      <p:bldP spid="26" grpId="0" animBg="1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33400" y="1066800"/>
            <a:ext cx="8229600" cy="3581400"/>
          </a:xfrm>
          <a:prstGeom prst="horizontalScroll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371600" y="1447800"/>
            <a:ext cx="7086600" cy="2514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 Narrow" pitchFamily="34" charset="0"/>
                <a:ea typeface="+mn-ea"/>
                <a:cs typeface="+mn-cs"/>
              </a:rPr>
              <a:t>	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Work in pairs. Ask your partner the prices of the clothes above.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947E-EC2E-4DAC-B515-445ED9BBD581}" type="datetime1">
              <a:rPr lang="vi-VN" smtClean="0"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.jpg"/>
          <p:cNvPicPr>
            <a:picLocks noChangeAspect="1"/>
          </p:cNvPicPr>
          <p:nvPr/>
        </p:nvPicPr>
        <p:blipFill>
          <a:blip r:embed="rId7">
            <a:lum bright="-40000" contrast="40000"/>
          </a:blip>
          <a:stretch>
            <a:fillRect/>
          </a:stretch>
        </p:blipFill>
        <p:spPr>
          <a:xfrm>
            <a:off x="3886200" y="381000"/>
            <a:ext cx="2362200" cy="2272661"/>
          </a:xfrm>
          <a:prstGeom prst="rect">
            <a:avLst/>
          </a:prstGeom>
        </p:spPr>
      </p:pic>
      <p:pic>
        <p:nvPicPr>
          <p:cNvPr id="7" name="Picture 6" descr="03.jpg"/>
          <p:cNvPicPr>
            <a:picLocks noChangeAspect="1"/>
          </p:cNvPicPr>
          <p:nvPr/>
        </p:nvPicPr>
        <p:blipFill>
          <a:blip r:embed="rId8">
            <a:lum bright="-40000" contrast="40000"/>
          </a:blip>
          <a:stretch>
            <a:fillRect/>
          </a:stretch>
        </p:blipFill>
        <p:spPr>
          <a:xfrm>
            <a:off x="6604552" y="439771"/>
            <a:ext cx="2310848" cy="2151029"/>
          </a:xfrm>
          <a:prstGeom prst="rect">
            <a:avLst/>
          </a:prstGeom>
        </p:spPr>
      </p:pic>
      <p:pic>
        <p:nvPicPr>
          <p:cNvPr id="8" name="Picture 7" descr="04.jpg"/>
          <p:cNvPicPr>
            <a:picLocks noChangeAspect="1"/>
          </p:cNvPicPr>
          <p:nvPr/>
        </p:nvPicPr>
        <p:blipFill>
          <a:blip r:embed="rId9">
            <a:lum bright="-40000" contrast="40000"/>
          </a:blip>
          <a:stretch>
            <a:fillRect/>
          </a:stretch>
        </p:blipFill>
        <p:spPr>
          <a:xfrm>
            <a:off x="2819400" y="3505200"/>
            <a:ext cx="2165074" cy="2242389"/>
          </a:xfrm>
          <a:prstGeom prst="rect">
            <a:avLst/>
          </a:prstGeom>
        </p:spPr>
      </p:pic>
      <p:pic>
        <p:nvPicPr>
          <p:cNvPr id="9" name="Picture 8" descr="05.jpg"/>
          <p:cNvPicPr>
            <a:picLocks noChangeAspect="1"/>
          </p:cNvPicPr>
          <p:nvPr/>
        </p:nvPicPr>
        <p:blipFill>
          <a:blip r:embed="rId10">
            <a:lum bright="-40000" contrast="40000"/>
          </a:blip>
          <a:stretch>
            <a:fillRect/>
          </a:stretch>
        </p:blipFill>
        <p:spPr>
          <a:xfrm>
            <a:off x="5029201" y="3509573"/>
            <a:ext cx="2057400" cy="2205427"/>
          </a:xfrm>
          <a:prstGeom prst="rect">
            <a:avLst/>
          </a:prstGeom>
        </p:spPr>
      </p:pic>
      <p:pic>
        <p:nvPicPr>
          <p:cNvPr id="11" name="Picture 10" descr="06.jpg"/>
          <p:cNvPicPr>
            <a:picLocks noChangeAspect="1"/>
          </p:cNvPicPr>
          <p:nvPr/>
        </p:nvPicPr>
        <p:blipFill>
          <a:blip r:embed="rId11">
            <a:lum bright="-40000" contrast="40000"/>
          </a:blip>
          <a:stretch>
            <a:fillRect/>
          </a:stretch>
        </p:blipFill>
        <p:spPr>
          <a:xfrm>
            <a:off x="7162801" y="3517193"/>
            <a:ext cx="1904999" cy="2208921"/>
          </a:xfrm>
          <a:prstGeom prst="rect">
            <a:avLst/>
          </a:prstGeom>
        </p:spPr>
      </p:pic>
      <p:pic>
        <p:nvPicPr>
          <p:cNvPr id="27" name="1. SCA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28" name="2. BLOUS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29" name="3. JACK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30" name="4. SKIR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31" name="5. JUMP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17" name="1. SCA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9144000" y="6248400"/>
            <a:ext cx="304800" cy="304800"/>
          </a:xfrm>
          <a:prstGeom prst="rect">
            <a:avLst/>
          </a:prstGeom>
        </p:spPr>
      </p:pic>
      <p:pic>
        <p:nvPicPr>
          <p:cNvPr id="18" name="2. BLOUS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9144000" y="5943600"/>
            <a:ext cx="304800" cy="304800"/>
          </a:xfrm>
          <a:prstGeom prst="rect">
            <a:avLst/>
          </a:prstGeom>
        </p:spPr>
      </p:pic>
      <p:pic>
        <p:nvPicPr>
          <p:cNvPr id="19" name="3. JACK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9372600" y="6705600"/>
            <a:ext cx="304800" cy="304800"/>
          </a:xfrm>
          <a:prstGeom prst="rect">
            <a:avLst/>
          </a:prstGeom>
        </p:spPr>
      </p:pic>
      <p:pic>
        <p:nvPicPr>
          <p:cNvPr id="20" name="4. SKIR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9372600" y="6553200"/>
            <a:ext cx="304800" cy="304800"/>
          </a:xfrm>
          <a:prstGeom prst="rect">
            <a:avLst/>
          </a:prstGeom>
        </p:spPr>
      </p:pic>
      <p:pic>
        <p:nvPicPr>
          <p:cNvPr id="21" name="5. JUMP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/>
          <a:stretch>
            <a:fillRect/>
          </a:stretch>
        </p:blipFill>
        <p:spPr>
          <a:xfrm>
            <a:off x="9448800" y="6096000"/>
            <a:ext cx="304800" cy="304800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261850" y="914400"/>
            <a:ext cx="3352800" cy="1066800"/>
          </a:xfrm>
          <a:prstGeom prst="wedgeRoundRectCallout">
            <a:avLst>
              <a:gd name="adj1" fmla="val -51653"/>
              <a:gd name="adj2" fmla="val 6987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5225" y="95735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20765"/>
                </a:solidFill>
              </a:rPr>
              <a:t>How much is the</a:t>
            </a:r>
          </a:p>
          <a:p>
            <a:r>
              <a:rPr lang="en-US" sz="3200" b="1" dirty="0">
                <a:solidFill>
                  <a:srgbClr val="120765"/>
                </a:solidFill>
              </a:rPr>
              <a:t>__________?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9200" y="1457980"/>
            <a:ext cx="119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scarf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28600" y="2286000"/>
            <a:ext cx="33528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" y="2514600"/>
            <a:ext cx="343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20765"/>
                </a:solidFill>
              </a:rPr>
              <a:t>It’ s __________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6800" y="2514600"/>
            <a:ext cx="277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10,000 dong.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86201" y="2683625"/>
            <a:ext cx="2345574" cy="6857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Scarf/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10,000 dong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53200" y="2624050"/>
            <a:ext cx="2362200" cy="75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Blouse/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70,000 dong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02774" y="5774575"/>
            <a:ext cx="2209801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Jacket/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70,000 dong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29200" y="5791200"/>
            <a:ext cx="2057400" cy="67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Skirt/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60,000 dong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150358" y="5774575"/>
            <a:ext cx="1910517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Jumper/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80,000 dong</a:t>
            </a: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FEB-6B4E-4696-92F6-800F1FD5A493}" type="datetime1">
              <a:rPr lang="vi-VN" smtClean="0"/>
              <a:t>07/04/2021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08.jp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lum bright="-40000" contrast="40000"/>
          </a:blip>
          <a:stretch>
            <a:fillRect/>
          </a:stretch>
        </p:blipFill>
        <p:spPr>
          <a:xfrm>
            <a:off x="0" y="990600"/>
            <a:ext cx="9144000" cy="5867400"/>
          </a:xfrm>
        </p:spPr>
      </p:pic>
      <p:sp>
        <p:nvSpPr>
          <p:cNvPr id="8" name="TextBox 7"/>
          <p:cNvSpPr txBox="1"/>
          <p:nvPr/>
        </p:nvSpPr>
        <p:spPr>
          <a:xfrm>
            <a:off x="6477000" y="3886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3352800" y="5867400"/>
            <a:ext cx="228600" cy="381000"/>
            <a:chOff x="3217025" y="5926975"/>
            <a:chExt cx="228600" cy="381000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>
              <a:off x="3140825" y="6129250"/>
              <a:ext cx="2286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178925" y="6041275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"/>
          <p:cNvGrpSpPr/>
          <p:nvPr/>
        </p:nvGrpSpPr>
        <p:grpSpPr>
          <a:xfrm>
            <a:off x="5572300" y="4419600"/>
            <a:ext cx="228600" cy="381000"/>
            <a:chOff x="3217025" y="5926975"/>
            <a:chExt cx="228600" cy="381000"/>
          </a:xfrm>
        </p:grpSpPr>
        <p:cxnSp>
          <p:nvCxnSpPr>
            <p:cNvPr id="23" name="Straight Connector 22"/>
            <p:cNvCxnSpPr/>
            <p:nvPr/>
          </p:nvCxnSpPr>
          <p:spPr>
            <a:xfrm rot="16200000" flipH="1">
              <a:off x="3140825" y="6129250"/>
              <a:ext cx="2286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178925" y="6041275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4"/>
          <p:cNvGrpSpPr/>
          <p:nvPr/>
        </p:nvGrpSpPr>
        <p:grpSpPr>
          <a:xfrm>
            <a:off x="7831975" y="5181600"/>
            <a:ext cx="228600" cy="381000"/>
            <a:chOff x="3217025" y="5926975"/>
            <a:chExt cx="228600" cy="381000"/>
          </a:xfrm>
        </p:grpSpPr>
        <p:cxnSp>
          <p:nvCxnSpPr>
            <p:cNvPr id="26" name="Straight Connector 25"/>
            <p:cNvCxnSpPr/>
            <p:nvPr/>
          </p:nvCxnSpPr>
          <p:spPr>
            <a:xfrm rot="16200000" flipH="1">
              <a:off x="3140825" y="6129250"/>
              <a:ext cx="2286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178925" y="6041275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tich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29" name="tich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30" name="tich 3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19B8-E372-449A-8738-2665A2EDEE96}" type="datetime1">
              <a:rPr lang="vi-VN" smtClean="0"/>
              <a:t>07/04/2021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Listen and tick: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04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11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2015\lớp 4\sách lơp 4\tập 2\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8"/>
          <a:stretch>
            <a:fillRect/>
          </a:stretch>
        </p:blipFill>
        <p:spPr bwMode="auto">
          <a:xfrm>
            <a:off x="381000" y="228600"/>
            <a:ext cx="8534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207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smalborg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161">
            <a:hlinkClick r:id="rId6" action="ppaction://hlinkpres?slideindex=20&amp;slidetitle=Slide 20"/>
          </p:cNvPr>
          <p:cNvSpPr>
            <a:spLocks noChangeArrowheads="1" noChangeShapeType="1" noTextEdit="1"/>
          </p:cNvSpPr>
          <p:nvPr/>
        </p:nvSpPr>
        <p:spPr bwMode="auto">
          <a:xfrm>
            <a:off x="987582" y="304800"/>
            <a:ext cx="7514376" cy="5943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LET’S GO SHOPPING!</a:t>
            </a:r>
          </a:p>
        </p:txBody>
      </p:sp>
      <p:pic>
        <p:nvPicPr>
          <p:cNvPr id="5" name="đang cập nhật - nhạc thiếu nhi tiếng anh vui nhộn bab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991600" y="7391400"/>
            <a:ext cx="304800" cy="304800"/>
          </a:xfrm>
          <a:prstGeom prst="rect">
            <a:avLst/>
          </a:prstGeom>
        </p:spPr>
      </p:pic>
      <p:pic>
        <p:nvPicPr>
          <p:cNvPr id="8" name="bab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9144000" y="6858000"/>
            <a:ext cx="304800" cy="304800"/>
          </a:xfrm>
          <a:prstGeom prst="rect">
            <a:avLst/>
          </a:prstGeom>
        </p:spPr>
      </p:pic>
      <p:pic>
        <p:nvPicPr>
          <p:cNvPr id="9" name="nen QQ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9753600" y="6858000"/>
            <a:ext cx="304800" cy="3048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3581400"/>
            <a:ext cx="8229600" cy="4389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lesson_8_Lets_go_shoppin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176250"/>
            <a:ext cx="4953000" cy="5486400"/>
          </a:xfrm>
          <a:prstGeom prst="rect">
            <a:avLst/>
          </a:prstGeom>
          <a:noFill/>
        </p:spPr>
      </p:pic>
      <p:pic>
        <p:nvPicPr>
          <p:cNvPr id="1027" name="Picture 3" descr="C:\Users\Admin\Desktop\lets-go-shopping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53000" y="1176250"/>
            <a:ext cx="4191000" cy="5486400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4CE3-1B6B-4390-B80E-80F63FA91F22}" type="datetime1">
              <a:rPr lang="vi-VN" smtClean="0"/>
              <a:t>07/04/2021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mph" presetSubtype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2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05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3429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2590800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  <a:latin typeface="Constantia" pitchFamily="18" charset="0"/>
              </a:rPr>
              <a:t>How much is the</a:t>
            </a:r>
            <a:r>
              <a:rPr lang="en-US" altLang="en-US" sz="2000" b="1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altLang="en-US" sz="2000" b="1" u="sng">
                <a:solidFill>
                  <a:schemeClr val="bg1"/>
                </a:solidFill>
                <a:latin typeface="Constantia" pitchFamily="18" charset="0"/>
              </a:rPr>
              <a:t>pen</a:t>
            </a:r>
            <a:r>
              <a:rPr lang="en-US" altLang="en-US" sz="2000" b="1">
                <a:solidFill>
                  <a:schemeClr val="bg1"/>
                </a:solidFill>
                <a:latin typeface="Constantia" pitchFamily="18" charset="0"/>
              </a:rPr>
              <a:t> ?</a:t>
            </a:r>
          </a:p>
          <a:p>
            <a:r>
              <a:rPr lang="en-US" altLang="en-US" sz="2000" b="1">
                <a:solidFill>
                  <a:schemeClr val="bg1"/>
                </a:solidFill>
                <a:latin typeface="Constantia" pitchFamily="18" charset="0"/>
              </a:rPr>
              <a:t>It’s </a:t>
            </a:r>
            <a:r>
              <a:rPr lang="en-US" altLang="en-US" sz="2000" b="1" i="1" u="sng">
                <a:solidFill>
                  <a:schemeClr val="bg1"/>
                </a:solidFill>
                <a:latin typeface="Constantia" pitchFamily="18" charset="0"/>
              </a:rPr>
              <a:t>5.000 dong.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3505200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i="1">
                <a:solidFill>
                  <a:schemeClr val="bg1"/>
                </a:solidFill>
                <a:latin typeface="Constantia" pitchFamily="18" charset="0"/>
              </a:rPr>
              <a:t>Note:5.000 dong (</a:t>
            </a:r>
            <a:r>
              <a:rPr lang="en-US" altLang="en-US" sz="2000" i="1" u="sng">
                <a:solidFill>
                  <a:schemeClr val="bg1"/>
                </a:solidFill>
                <a:latin typeface="Constantia" pitchFamily="18" charset="0"/>
              </a:rPr>
              <a:t>thousand</a:t>
            </a:r>
            <a:r>
              <a:rPr lang="en-US" altLang="en-US" sz="2000" i="1">
                <a:solidFill>
                  <a:schemeClr val="bg1"/>
                </a:solidFill>
                <a:latin typeface="Constantia" pitchFamily="18" charset="0"/>
              </a:rPr>
              <a:t>)</a:t>
            </a:r>
          </a:p>
        </p:txBody>
      </p:sp>
      <p:pic>
        <p:nvPicPr>
          <p:cNvPr id="17413" name="Picture 12" descr="Pioneer_RedSca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29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800600" y="2743200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  <a:latin typeface="Constantia" pitchFamily="18" charset="0"/>
              </a:rPr>
              <a:t>How much is the </a:t>
            </a:r>
            <a:r>
              <a:rPr lang="en-US" altLang="en-US" sz="2000" b="1" u="sng">
                <a:solidFill>
                  <a:schemeClr val="bg1"/>
                </a:solidFill>
                <a:latin typeface="Constantia" pitchFamily="18" charset="0"/>
              </a:rPr>
              <a:t>scarf</a:t>
            </a:r>
            <a:r>
              <a:rPr lang="en-US" altLang="en-US" sz="2000" u="sng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Constantia" pitchFamily="18" charset="0"/>
              </a:rPr>
              <a:t>?</a:t>
            </a:r>
          </a:p>
          <a:p>
            <a:r>
              <a:rPr lang="en-US" altLang="en-US" sz="2000">
                <a:solidFill>
                  <a:schemeClr val="bg1"/>
                </a:solidFill>
                <a:latin typeface="Constantia" pitchFamily="18" charset="0"/>
              </a:rPr>
              <a:t>It’s </a:t>
            </a:r>
            <a:r>
              <a:rPr lang="en-US" altLang="en-US" sz="2000" b="1" i="1" u="sng">
                <a:solidFill>
                  <a:schemeClr val="bg1"/>
                </a:solidFill>
                <a:latin typeface="Constantia" pitchFamily="18" charset="0"/>
              </a:rPr>
              <a:t>10.000 dong</a:t>
            </a:r>
          </a:p>
        </p:txBody>
      </p:sp>
    </p:spTree>
    <p:extLst>
      <p:ext uri="{BB962C8B-B14F-4D97-AF65-F5344CB8AC3E}">
        <p14:creationId xmlns:p14="http://schemas.microsoft.com/office/powerpoint/2010/main" val="18355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Kết quả hình ảnh cho hình ảnh cây b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19954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17526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0376" y="2743200"/>
            <a:ext cx="183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Constantia" pitchFamily="18" charset="0"/>
              </a:rPr>
              <a:t>9o.000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0400" y="259080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Constantia" pitchFamily="18" charset="0"/>
              </a:rPr>
              <a:t>2.000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24488" y="3124200"/>
            <a:ext cx="162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Constantia" pitchFamily="18" charset="0"/>
              </a:rPr>
              <a:t>50.000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5562600"/>
            <a:ext cx="1671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Constantia" pitchFamily="18" charset="0"/>
              </a:rPr>
              <a:t>3.000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35086" y="5443210"/>
            <a:ext cx="1808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Constantia" pitchFamily="18" charset="0"/>
              </a:rPr>
              <a:t>5.000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00800" y="601980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Constantia" pitchFamily="18" charset="0"/>
              </a:rPr>
              <a:t>80.000</a:t>
            </a:r>
          </a:p>
        </p:txBody>
      </p:sp>
      <p:pic>
        <p:nvPicPr>
          <p:cNvPr id="4" name="Picture 3" descr="b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do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AutoShape 2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9471" name="AutoShape 2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9472" name="AutoShape 24" descr="Kết quả hình ảnh cho hinh anh cai m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18" name="Picture 17" descr="05.jpg"/>
          <p:cNvPicPr>
            <a:picLocks noChangeAspect="1"/>
          </p:cNvPicPr>
          <p:nvPr/>
        </p:nvPicPr>
        <p:blipFill>
          <a:blip r:embed="rId7">
            <a:lum bright="-40000" contrast="40000"/>
          </a:blip>
          <a:stretch>
            <a:fillRect/>
          </a:stretch>
        </p:blipFill>
        <p:spPr>
          <a:xfrm>
            <a:off x="6237288" y="3581400"/>
            <a:ext cx="2057400" cy="220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alloons_confetti_hc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362200" y="1676400"/>
            <a:ext cx="3657600" cy="3962400"/>
          </a:xfrm>
        </p:spPr>
      </p:pic>
      <p:pic>
        <p:nvPicPr>
          <p:cNvPr id="30723" name="Picture 3" descr="bunny_running_with_ba_a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3613" y="2286000"/>
            <a:ext cx="3100387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blue_teddybear_dozend_h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33600"/>
            <a:ext cx="21224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828800" y="53340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7200" b="1" dirty="0">
                <a:solidFill>
                  <a:srgbClr val="CC00CC"/>
                </a:solidFill>
                <a:latin typeface="Comic Sans MS" pitchFamily="66" charset="0"/>
              </a:rPr>
              <a:t>Good Bye!</a:t>
            </a:r>
          </a:p>
        </p:txBody>
      </p:sp>
      <p:pic>
        <p:nvPicPr>
          <p:cNvPr id="772102" name="odl macdonal had a far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67800" y="6781800"/>
            <a:ext cx="1524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WordArt 8"/>
          <p:cNvSpPr>
            <a:spLocks noChangeArrowheads="1" noChangeShapeType="1" noTextEdit="1"/>
          </p:cNvSpPr>
          <p:nvPr/>
        </p:nvSpPr>
        <p:spPr bwMode="auto">
          <a:xfrm>
            <a:off x="885825" y="0"/>
            <a:ext cx="7267575" cy="18288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Thank you for your attention !</a:t>
            </a:r>
          </a:p>
        </p:txBody>
      </p:sp>
      <p:pic>
        <p:nvPicPr>
          <p:cNvPr id="30728" name="Picture 9" descr="grass_blowing_in_wind_h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4160" y="5791200"/>
            <a:ext cx="22250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563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Twins - Old MacDonald Had a Far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  <p:pic>
        <p:nvPicPr>
          <p:cNvPr id="11" name="Twins - Old MacDonald Had a Far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8698-EEB3-4C5A-8E4C-DFB7DB2AFDDC}" type="datetime1">
              <a:rPr lang="vi-VN" smtClean="0"/>
              <a:t>07/04/2021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quyennt0412@gmail.com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06" fill="hold"/>
                                        <p:tgtEl>
                                          <p:spTgt spid="772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4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2102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4E7B-1FE7-4C5D-8B41-E3B8BD2D1F0D}" type="datetime1">
              <a:rPr lang="vi-VN" smtClean="0"/>
              <a:t>07/04/2021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quyennt0412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914400" y="533400"/>
            <a:ext cx="7086600" cy="1112838"/>
            <a:chOff x="1440" y="336"/>
            <a:chExt cx="3600" cy="701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440" y="336"/>
              <a:ext cx="336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dirty="0"/>
                <a:t>Unit 17 : How much is the T-shirt </a:t>
              </a:r>
              <a:endParaRPr lang="en-US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80" y="672"/>
              <a:ext cx="33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dirty="0"/>
                <a:t>		Lesson 1 </a:t>
              </a:r>
              <a:endParaRPr lang="en-US" alt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21" descr="E:\2015\lớp 4\sách lơp 4\tập 2\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BAI HOI THOA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976688"/>
            <a:ext cx="304800" cy="3048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accent2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Look, listen and repeat:</a:t>
            </a:r>
          </a:p>
        </p:txBody>
      </p:sp>
      <p:pic>
        <p:nvPicPr>
          <p:cNvPr id="5" name="Content Placeholder 3" descr="01.jpg"/>
          <p:cNvPicPr>
            <a:picLocks noChangeAspect="1"/>
          </p:cNvPicPr>
          <p:nvPr/>
        </p:nvPicPr>
        <p:blipFill>
          <a:blip r:embed="rId4">
            <a:lum bright="-40000" contrast="40000"/>
          </a:blip>
          <a:stretch>
            <a:fillRect/>
          </a:stretch>
        </p:blipFill>
        <p:spPr bwMode="auto">
          <a:xfrm>
            <a:off x="0" y="12192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AI HOI THO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28600" y="228600"/>
            <a:ext cx="457200" cy="457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0" y="1643150"/>
            <a:ext cx="685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4233950"/>
            <a:ext cx="128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88580" y="6679275"/>
            <a:ext cx="1463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4267200"/>
            <a:ext cx="128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3E9B-696D-4D06-828B-DD8989CA3EAC}" type="datetime1">
              <a:rPr lang="vi-VN" smtClean="0"/>
              <a:t>07/04/2021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quyennt0412@gmail.com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90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952500" y="597694"/>
            <a:ext cx="7086600" cy="1112838"/>
            <a:chOff x="1440" y="336"/>
            <a:chExt cx="3600" cy="701"/>
          </a:xfrm>
        </p:grpSpPr>
        <p:sp>
          <p:nvSpPr>
            <p:cNvPr id="4124" name="Text Box 5"/>
            <p:cNvSpPr txBox="1">
              <a:spLocks noChangeArrowheads="1"/>
            </p:cNvSpPr>
            <p:nvPr/>
          </p:nvSpPr>
          <p:spPr bwMode="auto">
            <a:xfrm>
              <a:off x="1440" y="336"/>
              <a:ext cx="336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/>
                <a:t>Unit 17 : How much is the T-shirt </a:t>
              </a:r>
              <a:endParaRPr lang="en-US" alt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125" name="Text Box 6"/>
            <p:cNvSpPr txBox="1">
              <a:spLocks noChangeArrowheads="1"/>
            </p:cNvSpPr>
            <p:nvPr/>
          </p:nvSpPr>
          <p:spPr bwMode="auto">
            <a:xfrm>
              <a:off x="1680" y="672"/>
              <a:ext cx="33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/>
                <a:t>		Lesson 1 </a:t>
              </a:r>
              <a:endParaRPr lang="en-US" alt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28600" y="1676400"/>
            <a:ext cx="6096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1, Vocabulary :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57200" y="2260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- Wear :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057400" y="23622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mặc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57200" y="2895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- T-shirt :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133600" y="28956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áo thun ngắn tay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57200" y="39624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- Dress :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286000" y="4495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Áo sơ mi nữ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57200" y="4495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- Blouse :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286000" y="39624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áo đầm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457200" y="34290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- Shirt :</a:t>
            </a:r>
          </a:p>
        </p:txBody>
      </p:sp>
      <p:pic>
        <p:nvPicPr>
          <p:cNvPr id="5133" name="Picture 13" descr="ANd9GcQlUNO6s6CaSDph4dozn7IjS-17c5K4aIBBiom31jj5Me7-npdE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2209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2" descr="100_17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1920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2057400" y="34290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áo sơ mi </a:t>
            </a:r>
          </a:p>
        </p:txBody>
      </p:sp>
      <p:pic>
        <p:nvPicPr>
          <p:cNvPr id="5154" name="Picture 34" descr="100_17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190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03.jpg"/>
          <p:cNvPicPr>
            <a:picLocks noChangeAspect="1"/>
          </p:cNvPicPr>
          <p:nvPr/>
        </p:nvPicPr>
        <p:blipFill>
          <a:blip r:embed="rId5">
            <a:lum bright="-40000" contrast="40000"/>
          </a:blip>
          <a:stretch>
            <a:fillRect/>
          </a:stretch>
        </p:blipFill>
        <p:spPr>
          <a:xfrm>
            <a:off x="5753100" y="2651919"/>
            <a:ext cx="3429000" cy="31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30" grpId="0"/>
      <p:bldP spid="5131" grpId="0"/>
      <p:bldP spid="5134" grpId="0"/>
      <p:bldP spid="5137" grpId="0"/>
      <p:bldP spid="5138" grpId="0"/>
      <p:bldP spid="5140" grpId="0"/>
      <p:bldP spid="5141" grpId="0"/>
      <p:bldP spid="5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/>
          <p:cNvGrpSpPr>
            <a:grpSpLocks/>
          </p:cNvGrpSpPr>
          <p:nvPr/>
        </p:nvGrpSpPr>
        <p:grpSpPr bwMode="auto">
          <a:xfrm>
            <a:off x="914400" y="21771"/>
            <a:ext cx="7086600" cy="1112838"/>
            <a:chOff x="1440" y="336"/>
            <a:chExt cx="3600" cy="701"/>
          </a:xfrm>
        </p:grpSpPr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1440" y="336"/>
              <a:ext cx="336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/>
                <a:t>Unit 17 : How much is the T-shirt </a:t>
              </a:r>
              <a:endParaRPr lang="en-US" alt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1680" y="672"/>
              <a:ext cx="33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/>
                <a:t>Lesson 1 </a:t>
              </a:r>
              <a:endParaRPr lang="en-US" alt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28600" y="1164771"/>
            <a:ext cx="6096000" cy="72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1, Vocabulary  :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Jacket : áo khoác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Skirt : váy ngắn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scarf : khăn quàng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jumper : áo len cổ lọ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Thousand: ngàn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One thousand : một ngàn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Ten thousands : mười ngàn</a:t>
            </a:r>
          </a:p>
          <a:p>
            <a:pPr>
              <a:spcBef>
                <a:spcPct val="50000"/>
              </a:spcBef>
            </a:pPr>
            <a:endParaRPr lang="en-US" altLang="en-US" sz="3200"/>
          </a:p>
          <a:p>
            <a:pPr>
              <a:spcBef>
                <a:spcPct val="50000"/>
              </a:spcBef>
            </a:pPr>
            <a:endParaRPr lang="en-US" altLang="en-US" sz="3200"/>
          </a:p>
        </p:txBody>
      </p:sp>
      <p:pic>
        <p:nvPicPr>
          <p:cNvPr id="7" name="Picture 6" descr="04.jpg"/>
          <p:cNvPicPr>
            <a:picLocks noChangeAspect="1"/>
          </p:cNvPicPr>
          <p:nvPr/>
        </p:nvPicPr>
        <p:blipFill>
          <a:blip r:embed="rId2">
            <a:lum bright="-40000" contrast="40000"/>
          </a:blip>
          <a:stretch>
            <a:fillRect/>
          </a:stretch>
        </p:blipFill>
        <p:spPr>
          <a:xfrm>
            <a:off x="4495800" y="1676400"/>
            <a:ext cx="2786150" cy="2552700"/>
          </a:xfrm>
          <a:prstGeom prst="rect">
            <a:avLst/>
          </a:prstGeom>
        </p:spPr>
      </p:pic>
      <p:pic>
        <p:nvPicPr>
          <p:cNvPr id="8" name="Picture 7" descr="05.jpg"/>
          <p:cNvPicPr>
            <a:picLocks noChangeAspect="1"/>
          </p:cNvPicPr>
          <p:nvPr/>
        </p:nvPicPr>
        <p:blipFill>
          <a:blip r:embed="rId3">
            <a:lum bright="-40000" contrast="40000"/>
          </a:blip>
          <a:stretch>
            <a:fillRect/>
          </a:stretch>
        </p:blipFill>
        <p:spPr>
          <a:xfrm>
            <a:off x="4495800" y="1714500"/>
            <a:ext cx="2743200" cy="2514600"/>
          </a:xfrm>
          <a:prstGeom prst="rect">
            <a:avLst/>
          </a:prstGeom>
        </p:spPr>
      </p:pic>
      <p:pic>
        <p:nvPicPr>
          <p:cNvPr id="9" name="Picture 8" descr="02.jpg"/>
          <p:cNvPicPr>
            <a:picLocks noChangeAspect="1"/>
          </p:cNvPicPr>
          <p:nvPr/>
        </p:nvPicPr>
        <p:blipFill>
          <a:blip r:embed="rId4">
            <a:lum bright="-40000" contrast="40000"/>
          </a:blip>
          <a:stretch>
            <a:fillRect/>
          </a:stretch>
        </p:blipFill>
        <p:spPr>
          <a:xfrm>
            <a:off x="4221480" y="1641939"/>
            <a:ext cx="3505200" cy="2587161"/>
          </a:xfrm>
          <a:prstGeom prst="rect">
            <a:avLst/>
          </a:prstGeom>
        </p:spPr>
      </p:pic>
      <p:pic>
        <p:nvPicPr>
          <p:cNvPr id="10" name="Picture 9" descr="06.jpg"/>
          <p:cNvPicPr>
            <a:picLocks noChangeAspect="1"/>
          </p:cNvPicPr>
          <p:nvPr/>
        </p:nvPicPr>
        <p:blipFill>
          <a:blip r:embed="rId5">
            <a:lum bright="-40000" contrast="40000"/>
          </a:blip>
          <a:stretch>
            <a:fillRect/>
          </a:stretch>
        </p:blipFill>
        <p:spPr>
          <a:xfrm>
            <a:off x="4478878" y="1741714"/>
            <a:ext cx="324780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9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.jpg"/>
          <p:cNvPicPr>
            <a:picLocks noChangeAspect="1"/>
          </p:cNvPicPr>
          <p:nvPr/>
        </p:nvPicPr>
        <p:blipFill>
          <a:blip r:embed="rId2">
            <a:lum bright="-40000" contrast="40000"/>
          </a:blip>
          <a:stretch>
            <a:fillRect/>
          </a:stretch>
        </p:blipFill>
        <p:spPr>
          <a:xfrm>
            <a:off x="304800" y="460839"/>
            <a:ext cx="3505200" cy="2587161"/>
          </a:xfrm>
          <a:prstGeom prst="rect">
            <a:avLst/>
          </a:prstGeom>
        </p:spPr>
      </p:pic>
      <p:pic>
        <p:nvPicPr>
          <p:cNvPr id="7" name="Picture 6" descr="03.jpg"/>
          <p:cNvPicPr>
            <a:picLocks noChangeAspect="1"/>
          </p:cNvPicPr>
          <p:nvPr/>
        </p:nvPicPr>
        <p:blipFill>
          <a:blip r:embed="rId3">
            <a:lum bright="-40000" contrast="40000"/>
          </a:blip>
          <a:stretch>
            <a:fillRect/>
          </a:stretch>
        </p:blipFill>
        <p:spPr>
          <a:xfrm>
            <a:off x="5410200" y="438673"/>
            <a:ext cx="3429000" cy="2529841"/>
          </a:xfrm>
          <a:prstGeom prst="rect">
            <a:avLst/>
          </a:prstGeom>
        </p:spPr>
      </p:pic>
      <p:pic>
        <p:nvPicPr>
          <p:cNvPr id="8" name="Picture 7" descr="04.jpg"/>
          <p:cNvPicPr>
            <a:picLocks noChangeAspect="1"/>
          </p:cNvPicPr>
          <p:nvPr/>
        </p:nvPicPr>
        <p:blipFill>
          <a:blip r:embed="rId4">
            <a:lum bright="-40000" contrast="40000"/>
          </a:blip>
          <a:stretch>
            <a:fillRect/>
          </a:stretch>
        </p:blipFill>
        <p:spPr>
          <a:xfrm>
            <a:off x="261850" y="3543300"/>
            <a:ext cx="2786150" cy="2552700"/>
          </a:xfrm>
          <a:prstGeom prst="rect">
            <a:avLst/>
          </a:prstGeom>
        </p:spPr>
      </p:pic>
      <p:pic>
        <p:nvPicPr>
          <p:cNvPr id="9" name="Picture 8" descr="05.jpg"/>
          <p:cNvPicPr>
            <a:picLocks noChangeAspect="1"/>
          </p:cNvPicPr>
          <p:nvPr/>
        </p:nvPicPr>
        <p:blipFill>
          <a:blip r:embed="rId5">
            <a:lum bright="-40000" contrast="40000"/>
          </a:blip>
          <a:stretch>
            <a:fillRect/>
          </a:stretch>
        </p:blipFill>
        <p:spPr>
          <a:xfrm>
            <a:off x="3226725" y="3552305"/>
            <a:ext cx="2743200" cy="2514600"/>
          </a:xfrm>
          <a:prstGeom prst="rect">
            <a:avLst/>
          </a:prstGeom>
        </p:spPr>
      </p:pic>
      <p:pic>
        <p:nvPicPr>
          <p:cNvPr id="11" name="Picture 10" descr="06.jpg"/>
          <p:cNvPicPr>
            <a:picLocks noChangeAspect="1"/>
          </p:cNvPicPr>
          <p:nvPr/>
        </p:nvPicPr>
        <p:blipFill>
          <a:blip r:embed="rId6">
            <a:lum bright="-40000" contrast="40000"/>
          </a:blip>
          <a:stretch>
            <a:fillRect/>
          </a:stretch>
        </p:blipFill>
        <p:spPr>
          <a:xfrm>
            <a:off x="6172200" y="3559925"/>
            <a:ext cx="2743200" cy="2514600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 rot="3048048">
            <a:off x="735928" y="947654"/>
            <a:ext cx="617913" cy="226123"/>
          </a:xfrm>
          <a:prstGeom prst="rightArrow">
            <a:avLst>
              <a:gd name="adj1" fmla="val 50000"/>
              <a:gd name="adj2" fmla="val 47149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" y="533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5486400" y="533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304800" y="3581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3276600" y="36576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sp>
        <p:nvSpPr>
          <p:cNvPr id="15" name="Oval 14"/>
          <p:cNvSpPr/>
          <p:nvPr/>
        </p:nvSpPr>
        <p:spPr>
          <a:xfrm>
            <a:off x="6172200" y="3581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1646722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.jpg"/>
          <p:cNvPicPr>
            <a:picLocks noChangeAspect="1"/>
          </p:cNvPicPr>
          <p:nvPr/>
        </p:nvPicPr>
        <p:blipFill>
          <a:blip r:embed="rId8">
            <a:lum bright="-40000" contrast="40000"/>
          </a:blip>
          <a:stretch>
            <a:fillRect/>
          </a:stretch>
        </p:blipFill>
        <p:spPr>
          <a:xfrm>
            <a:off x="1905000" y="609600"/>
            <a:ext cx="5791200" cy="4876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24200" y="5562600"/>
            <a:ext cx="3429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scarf</a:t>
            </a:r>
          </a:p>
        </p:txBody>
      </p:sp>
      <p:pic>
        <p:nvPicPr>
          <p:cNvPr id="27" name="1. SCA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28" name="2. BLOUS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29" name="3. JACK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30" name="4. SKIR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31" name="5. JUMP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17" name="1. SCA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9144000" y="6248400"/>
            <a:ext cx="304800" cy="304800"/>
          </a:xfrm>
          <a:prstGeom prst="rect">
            <a:avLst/>
          </a:prstGeom>
        </p:spPr>
      </p:pic>
      <p:pic>
        <p:nvPicPr>
          <p:cNvPr id="18" name="2. BLOUS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9144000" y="5943600"/>
            <a:ext cx="304800" cy="304800"/>
          </a:xfrm>
          <a:prstGeom prst="rect">
            <a:avLst/>
          </a:prstGeom>
        </p:spPr>
      </p:pic>
      <p:pic>
        <p:nvPicPr>
          <p:cNvPr id="19" name="3. JACK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9372600" y="6705600"/>
            <a:ext cx="304800" cy="304800"/>
          </a:xfrm>
          <a:prstGeom prst="rect">
            <a:avLst/>
          </a:prstGeom>
        </p:spPr>
      </p:pic>
      <p:pic>
        <p:nvPicPr>
          <p:cNvPr id="20" name="4. SKIR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9372600" y="6553200"/>
            <a:ext cx="304800" cy="304800"/>
          </a:xfrm>
          <a:prstGeom prst="rect">
            <a:avLst/>
          </a:prstGeom>
        </p:spPr>
      </p:pic>
      <p:pic>
        <p:nvPicPr>
          <p:cNvPr id="21" name="5. JUMP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/>
          <a:stretch>
            <a:fillRect/>
          </a:stretch>
        </p:blipFill>
        <p:spPr>
          <a:xfrm>
            <a:off x="9448800" y="6096000"/>
            <a:ext cx="304800" cy="3048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835183">
            <a:off x="2850179" y="1917420"/>
            <a:ext cx="617913" cy="309073"/>
          </a:xfrm>
          <a:prstGeom prst="rightArrow">
            <a:avLst>
              <a:gd name="adj1" fmla="val 50000"/>
              <a:gd name="adj2" fmla="val 47149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1. SCA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981200" y="685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19367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  <p:bldP spid="14" grpId="0" animBg="1"/>
      <p:bldP spid="14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3">
            <a:lum bright="-40000" contrast="40000"/>
          </a:blip>
          <a:stretch>
            <a:fillRect/>
          </a:stretch>
        </p:blipFill>
        <p:spPr>
          <a:xfrm>
            <a:off x="1295400" y="381000"/>
            <a:ext cx="6749964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5867400"/>
            <a:ext cx="3429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blouse</a:t>
            </a:r>
          </a:p>
        </p:txBody>
      </p:sp>
      <p:pic>
        <p:nvPicPr>
          <p:cNvPr id="6" name="2. BLOU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6705600"/>
            <a:ext cx="304800" cy="304800"/>
          </a:xfrm>
          <a:prstGeom prst="rect">
            <a:avLst/>
          </a:prstGeom>
        </p:spPr>
      </p:pic>
      <p:pic>
        <p:nvPicPr>
          <p:cNvPr id="7" name="2. BLOU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448800" y="6553200"/>
            <a:ext cx="304800" cy="304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00200" y="533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5151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 - &amp;quot; LET’S WARM UP!&amp;quot;&quot;/&gt;&lt;property id=&quot;20307&quot; value=&quot;258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10&quot;&gt;&lt;property id=&quot;20148&quot; value=&quot;5&quot;/&gt;&lt;property id=&quot;20300&quot; value=&quot;Slide 8 - &amp;quot;2. Point and say:&amp;quot;&quot;/&gt;&lt;property id=&quot;20307&quot; value=&quot;270&quot;/&gt;&lt;/object&gt;&lt;object type=&quot;3&quot; unique_id=&quot;10011&quot;&gt;&lt;property id=&quot;20148&quot; value=&quot;5&quot;/&gt;&lt;property id=&quot;20300&quot; value=&quot;Slide 10&quot;/&gt;&lt;property id=&quot;20307&quot; value=&quot;271&quot;/&gt;&lt;/object&gt;&lt;object type=&quot;3&quot; unique_id=&quot;10013&quot;&gt;&lt;property id=&quot;20148&quot; value=&quot;5&quot;/&gt;&lt;property id=&quot;20300&quot; value=&quot;Slide 6&quot;/&gt;&lt;property id=&quot;20307&quot; value=&quot;280&quot;/&gt;&lt;/object&gt;&lt;object type=&quot;3&quot; unique_id=&quot;10014&quot;&gt;&lt;property id=&quot;20148&quot; value=&quot;5&quot;/&gt;&lt;property id=&quot;20300&quot; value=&quot;Slide 7 - &amp;quot;Model sentences:&amp;quot;&quot;/&gt;&lt;property id=&quot;20307&quot; value=&quot;267&quot;/&gt;&lt;/object&gt;&lt;object type=&quot;3&quot; unique_id=&quot;10016&quot;&gt;&lt;property id=&quot;20148&quot; value=&quot;5&quot;/&gt;&lt;property id=&quot;20300&quot; value=&quot;Slide 18&quot;/&gt;&lt;property id=&quot;20307&quot; value=&quot;276&quot;/&gt;&lt;/object&gt;&lt;object type=&quot;3&quot; unique_id=&quot;10017&quot;&gt;&lt;property id=&quot;20148&quot; value=&quot;5&quot;/&gt;&lt;property id=&quot;20300&quot; value=&quot;Slide 20 - &amp;quot;3. Listen and tick:&amp;quot;&quot;/&gt;&lt;property id=&quot;20307&quot; value=&quot;268&quot;/&gt;&lt;/object&gt;&lt;object type=&quot;3&quot; unique_id=&quot;10018&quot;&gt;&lt;property id=&quot;20148&quot; value=&quot;5&quot;/&gt;&lt;property id=&quot;20300&quot; value=&quot;Slide 21 - &amp;quot;Keys:&amp;quot;&quot;/&gt;&lt;property id=&quot;20307&quot; value=&quot;272&quot;/&gt;&lt;/object&gt;&lt;object type=&quot;3&quot; unique_id=&quot;10019&quot;&gt;&lt;property id=&quot;20148&quot; value=&quot;5&quot;/&gt;&lt;property id=&quot;20300&quot; value=&quot;Slide 22&quot;/&gt;&lt;property id=&quot;20307&quot; value=&quot;277&quot;/&gt;&lt;/object&gt;&lt;object type=&quot;3&quot; unique_id=&quot;10020&quot;&gt;&lt;property id=&quot;20148&quot; value=&quot;5&quot;/&gt;&lt;property id=&quot;20300&quot; value=&quot;Slide 23&quot;/&gt;&lt;property id=&quot;20307&quot; value=&quot;278&quot;/&gt;&lt;/object&gt;&lt;object type=&quot;3&quot; unique_id=&quot;10182&quot;&gt;&lt;property id=&quot;20148&quot; value=&quot;5&quot;/&gt;&lt;property id=&quot;20300&quot; value=&quot;Slide 4&quot;/&gt;&lt;property id=&quot;20307&quot; value=&quot;285&quot;/&gt;&lt;/object&gt;&lt;object type=&quot;3&quot; unique_id=&quot;10183&quot;&gt;&lt;property id=&quot;20148&quot; value=&quot;5&quot;/&gt;&lt;property id=&quot;20300&quot; value=&quot;Slide 5&quot;/&gt;&lt;property id=&quot;20307&quot; value=&quot;286&quot;/&gt;&lt;/object&gt;&lt;object type=&quot;3&quot; unique_id=&quot;10297&quot;&gt;&lt;property id=&quot;20148&quot; value=&quot;5&quot;/&gt;&lt;property id=&quot;20300&quot; value=&quot;Slide 11&quot;/&gt;&lt;property id=&quot;20307&quot; value=&quot;289&quot;/&gt;&lt;/object&gt;&lt;object type=&quot;3&quot; unique_id=&quot;10298&quot;&gt;&lt;property id=&quot;20148&quot; value=&quot;5&quot;/&gt;&lt;property id=&quot;20300&quot; value=&quot;Slide 12&quot;/&gt;&lt;property id=&quot;20307&quot; value=&quot;290&quot;/&gt;&lt;/object&gt;&lt;object type=&quot;3&quot; unique_id=&quot;10299&quot;&gt;&lt;property id=&quot;20148&quot; value=&quot;5&quot;/&gt;&lt;property id=&quot;20300&quot; value=&quot;Slide 13&quot;/&gt;&lt;property id=&quot;20307&quot; value=&quot;291&quot;/&gt;&lt;/object&gt;&lt;object type=&quot;3&quot; unique_id=&quot;10300&quot;&gt;&lt;property id=&quot;20148&quot; value=&quot;5&quot;/&gt;&lt;property id=&quot;20300&quot; value=&quot;Slide 14&quot;/&gt;&lt;property id=&quot;20307&quot; value=&quot;292&quot;/&gt;&lt;/object&gt;&lt;object type=&quot;3&quot; unique_id=&quot;10417&quot;&gt;&lt;property id=&quot;20148&quot; value=&quot;5&quot;/&gt;&lt;property id=&quot;20300&quot; value=&quot;Slide 15&quot;/&gt;&lt;property id=&quot;20307&quot; value=&quot;294&quot;/&gt;&lt;/object&gt;&lt;object type=&quot;3&quot; unique_id=&quot;10518&quot;&gt;&lt;property id=&quot;20148&quot; value=&quot;5&quot;/&gt;&lt;property id=&quot;20300&quot; value=&quot;Slide 17&quot;/&gt;&lt;property id=&quot;20307&quot; value=&quot;296&quot;/&gt;&lt;/object&gt;&lt;object type=&quot;3&quot; unique_id=&quot;10745&quot;&gt;&lt;property id=&quot;20148&quot; value=&quot;5&quot;/&gt;&lt;property id=&quot;20300&quot; value=&quot;Slide 16&quot;/&gt;&lt;property id=&quot;20307&quot; value=&quot;298&quot;/&gt;&lt;/object&gt;&lt;object type=&quot;3&quot; unique_id=&quot;10746&quot;&gt;&lt;property id=&quot;20148&quot; value=&quot;5&quot;/&gt;&lt;property id=&quot;20300&quot; value=&quot;Slide 19&quot;/&gt;&lt;property id=&quot;20307&quot; value=&quot;299&quot;/&gt;&lt;/object&gt;&lt;object type=&quot;3&quot; unique_id=&quot;10772&quot;&gt;&lt;property id=&quot;20148&quot; value=&quot;5&quot;/&gt;&lt;property id=&quot;20300&quot; value=&quot;Slide 9&quot;/&gt;&lt;property id=&quot;20307&quot; value=&quot;30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1537</TotalTime>
  <Words>475</Words>
  <Application>Microsoft Office PowerPoint</Application>
  <PresentationFormat>On-screen Show (4:3)</PresentationFormat>
  <Paragraphs>182</Paragraphs>
  <Slides>29</Slides>
  <Notes>4</Notes>
  <HiddenSlides>0</HiddenSlides>
  <MMClips>85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.VnArial Narrow</vt:lpstr>
      <vt:lpstr>Arial</vt:lpstr>
      <vt:lpstr>Calibri</vt:lpstr>
      <vt:lpstr>Comic Sans MS</vt:lpstr>
      <vt:lpstr>Constantia</vt:lpstr>
      <vt:lpstr>Georgia</vt:lpstr>
      <vt:lpstr>Impact</vt:lpstr>
      <vt:lpstr>Times New Roman</vt:lpstr>
      <vt:lpstr>VNI-Thuphap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Point and say: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Listen and tick: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Admin</cp:lastModifiedBy>
  <cp:revision>250</cp:revision>
  <dcterms:created xsi:type="dcterms:W3CDTF">2016-01-14T08:14:00Z</dcterms:created>
  <dcterms:modified xsi:type="dcterms:W3CDTF">2021-04-07T14:37:20Z</dcterms:modified>
</cp:coreProperties>
</file>