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75" r:id="rId5"/>
    <p:sldId id="258" r:id="rId6"/>
    <p:sldId id="259" r:id="rId7"/>
    <p:sldId id="260" r:id="rId8"/>
    <p:sldId id="261" r:id="rId9"/>
    <p:sldId id="262" r:id="rId10"/>
    <p:sldId id="263" r:id="rId11"/>
    <p:sldId id="264" r:id="rId12"/>
    <p:sldId id="265" r:id="rId13"/>
    <p:sldId id="266" r:id="rId14"/>
    <p:sldId id="268" r:id="rId15"/>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66"/>
    <a:srgbClr val="003300"/>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576" autoAdjust="0"/>
  </p:normalViewPr>
  <p:slideViewPr>
    <p:cSldViewPr>
      <p:cViewPr varScale="1">
        <p:scale>
          <a:sx n="41" d="100"/>
          <a:sy n="41" d="100"/>
        </p:scale>
        <p:origin x="-13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174B83C0-D3D7-4332-8FF2-9DD44137B214}" type="datetimeFigureOut">
              <a:rPr lang="vi-VN"/>
              <a:pPr>
                <a:defRPr/>
              </a:pPr>
              <a:t>29/06/2016</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4DA8A9E-EDCA-4F75-8EEF-19474ADC16D3}" type="slidenum">
              <a:rPr lang="vi-VN"/>
              <a:pPr>
                <a:defRPr/>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95284D2C-0687-4C88-A6BF-DB3EC8236AC1}" type="datetimeFigureOut">
              <a:rPr lang="vi-VN"/>
              <a:pPr>
                <a:defRPr/>
              </a:pPr>
              <a:t>29/06/2016</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8143483-9678-4D23-BE8D-98AF7783B684}" type="slidenum">
              <a:rPr lang="vi-VN"/>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2A6A6A53-027F-4099-9FC9-00210D1B53DA}" type="datetimeFigureOut">
              <a:rPr lang="vi-VN"/>
              <a:pPr>
                <a:defRPr/>
              </a:pPr>
              <a:t>29/06/2016</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C6BEB556-6917-48C7-B8F1-A01E885A8B93}" type="slidenum">
              <a:rPr lang="vi-VN"/>
              <a:pPr>
                <a:defRPr/>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650BAAAE-7B34-427D-9F3E-2B12617D8827}" type="datetimeFigureOut">
              <a:rPr lang="vi-VN"/>
              <a:pPr>
                <a:defRPr/>
              </a:pPr>
              <a:t>29/06/2016</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723EB57-B399-4B74-A89D-86E2933E7B4B}" type="slidenum">
              <a:rPr lang="vi-VN"/>
              <a:pPr>
                <a:defRPr/>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A3484A-9742-4773-BDF8-652AABC8D2A9}" type="datetimeFigureOut">
              <a:rPr lang="vi-VN"/>
              <a:pPr>
                <a:defRPr/>
              </a:pPr>
              <a:t>29/06/2016</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22E53302-3251-487B-A10A-B1A0AE094A2E}" type="slidenum">
              <a:rPr lang="vi-VN"/>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DD1E4CEA-7EAB-43C3-B460-97EE28AA641B}" type="datetimeFigureOut">
              <a:rPr lang="vi-VN"/>
              <a:pPr>
                <a:defRPr/>
              </a:pPr>
              <a:t>29/06/2016</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D7788663-9946-4964-A6F8-AEEBBF314E8A}" type="slidenum">
              <a:rPr lang="vi-VN"/>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177034AC-D0E6-4FC0-9F96-007DA690DE39}" type="datetimeFigureOut">
              <a:rPr lang="vi-VN"/>
              <a:pPr>
                <a:defRPr/>
              </a:pPr>
              <a:t>29/06/2016</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1F4D57D-1977-4C56-A260-8A92FD92480E}" type="slidenum">
              <a:rPr lang="vi-VN"/>
              <a:pPr>
                <a:defRPr/>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7BAE386B-7D25-415A-94E7-67C89B0DF964}" type="datetimeFigureOut">
              <a:rPr lang="vi-VN"/>
              <a:pPr>
                <a:defRPr/>
              </a:pPr>
              <a:t>29/06/2016</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FD5C51AF-CFB7-4A10-ADBC-A5DD8329FB6F}" type="slidenum">
              <a:rPr lang="vi-VN"/>
              <a:pPr>
                <a:defRPr/>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FF9DC5-2D13-41D3-B453-1A3E9C22B1C6}" type="datetimeFigureOut">
              <a:rPr lang="vi-VN"/>
              <a:pPr>
                <a:defRPr/>
              </a:pPr>
              <a:t>29/06/2016</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744D28B2-71D3-46DA-B2D5-2F66A865479A}" type="slidenum">
              <a:rPr lang="vi-VN"/>
              <a:pPr>
                <a:defRPr/>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D41602-BF33-4798-B3F8-312076EB5F81}" type="datetimeFigureOut">
              <a:rPr lang="vi-VN"/>
              <a:pPr>
                <a:defRPr/>
              </a:pPr>
              <a:t>29/06/2016</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84A50488-B3F2-4240-A9D0-70E2281F7D82}" type="slidenum">
              <a:rPr lang="vi-VN"/>
              <a:pPr>
                <a:defRPr/>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3CBE5D-95E2-4586-BF19-BBC5E5CDFD42}" type="datetimeFigureOut">
              <a:rPr lang="vi-VN"/>
              <a:pPr>
                <a:defRPr/>
              </a:pPr>
              <a:t>29/06/2016</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9B72FFC7-7818-4594-ADA8-CA6C9279AF5B}" type="slidenum">
              <a:rPr lang="vi-VN"/>
              <a:pPr>
                <a:defRPr/>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B635CCA-573F-4D14-AE1E-CE159411BB50}" type="datetimeFigureOut">
              <a:rPr lang="vi-VN"/>
              <a:pPr>
                <a:defRPr/>
              </a:pPr>
              <a:t>29/06/2016</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B0EE349-B8A5-4B2F-BDE4-E80C9CC726CF}"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9.jpe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23.jpeg"/><Relationship Id="rId4" Type="http://schemas.openxmlformats.org/officeDocument/2006/relationships/image" Target="../media/image10.jpe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hoto\Hình nền PowerPoint\thumbnail2.xalo.vn.jpg"/>
          <p:cNvPicPr>
            <a:picLocks noChangeAspect="1" noChangeArrowheads="1"/>
          </p:cNvPicPr>
          <p:nvPr/>
        </p:nvPicPr>
        <p:blipFill>
          <a:blip r:embed="rId2"/>
          <a:srcRect/>
          <a:stretch>
            <a:fillRect/>
          </a:stretch>
        </p:blipFill>
        <p:spPr bwMode="auto">
          <a:xfrm>
            <a:off x="0" y="0"/>
            <a:ext cx="9147175" cy="6856413"/>
          </a:xfrm>
          <a:prstGeom prst="rect">
            <a:avLst/>
          </a:prstGeom>
          <a:noFill/>
          <a:ln w="9525">
            <a:noFill/>
            <a:miter lim="800000"/>
            <a:headEnd/>
            <a:tailEnd/>
          </a:ln>
        </p:spPr>
      </p:pic>
      <p:sp>
        <p:nvSpPr>
          <p:cNvPr id="3" name="TextBox 2"/>
          <p:cNvSpPr txBox="1">
            <a:spLocks noChangeArrowheads="1"/>
          </p:cNvSpPr>
          <p:nvPr/>
        </p:nvSpPr>
        <p:spPr bwMode="auto">
          <a:xfrm>
            <a:off x="214313" y="285750"/>
            <a:ext cx="4214812" cy="708025"/>
          </a:xfrm>
          <a:prstGeom prst="rect">
            <a:avLst/>
          </a:prstGeom>
          <a:noFill/>
          <a:ln w="9525">
            <a:noFill/>
            <a:miter lim="800000"/>
            <a:headEnd/>
            <a:tailEnd/>
          </a:ln>
        </p:spPr>
        <p:txBody>
          <a:bodyPr>
            <a:spAutoFit/>
          </a:bodyPr>
          <a:lstStyle/>
          <a:p>
            <a:r>
              <a:rPr lang="en-US" sz="4000">
                <a:solidFill>
                  <a:srgbClr val="660033"/>
                </a:solidFill>
                <a:cs typeface="Times New Roman" pitchFamily="18" charset="0"/>
              </a:rPr>
              <a:t>Thủ công_ Lớp 2</a:t>
            </a:r>
            <a:endParaRPr lang="vi-VN" sz="4000">
              <a:solidFill>
                <a:srgbClr val="660033"/>
              </a:solidFill>
              <a:cs typeface="Times New Roman" pitchFamily="18" charset="0"/>
            </a:endParaRPr>
          </a:p>
        </p:txBody>
      </p:sp>
      <p:sp>
        <p:nvSpPr>
          <p:cNvPr id="4" name="TextBox 3"/>
          <p:cNvSpPr txBox="1">
            <a:spLocks noChangeArrowheads="1"/>
          </p:cNvSpPr>
          <p:nvPr/>
        </p:nvSpPr>
        <p:spPr bwMode="auto">
          <a:xfrm>
            <a:off x="500063" y="1000125"/>
            <a:ext cx="8105775" cy="2554288"/>
          </a:xfrm>
          <a:prstGeom prst="rect">
            <a:avLst/>
          </a:prstGeom>
          <a:noFill/>
          <a:ln w="9525">
            <a:noFill/>
            <a:miter lim="800000"/>
            <a:headEnd/>
            <a:tailEnd/>
          </a:ln>
        </p:spPr>
        <p:txBody>
          <a:bodyPr>
            <a:spAutoFit/>
          </a:bodyPr>
          <a:lstStyle/>
          <a:p>
            <a:pPr algn="ctr"/>
            <a:r>
              <a:rPr lang="en-US" sz="4400" b="1" i="1" u="sng">
                <a:solidFill>
                  <a:srgbClr val="003300"/>
                </a:solidFill>
                <a:cs typeface="Times New Roman" pitchFamily="18" charset="0"/>
              </a:rPr>
              <a:t>Bài 17:</a:t>
            </a:r>
          </a:p>
          <a:p>
            <a:pPr algn="ctr"/>
            <a:r>
              <a:rPr lang="en-US" sz="7200" b="1">
                <a:cs typeface="Times New Roman" pitchFamily="18" charset="0"/>
              </a:rPr>
              <a:t>Làm con bướm</a:t>
            </a:r>
          </a:p>
          <a:p>
            <a:pPr algn="ctr"/>
            <a:r>
              <a:rPr lang="en-US" sz="4000">
                <a:cs typeface="Times New Roman" pitchFamily="18" charset="0"/>
              </a:rPr>
              <a:t>(Tiết 1)</a:t>
            </a:r>
            <a:endParaRPr lang="vi-VN" sz="4000">
              <a:cs typeface="Times New Roman" pitchFamily="18" charset="0"/>
            </a:endParaRPr>
          </a:p>
        </p:txBody>
      </p:sp>
      <p:pic>
        <p:nvPicPr>
          <p:cNvPr id="6" name="Picture 9" descr="8"/>
          <p:cNvPicPr>
            <a:picLocks noChangeAspect="1" noChangeArrowheads="1"/>
          </p:cNvPicPr>
          <p:nvPr/>
        </p:nvPicPr>
        <p:blipFill>
          <a:blip r:embed="rId3"/>
          <a:srcRect/>
          <a:stretch>
            <a:fillRect/>
          </a:stretch>
        </p:blipFill>
        <p:spPr bwMode="auto">
          <a:xfrm>
            <a:off x="571500" y="3571875"/>
            <a:ext cx="3927475" cy="2928938"/>
          </a:xfrm>
          <a:prstGeom prst="rect">
            <a:avLst/>
          </a:prstGeom>
          <a:noFill/>
          <a:ln w="9525">
            <a:noFill/>
            <a:miter lim="800000"/>
            <a:headEnd/>
            <a:tailEnd/>
          </a:ln>
        </p:spPr>
      </p:pic>
      <p:pic>
        <p:nvPicPr>
          <p:cNvPr id="8" name="Picture 3" descr="C:\Users\USER\Desktop\Thủ Công\hình\2011-09-08 13.01.39.jpg"/>
          <p:cNvPicPr>
            <a:picLocks noChangeAspect="1" noChangeArrowheads="1"/>
          </p:cNvPicPr>
          <p:nvPr/>
        </p:nvPicPr>
        <p:blipFill>
          <a:blip r:embed="rId4"/>
          <a:srcRect/>
          <a:stretch>
            <a:fillRect/>
          </a:stretch>
        </p:blipFill>
        <p:spPr bwMode="auto">
          <a:xfrm>
            <a:off x="4786313" y="3571875"/>
            <a:ext cx="3905250" cy="29289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5"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Hình nền PowerPoint\thumbnail2.xalo.vn.jpg"/>
          <p:cNvPicPr>
            <a:picLocks noChangeAspect="1" noChangeArrowheads="1"/>
          </p:cNvPicPr>
          <p:nvPr/>
        </p:nvPicPr>
        <p:blipFill>
          <a:blip r:embed="rId2"/>
          <a:srcRect/>
          <a:stretch>
            <a:fillRect/>
          </a:stretch>
        </p:blipFill>
        <p:spPr bwMode="auto">
          <a:xfrm>
            <a:off x="0" y="0"/>
            <a:ext cx="9147175" cy="6856413"/>
          </a:xfrm>
          <a:prstGeom prst="rect">
            <a:avLst/>
          </a:prstGeom>
          <a:noFill/>
          <a:ln w="9525">
            <a:noFill/>
            <a:miter lim="800000"/>
            <a:headEnd/>
            <a:tailEnd/>
          </a:ln>
        </p:spPr>
      </p:pic>
      <p:sp>
        <p:nvSpPr>
          <p:cNvPr id="6" name="TextBox 5"/>
          <p:cNvSpPr txBox="1"/>
          <p:nvPr/>
        </p:nvSpPr>
        <p:spPr>
          <a:xfrm>
            <a:off x="1285875" y="0"/>
            <a:ext cx="6500813" cy="984250"/>
          </a:xfrm>
          <a:prstGeom prst="rect">
            <a:avLst/>
          </a:prstGeom>
          <a:noFill/>
        </p:spPr>
        <p:txBody>
          <a:bodyPr>
            <a:spAutoFit/>
          </a:bodyPr>
          <a:lstStyle/>
          <a:p>
            <a:pPr algn="ctr" fontAlgn="auto">
              <a:spcBef>
                <a:spcPts val="0"/>
              </a:spcBef>
              <a:spcAft>
                <a:spcPts val="0"/>
              </a:spcAft>
              <a:defRPr/>
            </a:pPr>
            <a:r>
              <a:rPr lang="en-US" sz="2900" dirty="0" err="1">
                <a:latin typeface="Arial"/>
                <a:cs typeface="Times New Roman" pitchFamily="18" charset="0"/>
              </a:rPr>
              <a:t>Thứ</a:t>
            </a:r>
            <a:r>
              <a:rPr lang="en-US" sz="2900" dirty="0">
                <a:latin typeface="Arial"/>
                <a:cs typeface="Times New Roman" pitchFamily="18" charset="0"/>
              </a:rPr>
              <a:t>   </a:t>
            </a:r>
            <a:r>
              <a:rPr lang="en-US" sz="2900" dirty="0" err="1">
                <a:latin typeface="Arial"/>
                <a:cs typeface="Times New Roman" pitchFamily="18" charset="0"/>
              </a:rPr>
              <a:t>ngày</a:t>
            </a:r>
            <a:r>
              <a:rPr lang="en-US" sz="2900" dirty="0">
                <a:latin typeface="Arial"/>
                <a:cs typeface="Times New Roman" pitchFamily="18" charset="0"/>
              </a:rPr>
              <a:t>   </a:t>
            </a:r>
            <a:r>
              <a:rPr lang="en-US" sz="2900" dirty="0" err="1">
                <a:latin typeface="Arial"/>
                <a:cs typeface="Times New Roman" pitchFamily="18" charset="0"/>
              </a:rPr>
              <a:t>tháng</a:t>
            </a:r>
            <a:r>
              <a:rPr lang="en-US" sz="2900" dirty="0">
                <a:latin typeface="Arial"/>
                <a:cs typeface="Times New Roman" pitchFamily="18" charset="0"/>
              </a:rPr>
              <a:t>   </a:t>
            </a:r>
            <a:r>
              <a:rPr lang="en-US" sz="2900" err="1">
                <a:latin typeface="Arial"/>
                <a:cs typeface="Times New Roman" pitchFamily="18" charset="0"/>
              </a:rPr>
              <a:t>năm</a:t>
            </a:r>
            <a:r>
              <a:rPr lang="en-US" sz="2900">
                <a:latin typeface="Arial"/>
                <a:cs typeface="Times New Roman" pitchFamily="18" charset="0"/>
              </a:rPr>
              <a:t> </a:t>
            </a:r>
            <a:endParaRPr lang="en-US" sz="2900" dirty="0">
              <a:latin typeface="Arial"/>
              <a:cs typeface="Times New Roman" pitchFamily="18" charset="0"/>
            </a:endParaRPr>
          </a:p>
          <a:p>
            <a:pPr algn="ctr" fontAlgn="auto">
              <a:spcBef>
                <a:spcPts val="0"/>
              </a:spcBef>
              <a:spcAft>
                <a:spcPts val="0"/>
              </a:spcAft>
              <a:defRPr/>
            </a:pPr>
            <a:r>
              <a:rPr lang="en-US" sz="2900" b="1" i="1" u="sng" dirty="0" err="1">
                <a:solidFill>
                  <a:srgbClr val="003300"/>
                </a:solidFill>
                <a:latin typeface="Arial"/>
                <a:cs typeface="Times New Roman" pitchFamily="18" charset="0"/>
              </a:rPr>
              <a:t>Bài</a:t>
            </a:r>
            <a:r>
              <a:rPr lang="en-US" sz="2900" b="1" i="1" u="sng" dirty="0">
                <a:solidFill>
                  <a:srgbClr val="003300"/>
                </a:solidFill>
                <a:latin typeface="Arial"/>
                <a:cs typeface="Times New Roman" pitchFamily="18" charset="0"/>
              </a:rPr>
              <a:t> 17</a:t>
            </a:r>
            <a:r>
              <a:rPr lang="en-US" sz="2900" i="1" u="sng" dirty="0">
                <a:latin typeface="Arial"/>
                <a:cs typeface="Times New Roman" pitchFamily="18" charset="0"/>
              </a:rPr>
              <a:t>:</a:t>
            </a:r>
            <a:r>
              <a:rPr lang="en-US" sz="2900" dirty="0">
                <a:latin typeface="Arial"/>
                <a:cs typeface="Times New Roman" pitchFamily="18" charset="0"/>
              </a:rPr>
              <a:t> </a:t>
            </a:r>
            <a:r>
              <a:rPr lang="en-US" sz="2900" b="1" dirty="0" err="1">
                <a:solidFill>
                  <a:schemeClr val="accent2">
                    <a:lumMod val="50000"/>
                  </a:schemeClr>
                </a:solidFill>
                <a:latin typeface="Arial"/>
                <a:cs typeface="Times New Roman" pitchFamily="18" charset="0"/>
              </a:rPr>
              <a:t>Làm</a:t>
            </a:r>
            <a:r>
              <a:rPr lang="en-US" sz="2900" b="1" dirty="0">
                <a:solidFill>
                  <a:schemeClr val="accent2">
                    <a:lumMod val="50000"/>
                  </a:schemeClr>
                </a:solidFill>
                <a:latin typeface="Arial"/>
                <a:cs typeface="Times New Roman" pitchFamily="18" charset="0"/>
              </a:rPr>
              <a:t> con </a:t>
            </a:r>
            <a:r>
              <a:rPr lang="en-US" sz="2900" b="1" dirty="0" err="1">
                <a:solidFill>
                  <a:schemeClr val="accent2">
                    <a:lumMod val="50000"/>
                  </a:schemeClr>
                </a:solidFill>
                <a:latin typeface="Arial"/>
                <a:cs typeface="Times New Roman" pitchFamily="18" charset="0"/>
              </a:rPr>
              <a:t>bướm</a:t>
            </a:r>
            <a:r>
              <a:rPr lang="en-US" sz="2900" dirty="0">
                <a:latin typeface="Arial"/>
                <a:cs typeface="Times New Roman" pitchFamily="18" charset="0"/>
              </a:rPr>
              <a:t> (</a:t>
            </a:r>
            <a:r>
              <a:rPr lang="en-US" sz="2900" dirty="0" err="1">
                <a:latin typeface="Arial"/>
                <a:cs typeface="Times New Roman" pitchFamily="18" charset="0"/>
              </a:rPr>
              <a:t>Tiết</a:t>
            </a:r>
            <a:r>
              <a:rPr lang="en-US" sz="2900" dirty="0">
                <a:latin typeface="Arial"/>
                <a:cs typeface="Times New Roman" pitchFamily="18" charset="0"/>
              </a:rPr>
              <a:t> 1)</a:t>
            </a:r>
            <a:endParaRPr lang="vi-VN" sz="2900" dirty="0">
              <a:latin typeface="Arial"/>
              <a:cs typeface="Times New Roman" pitchFamily="18" charset="0"/>
            </a:endParaRPr>
          </a:p>
        </p:txBody>
      </p:sp>
      <p:sp>
        <p:nvSpPr>
          <p:cNvPr id="9" name="TextBox 8"/>
          <p:cNvSpPr txBox="1">
            <a:spLocks noChangeArrowheads="1"/>
          </p:cNvSpPr>
          <p:nvPr/>
        </p:nvSpPr>
        <p:spPr bwMode="auto">
          <a:xfrm>
            <a:off x="214313" y="1357313"/>
            <a:ext cx="8715375" cy="1384300"/>
          </a:xfrm>
          <a:prstGeom prst="rect">
            <a:avLst/>
          </a:prstGeom>
          <a:noFill/>
          <a:ln w="9525">
            <a:noFill/>
            <a:miter lim="800000"/>
            <a:headEnd/>
            <a:tailEnd/>
          </a:ln>
        </p:spPr>
        <p:txBody>
          <a:bodyPr>
            <a:spAutoFit/>
          </a:bodyPr>
          <a:lstStyle/>
          <a:p>
            <a:r>
              <a:rPr lang="en-US" sz="2800">
                <a:cs typeface="Times New Roman" pitchFamily="18" charset="0"/>
              </a:rPr>
              <a:t>Gấp tờ giấy hình vuông cạnh 10 ô giống như đã gấp tờ giấy hình vuông cạnh 14 ô, ta được đôi cánh bướm thứ hai.</a:t>
            </a:r>
            <a:endParaRPr lang="vi-VN" sz="2800">
              <a:cs typeface="Times New Roman" pitchFamily="18" charset="0"/>
            </a:endParaRPr>
          </a:p>
        </p:txBody>
      </p:sp>
      <p:grpSp>
        <p:nvGrpSpPr>
          <p:cNvPr id="2" name="Group 7"/>
          <p:cNvGrpSpPr>
            <a:grpSpLocks/>
          </p:cNvGrpSpPr>
          <p:nvPr/>
        </p:nvGrpSpPr>
        <p:grpSpPr bwMode="auto">
          <a:xfrm>
            <a:off x="2286000" y="2500313"/>
            <a:ext cx="4286250" cy="4383087"/>
            <a:chOff x="2285984" y="2500305"/>
            <a:chExt cx="4286280" cy="4382980"/>
          </a:xfrm>
        </p:grpSpPr>
        <p:sp>
          <p:nvSpPr>
            <p:cNvPr id="11270" name="TextBox 9"/>
            <p:cNvSpPr txBox="1">
              <a:spLocks noChangeArrowheads="1"/>
            </p:cNvSpPr>
            <p:nvPr/>
          </p:nvSpPr>
          <p:spPr bwMode="auto">
            <a:xfrm>
              <a:off x="3910012" y="5929330"/>
              <a:ext cx="1162054" cy="953955"/>
            </a:xfrm>
            <a:prstGeom prst="rect">
              <a:avLst/>
            </a:prstGeom>
            <a:noFill/>
            <a:ln w="9525">
              <a:noFill/>
              <a:miter lim="800000"/>
              <a:headEnd/>
              <a:tailEnd/>
            </a:ln>
          </p:spPr>
          <p:txBody>
            <a:bodyPr>
              <a:spAutoFit/>
            </a:bodyPr>
            <a:lstStyle/>
            <a:p>
              <a:r>
                <a:rPr lang="en-US" sz="2800">
                  <a:cs typeface="Times New Roman" pitchFamily="18" charset="0"/>
                </a:rPr>
                <a:t>Hình 9</a:t>
              </a:r>
              <a:endParaRPr lang="vi-VN" sz="2800">
                <a:cs typeface="Times New Roman" pitchFamily="18" charset="0"/>
              </a:endParaRPr>
            </a:p>
          </p:txBody>
        </p:sp>
        <p:pic>
          <p:nvPicPr>
            <p:cNvPr id="11271" name="Picture 8" descr="C:\Users\USER\Desktop\Thủ Công\hình\2011-09-08 11.35.55.jpg"/>
            <p:cNvPicPr>
              <a:picLocks noChangeAspect="1" noChangeArrowheads="1"/>
            </p:cNvPicPr>
            <p:nvPr/>
          </p:nvPicPr>
          <p:blipFill>
            <a:blip r:embed="rId3"/>
            <a:srcRect/>
            <a:stretch>
              <a:fillRect/>
            </a:stretch>
          </p:blipFill>
          <p:spPr bwMode="auto">
            <a:xfrm>
              <a:off x="2285984" y="2500305"/>
              <a:ext cx="4286280" cy="3214711"/>
            </a:xfrm>
            <a:prstGeom prst="rect">
              <a:avLst/>
            </a:prstGeom>
            <a:noFill/>
            <a:ln w="9525">
              <a:noFill/>
              <a:miter lim="800000"/>
              <a:headEnd/>
              <a:tailEnd/>
            </a:ln>
          </p:spPr>
        </p:pic>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Photo\Hình nền PowerPoint\thumbnail2.xalo.vn.jpg"/>
          <p:cNvPicPr>
            <a:picLocks noChangeAspect="1" noChangeArrowheads="1"/>
          </p:cNvPicPr>
          <p:nvPr/>
        </p:nvPicPr>
        <p:blipFill>
          <a:blip r:embed="rId2"/>
          <a:srcRect/>
          <a:stretch>
            <a:fillRect/>
          </a:stretch>
        </p:blipFill>
        <p:spPr bwMode="auto">
          <a:xfrm>
            <a:off x="0" y="0"/>
            <a:ext cx="9147175" cy="6856413"/>
          </a:xfrm>
          <a:prstGeom prst="rect">
            <a:avLst/>
          </a:prstGeom>
          <a:noFill/>
          <a:ln w="9525">
            <a:noFill/>
            <a:miter lim="800000"/>
            <a:headEnd/>
            <a:tailEnd/>
          </a:ln>
        </p:spPr>
      </p:pic>
      <p:sp>
        <p:nvSpPr>
          <p:cNvPr id="6" name="TextBox 5"/>
          <p:cNvSpPr txBox="1"/>
          <p:nvPr/>
        </p:nvSpPr>
        <p:spPr>
          <a:xfrm>
            <a:off x="1285875" y="0"/>
            <a:ext cx="6500813" cy="984250"/>
          </a:xfrm>
          <a:prstGeom prst="rect">
            <a:avLst/>
          </a:prstGeom>
          <a:noFill/>
        </p:spPr>
        <p:txBody>
          <a:bodyPr>
            <a:spAutoFit/>
          </a:bodyPr>
          <a:lstStyle/>
          <a:p>
            <a:pPr algn="ctr" fontAlgn="auto">
              <a:spcBef>
                <a:spcPts val="0"/>
              </a:spcBef>
              <a:spcAft>
                <a:spcPts val="0"/>
              </a:spcAft>
              <a:defRPr/>
            </a:pPr>
            <a:r>
              <a:rPr lang="en-US" sz="2900" dirty="0" err="1">
                <a:latin typeface="Arial"/>
                <a:cs typeface="Times New Roman" pitchFamily="18" charset="0"/>
              </a:rPr>
              <a:t>Thứ</a:t>
            </a:r>
            <a:r>
              <a:rPr lang="en-US" sz="2900" dirty="0">
                <a:latin typeface="Arial"/>
                <a:cs typeface="Times New Roman" pitchFamily="18" charset="0"/>
              </a:rPr>
              <a:t>   </a:t>
            </a:r>
            <a:r>
              <a:rPr lang="en-US" sz="2900" dirty="0" err="1">
                <a:latin typeface="Arial"/>
                <a:cs typeface="Times New Roman" pitchFamily="18" charset="0"/>
              </a:rPr>
              <a:t>ngày</a:t>
            </a:r>
            <a:r>
              <a:rPr lang="en-US" sz="2900" dirty="0">
                <a:latin typeface="Arial"/>
                <a:cs typeface="Times New Roman" pitchFamily="18" charset="0"/>
              </a:rPr>
              <a:t>   </a:t>
            </a:r>
            <a:r>
              <a:rPr lang="en-US" sz="2900" dirty="0" err="1">
                <a:latin typeface="Arial"/>
                <a:cs typeface="Times New Roman" pitchFamily="18" charset="0"/>
              </a:rPr>
              <a:t>tháng</a:t>
            </a:r>
            <a:r>
              <a:rPr lang="en-US" sz="2900" dirty="0">
                <a:latin typeface="Arial"/>
                <a:cs typeface="Times New Roman" pitchFamily="18" charset="0"/>
              </a:rPr>
              <a:t>   </a:t>
            </a:r>
            <a:r>
              <a:rPr lang="en-US" sz="2900" err="1">
                <a:latin typeface="Arial"/>
                <a:cs typeface="Times New Roman" pitchFamily="18" charset="0"/>
              </a:rPr>
              <a:t>năm</a:t>
            </a:r>
            <a:r>
              <a:rPr lang="en-US" sz="2900">
                <a:latin typeface="Arial"/>
                <a:cs typeface="Times New Roman" pitchFamily="18" charset="0"/>
              </a:rPr>
              <a:t> </a:t>
            </a:r>
            <a:endParaRPr lang="en-US" sz="2900" dirty="0">
              <a:latin typeface="Arial"/>
              <a:cs typeface="Times New Roman" pitchFamily="18" charset="0"/>
            </a:endParaRPr>
          </a:p>
          <a:p>
            <a:pPr algn="ctr" fontAlgn="auto">
              <a:spcBef>
                <a:spcPts val="0"/>
              </a:spcBef>
              <a:spcAft>
                <a:spcPts val="0"/>
              </a:spcAft>
              <a:defRPr/>
            </a:pPr>
            <a:r>
              <a:rPr lang="en-US" sz="2900" b="1" i="1" u="sng" dirty="0" err="1">
                <a:solidFill>
                  <a:srgbClr val="003300"/>
                </a:solidFill>
                <a:latin typeface="Arial"/>
                <a:cs typeface="Times New Roman" pitchFamily="18" charset="0"/>
              </a:rPr>
              <a:t>Bài</a:t>
            </a:r>
            <a:r>
              <a:rPr lang="en-US" sz="2900" b="1" i="1" u="sng" dirty="0">
                <a:solidFill>
                  <a:srgbClr val="003300"/>
                </a:solidFill>
                <a:latin typeface="Arial"/>
                <a:cs typeface="Times New Roman" pitchFamily="18" charset="0"/>
              </a:rPr>
              <a:t> 17</a:t>
            </a:r>
            <a:r>
              <a:rPr lang="en-US" sz="2900" i="1" u="sng" dirty="0">
                <a:latin typeface="Arial"/>
                <a:cs typeface="Times New Roman" pitchFamily="18" charset="0"/>
              </a:rPr>
              <a:t>:</a:t>
            </a:r>
            <a:r>
              <a:rPr lang="en-US" sz="2900" dirty="0">
                <a:latin typeface="Arial"/>
                <a:cs typeface="Times New Roman" pitchFamily="18" charset="0"/>
              </a:rPr>
              <a:t> </a:t>
            </a:r>
            <a:r>
              <a:rPr lang="en-US" sz="2900" b="1" dirty="0" err="1">
                <a:solidFill>
                  <a:schemeClr val="accent2">
                    <a:lumMod val="50000"/>
                  </a:schemeClr>
                </a:solidFill>
                <a:latin typeface="Arial"/>
                <a:cs typeface="Times New Roman" pitchFamily="18" charset="0"/>
              </a:rPr>
              <a:t>Làm</a:t>
            </a:r>
            <a:r>
              <a:rPr lang="en-US" sz="2900" b="1" dirty="0">
                <a:solidFill>
                  <a:schemeClr val="accent2">
                    <a:lumMod val="50000"/>
                  </a:schemeClr>
                </a:solidFill>
                <a:latin typeface="Arial"/>
                <a:cs typeface="Times New Roman" pitchFamily="18" charset="0"/>
              </a:rPr>
              <a:t> con </a:t>
            </a:r>
            <a:r>
              <a:rPr lang="en-US" sz="2900" b="1" dirty="0" err="1">
                <a:solidFill>
                  <a:schemeClr val="accent2">
                    <a:lumMod val="50000"/>
                  </a:schemeClr>
                </a:solidFill>
                <a:latin typeface="Arial"/>
                <a:cs typeface="Times New Roman" pitchFamily="18" charset="0"/>
              </a:rPr>
              <a:t>bướm</a:t>
            </a:r>
            <a:r>
              <a:rPr lang="en-US" sz="2900" dirty="0">
                <a:latin typeface="Arial"/>
                <a:cs typeface="Times New Roman" pitchFamily="18" charset="0"/>
              </a:rPr>
              <a:t> (</a:t>
            </a:r>
            <a:r>
              <a:rPr lang="en-US" sz="2900" dirty="0" err="1">
                <a:latin typeface="Arial"/>
                <a:cs typeface="Times New Roman" pitchFamily="18" charset="0"/>
              </a:rPr>
              <a:t>Tiết</a:t>
            </a:r>
            <a:r>
              <a:rPr lang="en-US" sz="2900" dirty="0">
                <a:latin typeface="Arial"/>
                <a:cs typeface="Times New Roman" pitchFamily="18" charset="0"/>
              </a:rPr>
              <a:t> 1)</a:t>
            </a:r>
            <a:endParaRPr lang="vi-VN" sz="2900" dirty="0">
              <a:latin typeface="Arial"/>
              <a:cs typeface="Times New Roman" pitchFamily="18" charset="0"/>
            </a:endParaRPr>
          </a:p>
        </p:txBody>
      </p:sp>
      <p:sp>
        <p:nvSpPr>
          <p:cNvPr id="7" name="TextBox 6"/>
          <p:cNvSpPr txBox="1">
            <a:spLocks noChangeArrowheads="1"/>
          </p:cNvSpPr>
          <p:nvPr/>
        </p:nvSpPr>
        <p:spPr bwMode="auto">
          <a:xfrm>
            <a:off x="285750" y="928688"/>
            <a:ext cx="1571625" cy="523875"/>
          </a:xfrm>
          <a:prstGeom prst="rect">
            <a:avLst/>
          </a:prstGeom>
          <a:noFill/>
          <a:ln w="9525">
            <a:noFill/>
            <a:miter lim="800000"/>
            <a:headEnd/>
            <a:tailEnd/>
          </a:ln>
        </p:spPr>
        <p:txBody>
          <a:bodyPr>
            <a:spAutoFit/>
          </a:bodyPr>
          <a:lstStyle/>
          <a:p>
            <a:r>
              <a:rPr lang="en-US" sz="2800" b="1" u="sng">
                <a:solidFill>
                  <a:srgbClr val="C00000"/>
                </a:solidFill>
                <a:cs typeface="Times New Roman" pitchFamily="18" charset="0"/>
              </a:rPr>
              <a:t>Bước 3</a:t>
            </a:r>
            <a:r>
              <a:rPr lang="en-US" sz="2800" u="sng">
                <a:solidFill>
                  <a:srgbClr val="C00000"/>
                </a:solidFill>
                <a:cs typeface="Times New Roman" pitchFamily="18" charset="0"/>
              </a:rPr>
              <a:t>:</a:t>
            </a:r>
            <a:endParaRPr lang="vi-VN" sz="2800" u="sng">
              <a:solidFill>
                <a:srgbClr val="C00000"/>
              </a:solidFill>
              <a:cs typeface="Times New Roman" pitchFamily="18" charset="0"/>
            </a:endParaRPr>
          </a:p>
        </p:txBody>
      </p:sp>
      <p:sp>
        <p:nvSpPr>
          <p:cNvPr id="8" name="TextBox 7"/>
          <p:cNvSpPr txBox="1">
            <a:spLocks noChangeArrowheads="1"/>
          </p:cNvSpPr>
          <p:nvPr/>
        </p:nvSpPr>
        <p:spPr bwMode="auto">
          <a:xfrm>
            <a:off x="1571625" y="928688"/>
            <a:ext cx="4071938" cy="523875"/>
          </a:xfrm>
          <a:prstGeom prst="rect">
            <a:avLst/>
          </a:prstGeom>
          <a:noFill/>
          <a:ln w="9525">
            <a:noFill/>
            <a:miter lim="800000"/>
            <a:headEnd/>
            <a:tailEnd/>
          </a:ln>
        </p:spPr>
        <p:txBody>
          <a:bodyPr>
            <a:spAutoFit/>
          </a:bodyPr>
          <a:lstStyle/>
          <a:p>
            <a:r>
              <a:rPr lang="en-US" sz="2800">
                <a:cs typeface="Times New Roman" pitchFamily="18" charset="0"/>
              </a:rPr>
              <a:t>Buộc thân bướm</a:t>
            </a:r>
            <a:endParaRPr lang="vi-VN" sz="2800">
              <a:cs typeface="Times New Roman" pitchFamily="18" charset="0"/>
            </a:endParaRPr>
          </a:p>
        </p:txBody>
      </p:sp>
      <p:sp>
        <p:nvSpPr>
          <p:cNvPr id="10" name="TextBox 9"/>
          <p:cNvSpPr txBox="1">
            <a:spLocks noChangeArrowheads="1"/>
          </p:cNvSpPr>
          <p:nvPr/>
        </p:nvSpPr>
        <p:spPr bwMode="auto">
          <a:xfrm>
            <a:off x="214313" y="1428750"/>
            <a:ext cx="8786812" cy="2246313"/>
          </a:xfrm>
          <a:prstGeom prst="rect">
            <a:avLst/>
          </a:prstGeom>
          <a:noFill/>
          <a:ln w="9525">
            <a:noFill/>
            <a:miter lim="800000"/>
            <a:headEnd/>
            <a:tailEnd/>
          </a:ln>
        </p:spPr>
        <p:txBody>
          <a:bodyPr>
            <a:spAutoFit/>
          </a:bodyPr>
          <a:lstStyle/>
          <a:p>
            <a:r>
              <a:rPr lang="en-US" sz="2800">
                <a:cs typeface="Times New Roman" pitchFamily="18" charset="0"/>
              </a:rPr>
              <a:t>Dùng chỉ buộc chặt hai đôi cánh bướm ở nếp gấp dấu giữa sao cho hai đôi cánh bướm mở theo hai hướng ngược chiều nhau như hình 9.</a:t>
            </a:r>
          </a:p>
          <a:p>
            <a:r>
              <a:rPr lang="en-US" sz="2800">
                <a:cs typeface="Times New Roman" pitchFamily="18" charset="0"/>
              </a:rPr>
              <a:t>Chú ý sau khi buộc mở rộng các nếp gấp của cánh bướm cho đẹp.</a:t>
            </a:r>
            <a:endParaRPr lang="vi-VN" sz="2800">
              <a:cs typeface="Times New Roman" pitchFamily="18" charset="0"/>
            </a:endParaRPr>
          </a:p>
        </p:txBody>
      </p:sp>
      <p:sp>
        <p:nvSpPr>
          <p:cNvPr id="11" name="TextBox 10"/>
          <p:cNvSpPr txBox="1">
            <a:spLocks noChangeArrowheads="1"/>
          </p:cNvSpPr>
          <p:nvPr/>
        </p:nvSpPr>
        <p:spPr bwMode="auto">
          <a:xfrm>
            <a:off x="2714625" y="6286500"/>
            <a:ext cx="2928938" cy="523875"/>
          </a:xfrm>
          <a:prstGeom prst="rect">
            <a:avLst/>
          </a:prstGeom>
          <a:noFill/>
          <a:ln w="9525">
            <a:noFill/>
            <a:miter lim="800000"/>
            <a:headEnd/>
            <a:tailEnd/>
          </a:ln>
        </p:spPr>
        <p:txBody>
          <a:bodyPr>
            <a:spAutoFit/>
          </a:bodyPr>
          <a:lstStyle/>
          <a:p>
            <a:pPr algn="ctr"/>
            <a:r>
              <a:rPr lang="en-US" sz="2800">
                <a:cs typeface="Times New Roman" pitchFamily="18" charset="0"/>
              </a:rPr>
              <a:t>Hình 10</a:t>
            </a:r>
          </a:p>
        </p:txBody>
      </p:sp>
      <p:pic>
        <p:nvPicPr>
          <p:cNvPr id="13" name="Picture 9" descr="C:\Users\USER\Desktop\Thủ Công\hình\2011-09-08 11.36.27.jpg"/>
          <p:cNvPicPr>
            <a:picLocks noChangeAspect="1" noChangeArrowheads="1"/>
          </p:cNvPicPr>
          <p:nvPr/>
        </p:nvPicPr>
        <p:blipFill>
          <a:blip r:embed="rId3"/>
          <a:srcRect/>
          <a:stretch>
            <a:fillRect/>
          </a:stretch>
        </p:blipFill>
        <p:spPr bwMode="auto">
          <a:xfrm>
            <a:off x="428625" y="3714750"/>
            <a:ext cx="3143250" cy="2357438"/>
          </a:xfrm>
          <a:prstGeom prst="rect">
            <a:avLst/>
          </a:prstGeom>
          <a:noFill/>
          <a:ln w="9525">
            <a:noFill/>
            <a:miter lim="800000"/>
            <a:headEnd/>
            <a:tailEnd/>
          </a:ln>
        </p:spPr>
      </p:pic>
      <p:pic>
        <p:nvPicPr>
          <p:cNvPr id="14" name="Picture 10" descr="C:\Users\USER\Desktop\Thủ Công\hình\2011-09-08 11.37.36.jpg"/>
          <p:cNvPicPr>
            <a:picLocks noChangeAspect="1" noChangeArrowheads="1"/>
          </p:cNvPicPr>
          <p:nvPr/>
        </p:nvPicPr>
        <p:blipFill>
          <a:blip r:embed="rId4"/>
          <a:srcRect/>
          <a:stretch>
            <a:fillRect/>
          </a:stretch>
        </p:blipFill>
        <p:spPr bwMode="auto">
          <a:xfrm>
            <a:off x="4572000" y="3643313"/>
            <a:ext cx="3500438" cy="2374900"/>
          </a:xfrm>
          <a:prstGeom prst="rect">
            <a:avLst/>
          </a:prstGeom>
          <a:noFill/>
          <a:ln w="9525">
            <a:no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Photo\Hình nền PowerPoint\thumbnail2.xalo.vn.jpg"/>
          <p:cNvPicPr>
            <a:picLocks noChangeAspect="1" noChangeArrowheads="1"/>
          </p:cNvPicPr>
          <p:nvPr/>
        </p:nvPicPr>
        <p:blipFill>
          <a:blip r:embed="rId2"/>
          <a:srcRect/>
          <a:stretch>
            <a:fillRect/>
          </a:stretch>
        </p:blipFill>
        <p:spPr bwMode="auto">
          <a:xfrm>
            <a:off x="0" y="0"/>
            <a:ext cx="9147175" cy="6856413"/>
          </a:xfrm>
          <a:prstGeom prst="rect">
            <a:avLst/>
          </a:prstGeom>
          <a:noFill/>
          <a:ln w="9525">
            <a:noFill/>
            <a:miter lim="800000"/>
            <a:headEnd/>
            <a:tailEnd/>
          </a:ln>
        </p:spPr>
      </p:pic>
      <p:sp>
        <p:nvSpPr>
          <p:cNvPr id="6" name="TextBox 5"/>
          <p:cNvSpPr txBox="1"/>
          <p:nvPr/>
        </p:nvSpPr>
        <p:spPr>
          <a:xfrm>
            <a:off x="1285875" y="0"/>
            <a:ext cx="6500813" cy="984250"/>
          </a:xfrm>
          <a:prstGeom prst="rect">
            <a:avLst/>
          </a:prstGeom>
          <a:noFill/>
        </p:spPr>
        <p:txBody>
          <a:bodyPr>
            <a:spAutoFit/>
          </a:bodyPr>
          <a:lstStyle/>
          <a:p>
            <a:pPr algn="ctr" fontAlgn="auto">
              <a:spcBef>
                <a:spcPts val="0"/>
              </a:spcBef>
              <a:spcAft>
                <a:spcPts val="0"/>
              </a:spcAft>
              <a:defRPr/>
            </a:pPr>
            <a:r>
              <a:rPr lang="en-US" sz="2900" dirty="0" err="1">
                <a:latin typeface="Arial"/>
                <a:cs typeface="Times New Roman" pitchFamily="18" charset="0"/>
              </a:rPr>
              <a:t>Thứ</a:t>
            </a:r>
            <a:r>
              <a:rPr lang="en-US" sz="2900" dirty="0">
                <a:latin typeface="Arial"/>
                <a:cs typeface="Times New Roman" pitchFamily="18" charset="0"/>
              </a:rPr>
              <a:t>   </a:t>
            </a:r>
            <a:r>
              <a:rPr lang="en-US" sz="2900" dirty="0" err="1">
                <a:latin typeface="Arial"/>
                <a:cs typeface="Times New Roman" pitchFamily="18" charset="0"/>
              </a:rPr>
              <a:t>ngày</a:t>
            </a:r>
            <a:r>
              <a:rPr lang="en-US" sz="2900" dirty="0">
                <a:latin typeface="Arial"/>
                <a:cs typeface="Times New Roman" pitchFamily="18" charset="0"/>
              </a:rPr>
              <a:t>   </a:t>
            </a:r>
            <a:r>
              <a:rPr lang="en-US" sz="2900" dirty="0" err="1">
                <a:latin typeface="Arial"/>
                <a:cs typeface="Times New Roman" pitchFamily="18" charset="0"/>
              </a:rPr>
              <a:t>tháng</a:t>
            </a:r>
            <a:r>
              <a:rPr lang="en-US" sz="2900" dirty="0">
                <a:latin typeface="Arial"/>
                <a:cs typeface="Times New Roman" pitchFamily="18" charset="0"/>
              </a:rPr>
              <a:t>   </a:t>
            </a:r>
            <a:r>
              <a:rPr lang="en-US" sz="2900" err="1">
                <a:latin typeface="Arial"/>
                <a:cs typeface="Times New Roman" pitchFamily="18" charset="0"/>
              </a:rPr>
              <a:t>năm</a:t>
            </a:r>
            <a:r>
              <a:rPr lang="en-US" sz="2900">
                <a:latin typeface="Arial"/>
                <a:cs typeface="Times New Roman" pitchFamily="18" charset="0"/>
              </a:rPr>
              <a:t> </a:t>
            </a:r>
            <a:endParaRPr lang="en-US" sz="2900" dirty="0">
              <a:latin typeface="Arial"/>
              <a:cs typeface="Times New Roman" pitchFamily="18" charset="0"/>
            </a:endParaRPr>
          </a:p>
          <a:p>
            <a:pPr algn="ctr" fontAlgn="auto">
              <a:spcBef>
                <a:spcPts val="0"/>
              </a:spcBef>
              <a:spcAft>
                <a:spcPts val="0"/>
              </a:spcAft>
              <a:defRPr/>
            </a:pPr>
            <a:r>
              <a:rPr lang="en-US" sz="2900" b="1" i="1" u="sng" dirty="0" err="1">
                <a:solidFill>
                  <a:srgbClr val="003300"/>
                </a:solidFill>
                <a:latin typeface="Arial"/>
                <a:cs typeface="Times New Roman" pitchFamily="18" charset="0"/>
              </a:rPr>
              <a:t>Bài</a:t>
            </a:r>
            <a:r>
              <a:rPr lang="en-US" sz="2900" b="1" i="1" u="sng" dirty="0">
                <a:solidFill>
                  <a:srgbClr val="003300"/>
                </a:solidFill>
                <a:latin typeface="Arial"/>
                <a:cs typeface="Times New Roman" pitchFamily="18" charset="0"/>
              </a:rPr>
              <a:t> 17</a:t>
            </a:r>
            <a:r>
              <a:rPr lang="en-US" sz="2900" i="1" u="sng" dirty="0">
                <a:latin typeface="Arial"/>
                <a:cs typeface="Times New Roman" pitchFamily="18" charset="0"/>
              </a:rPr>
              <a:t>:</a:t>
            </a:r>
            <a:r>
              <a:rPr lang="en-US" sz="2900" dirty="0">
                <a:latin typeface="Arial"/>
                <a:cs typeface="Times New Roman" pitchFamily="18" charset="0"/>
              </a:rPr>
              <a:t> </a:t>
            </a:r>
            <a:r>
              <a:rPr lang="en-US" sz="2900" b="1" dirty="0" err="1">
                <a:solidFill>
                  <a:schemeClr val="accent2">
                    <a:lumMod val="50000"/>
                  </a:schemeClr>
                </a:solidFill>
                <a:latin typeface="Arial"/>
                <a:cs typeface="Times New Roman" pitchFamily="18" charset="0"/>
              </a:rPr>
              <a:t>Làm</a:t>
            </a:r>
            <a:r>
              <a:rPr lang="en-US" sz="2900" b="1" dirty="0">
                <a:solidFill>
                  <a:schemeClr val="accent2">
                    <a:lumMod val="50000"/>
                  </a:schemeClr>
                </a:solidFill>
                <a:latin typeface="Arial"/>
                <a:cs typeface="Times New Roman" pitchFamily="18" charset="0"/>
              </a:rPr>
              <a:t> con </a:t>
            </a:r>
            <a:r>
              <a:rPr lang="en-US" sz="2900" b="1" dirty="0" err="1">
                <a:solidFill>
                  <a:schemeClr val="accent2">
                    <a:lumMod val="50000"/>
                  </a:schemeClr>
                </a:solidFill>
                <a:latin typeface="Arial"/>
                <a:cs typeface="Times New Roman" pitchFamily="18" charset="0"/>
              </a:rPr>
              <a:t>bướm</a:t>
            </a:r>
            <a:r>
              <a:rPr lang="en-US" sz="2900" dirty="0">
                <a:latin typeface="Arial"/>
                <a:cs typeface="Times New Roman" pitchFamily="18" charset="0"/>
              </a:rPr>
              <a:t> (</a:t>
            </a:r>
            <a:r>
              <a:rPr lang="en-US" sz="2900" dirty="0" err="1">
                <a:latin typeface="Arial"/>
                <a:cs typeface="Times New Roman" pitchFamily="18" charset="0"/>
              </a:rPr>
              <a:t>Tiết</a:t>
            </a:r>
            <a:r>
              <a:rPr lang="en-US" sz="2900" dirty="0">
                <a:latin typeface="Arial"/>
                <a:cs typeface="Times New Roman" pitchFamily="18" charset="0"/>
              </a:rPr>
              <a:t> 1)</a:t>
            </a:r>
            <a:endParaRPr lang="vi-VN" sz="2900" dirty="0">
              <a:latin typeface="Arial"/>
              <a:cs typeface="Times New Roman" pitchFamily="18" charset="0"/>
            </a:endParaRPr>
          </a:p>
        </p:txBody>
      </p:sp>
      <p:sp>
        <p:nvSpPr>
          <p:cNvPr id="8" name="TextBox 7"/>
          <p:cNvSpPr txBox="1">
            <a:spLocks noChangeArrowheads="1"/>
          </p:cNvSpPr>
          <p:nvPr/>
        </p:nvSpPr>
        <p:spPr bwMode="auto">
          <a:xfrm>
            <a:off x="214313" y="941388"/>
            <a:ext cx="2357437" cy="522287"/>
          </a:xfrm>
          <a:prstGeom prst="rect">
            <a:avLst/>
          </a:prstGeom>
          <a:noFill/>
          <a:ln w="9525">
            <a:noFill/>
            <a:miter lim="800000"/>
            <a:headEnd/>
            <a:tailEnd/>
          </a:ln>
        </p:spPr>
        <p:txBody>
          <a:bodyPr>
            <a:spAutoFit/>
          </a:bodyPr>
          <a:lstStyle/>
          <a:p>
            <a:r>
              <a:rPr lang="en-US" sz="2800" b="1" u="sng">
                <a:solidFill>
                  <a:srgbClr val="C00000"/>
                </a:solidFill>
                <a:cs typeface="Times New Roman" pitchFamily="18" charset="0"/>
              </a:rPr>
              <a:t>Bước 4</a:t>
            </a:r>
            <a:r>
              <a:rPr lang="en-US" sz="2800" u="sng">
                <a:cs typeface="Times New Roman" pitchFamily="18" charset="0"/>
              </a:rPr>
              <a:t>:</a:t>
            </a:r>
            <a:endParaRPr lang="vi-VN" sz="2800" u="sng">
              <a:cs typeface="Times New Roman" pitchFamily="18" charset="0"/>
            </a:endParaRPr>
          </a:p>
        </p:txBody>
      </p:sp>
      <p:sp>
        <p:nvSpPr>
          <p:cNvPr id="9" name="TextBox 8"/>
          <p:cNvSpPr txBox="1">
            <a:spLocks noChangeArrowheads="1"/>
          </p:cNvSpPr>
          <p:nvPr/>
        </p:nvSpPr>
        <p:spPr bwMode="auto">
          <a:xfrm>
            <a:off x="1500188" y="928688"/>
            <a:ext cx="4214812" cy="523875"/>
          </a:xfrm>
          <a:prstGeom prst="rect">
            <a:avLst/>
          </a:prstGeom>
          <a:noFill/>
          <a:ln w="9525">
            <a:noFill/>
            <a:miter lim="800000"/>
            <a:headEnd/>
            <a:tailEnd/>
          </a:ln>
        </p:spPr>
        <p:txBody>
          <a:bodyPr>
            <a:spAutoFit/>
          </a:bodyPr>
          <a:lstStyle/>
          <a:p>
            <a:r>
              <a:rPr lang="en-US" sz="2800">
                <a:cs typeface="Times New Roman" pitchFamily="18" charset="0"/>
              </a:rPr>
              <a:t>Làm râu bướm</a:t>
            </a:r>
            <a:endParaRPr lang="vi-VN" sz="2800">
              <a:cs typeface="Times New Roman" pitchFamily="18" charset="0"/>
            </a:endParaRPr>
          </a:p>
        </p:txBody>
      </p:sp>
      <p:sp>
        <p:nvSpPr>
          <p:cNvPr id="10" name="TextBox 9"/>
          <p:cNvSpPr txBox="1">
            <a:spLocks noChangeArrowheads="1"/>
          </p:cNvSpPr>
          <p:nvPr/>
        </p:nvSpPr>
        <p:spPr bwMode="auto">
          <a:xfrm>
            <a:off x="357188" y="1357313"/>
            <a:ext cx="8643937" cy="1384300"/>
          </a:xfrm>
          <a:prstGeom prst="rect">
            <a:avLst/>
          </a:prstGeom>
          <a:noFill/>
          <a:ln w="9525">
            <a:noFill/>
            <a:miter lim="800000"/>
            <a:headEnd/>
            <a:tailEnd/>
          </a:ln>
        </p:spPr>
        <p:txBody>
          <a:bodyPr>
            <a:spAutoFit/>
          </a:bodyPr>
          <a:lstStyle/>
          <a:p>
            <a:r>
              <a:rPr lang="en-US" sz="2800">
                <a:cs typeface="Times New Roman" pitchFamily="18" charset="0"/>
              </a:rPr>
              <a:t>Gấp đôi nan giấy làm râu bướm (mặt kẻ ô ra ngoài) dùng mũi kéo và ngón tay trỏ vuốt cong mặt kẻ ô của hai đầu nan râu bướm. </a:t>
            </a:r>
            <a:endParaRPr lang="vi-VN" sz="2800">
              <a:cs typeface="Times New Roman" pitchFamily="18" charset="0"/>
            </a:endParaRPr>
          </a:p>
        </p:txBody>
      </p:sp>
      <p:pic>
        <p:nvPicPr>
          <p:cNvPr id="11" name="Picture 2" descr="C:\Users\USER\Desktop\Thủ Công\hình\2011-09-08 12.59.31.jpg"/>
          <p:cNvPicPr>
            <a:picLocks noChangeAspect="1" noChangeArrowheads="1"/>
          </p:cNvPicPr>
          <p:nvPr/>
        </p:nvPicPr>
        <p:blipFill>
          <a:blip r:embed="rId3"/>
          <a:srcRect/>
          <a:stretch>
            <a:fillRect/>
          </a:stretch>
        </p:blipFill>
        <p:spPr bwMode="auto">
          <a:xfrm>
            <a:off x="857250" y="3714750"/>
            <a:ext cx="3071813" cy="2303463"/>
          </a:xfrm>
          <a:prstGeom prst="rect">
            <a:avLst/>
          </a:prstGeom>
          <a:noFill/>
          <a:ln w="9525">
            <a:noFill/>
            <a:miter lim="800000"/>
            <a:headEnd/>
            <a:tailEnd/>
          </a:ln>
        </p:spPr>
      </p:pic>
      <p:pic>
        <p:nvPicPr>
          <p:cNvPr id="12" name="Picture 3" descr="C:\Users\USER\Desktop\Thủ Công\hình\2011-09-08 13.01.39.jpg"/>
          <p:cNvPicPr>
            <a:picLocks noChangeAspect="1" noChangeArrowheads="1"/>
          </p:cNvPicPr>
          <p:nvPr/>
        </p:nvPicPr>
        <p:blipFill>
          <a:blip r:embed="rId4"/>
          <a:srcRect/>
          <a:stretch>
            <a:fillRect/>
          </a:stretch>
        </p:blipFill>
        <p:spPr bwMode="auto">
          <a:xfrm>
            <a:off x="4429125" y="3500438"/>
            <a:ext cx="3643313" cy="2732087"/>
          </a:xfrm>
          <a:prstGeom prst="rect">
            <a:avLst/>
          </a:prstGeom>
          <a:noFill/>
          <a:ln w="9525">
            <a:noFill/>
            <a:miter lim="800000"/>
            <a:headEnd/>
            <a:tailEnd/>
          </a:ln>
        </p:spPr>
      </p:pic>
      <p:sp>
        <p:nvSpPr>
          <p:cNvPr id="13" name="TextBox 12"/>
          <p:cNvSpPr txBox="1">
            <a:spLocks noChangeArrowheads="1"/>
          </p:cNvSpPr>
          <p:nvPr/>
        </p:nvSpPr>
        <p:spPr bwMode="auto">
          <a:xfrm>
            <a:off x="3143250" y="6215063"/>
            <a:ext cx="1928813" cy="523875"/>
          </a:xfrm>
          <a:prstGeom prst="rect">
            <a:avLst/>
          </a:prstGeom>
          <a:noFill/>
          <a:ln w="9525">
            <a:noFill/>
            <a:miter lim="800000"/>
            <a:headEnd/>
            <a:tailEnd/>
          </a:ln>
        </p:spPr>
        <p:txBody>
          <a:bodyPr>
            <a:spAutoFit/>
          </a:bodyPr>
          <a:lstStyle/>
          <a:p>
            <a:pPr algn="ctr"/>
            <a:r>
              <a:rPr lang="en-US" sz="2800">
                <a:cs typeface="Times New Roman" pitchFamily="18" charset="0"/>
              </a:rPr>
              <a:t>Hình 11</a:t>
            </a:r>
            <a:endParaRPr lang="vi-VN" sz="2800">
              <a:cs typeface="Times New Roman" pitchFamily="18" charset="0"/>
            </a:endParaRPr>
          </a:p>
        </p:txBody>
      </p:sp>
      <p:sp>
        <p:nvSpPr>
          <p:cNvPr id="14" name="TextBox 13"/>
          <p:cNvSpPr txBox="1">
            <a:spLocks noChangeArrowheads="1"/>
          </p:cNvSpPr>
          <p:nvPr/>
        </p:nvSpPr>
        <p:spPr bwMode="auto">
          <a:xfrm>
            <a:off x="357188" y="2643188"/>
            <a:ext cx="8929687" cy="954087"/>
          </a:xfrm>
          <a:prstGeom prst="rect">
            <a:avLst/>
          </a:prstGeom>
          <a:noFill/>
          <a:ln w="9525">
            <a:noFill/>
            <a:miter lim="800000"/>
            <a:headEnd/>
            <a:tailEnd/>
          </a:ln>
        </p:spPr>
        <p:txBody>
          <a:bodyPr>
            <a:spAutoFit/>
          </a:bodyPr>
          <a:lstStyle/>
          <a:p>
            <a:r>
              <a:rPr lang="en-US" sz="2800">
                <a:cs typeface="Times New Roman" pitchFamily="18" charset="0"/>
              </a:rPr>
              <a:t>Dán râu bướm vào thân bướm, ta được con bướm hoàn chỉnh.</a:t>
            </a:r>
            <a:endParaRPr lang="vi-VN" sz="280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par>
                                <p:cTn id="18" presetID="5"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Photo\Hình nền PowerPoint\thumbnail2.xalo.vn.jpg"/>
          <p:cNvPicPr>
            <a:picLocks noChangeAspect="1" noChangeArrowheads="1"/>
          </p:cNvPicPr>
          <p:nvPr/>
        </p:nvPicPr>
        <p:blipFill>
          <a:blip r:embed="rId2"/>
          <a:srcRect/>
          <a:stretch>
            <a:fillRect/>
          </a:stretch>
        </p:blipFill>
        <p:spPr bwMode="auto">
          <a:xfrm>
            <a:off x="0" y="0"/>
            <a:ext cx="9147175" cy="6856413"/>
          </a:xfrm>
          <a:prstGeom prst="rect">
            <a:avLst/>
          </a:prstGeom>
          <a:noFill/>
          <a:ln w="9525">
            <a:noFill/>
            <a:miter lim="800000"/>
            <a:headEnd/>
            <a:tailEnd/>
          </a:ln>
        </p:spPr>
      </p:pic>
      <p:sp>
        <p:nvSpPr>
          <p:cNvPr id="6" name="TextBox 5"/>
          <p:cNvSpPr txBox="1"/>
          <p:nvPr/>
        </p:nvSpPr>
        <p:spPr>
          <a:xfrm>
            <a:off x="1285875" y="0"/>
            <a:ext cx="6500813" cy="984250"/>
          </a:xfrm>
          <a:prstGeom prst="rect">
            <a:avLst/>
          </a:prstGeom>
          <a:noFill/>
        </p:spPr>
        <p:txBody>
          <a:bodyPr>
            <a:spAutoFit/>
          </a:bodyPr>
          <a:lstStyle/>
          <a:p>
            <a:pPr algn="ctr" fontAlgn="auto">
              <a:spcBef>
                <a:spcPts val="0"/>
              </a:spcBef>
              <a:spcAft>
                <a:spcPts val="0"/>
              </a:spcAft>
              <a:defRPr/>
            </a:pPr>
            <a:r>
              <a:rPr lang="en-US" sz="2900" dirty="0" err="1">
                <a:latin typeface="Arial"/>
                <a:cs typeface="Times New Roman" pitchFamily="18" charset="0"/>
              </a:rPr>
              <a:t>Thứ</a:t>
            </a:r>
            <a:r>
              <a:rPr lang="en-US" sz="2900" dirty="0">
                <a:latin typeface="Arial"/>
                <a:cs typeface="Times New Roman" pitchFamily="18" charset="0"/>
              </a:rPr>
              <a:t>   </a:t>
            </a:r>
            <a:r>
              <a:rPr lang="en-US" sz="2900" dirty="0" err="1">
                <a:latin typeface="Arial"/>
                <a:cs typeface="Times New Roman" pitchFamily="18" charset="0"/>
              </a:rPr>
              <a:t>ngày</a:t>
            </a:r>
            <a:r>
              <a:rPr lang="en-US" sz="2900" dirty="0">
                <a:latin typeface="Arial"/>
                <a:cs typeface="Times New Roman" pitchFamily="18" charset="0"/>
              </a:rPr>
              <a:t>   </a:t>
            </a:r>
            <a:r>
              <a:rPr lang="en-US" sz="2900" dirty="0" err="1">
                <a:latin typeface="Arial"/>
                <a:cs typeface="Times New Roman" pitchFamily="18" charset="0"/>
              </a:rPr>
              <a:t>tháng</a:t>
            </a:r>
            <a:r>
              <a:rPr lang="en-US" sz="2900" dirty="0">
                <a:latin typeface="Arial"/>
                <a:cs typeface="Times New Roman" pitchFamily="18" charset="0"/>
              </a:rPr>
              <a:t>   </a:t>
            </a:r>
            <a:r>
              <a:rPr lang="en-US" sz="2900" err="1">
                <a:latin typeface="Arial"/>
                <a:cs typeface="Times New Roman" pitchFamily="18" charset="0"/>
              </a:rPr>
              <a:t>năm</a:t>
            </a:r>
            <a:r>
              <a:rPr lang="en-US" sz="2900">
                <a:latin typeface="Arial"/>
                <a:cs typeface="Times New Roman" pitchFamily="18" charset="0"/>
              </a:rPr>
              <a:t> </a:t>
            </a:r>
            <a:endParaRPr lang="en-US" sz="2900" dirty="0">
              <a:latin typeface="Arial"/>
              <a:cs typeface="Times New Roman" pitchFamily="18" charset="0"/>
            </a:endParaRPr>
          </a:p>
          <a:p>
            <a:pPr algn="ctr" fontAlgn="auto">
              <a:spcBef>
                <a:spcPts val="0"/>
              </a:spcBef>
              <a:spcAft>
                <a:spcPts val="0"/>
              </a:spcAft>
              <a:defRPr/>
            </a:pPr>
            <a:r>
              <a:rPr lang="en-US" sz="2900" b="1" i="1" u="sng" dirty="0" err="1">
                <a:solidFill>
                  <a:srgbClr val="003300"/>
                </a:solidFill>
                <a:latin typeface="Arial"/>
                <a:cs typeface="Times New Roman" pitchFamily="18" charset="0"/>
              </a:rPr>
              <a:t>Bài</a:t>
            </a:r>
            <a:r>
              <a:rPr lang="en-US" sz="2900" b="1" i="1" u="sng" dirty="0">
                <a:solidFill>
                  <a:srgbClr val="003300"/>
                </a:solidFill>
                <a:latin typeface="Arial"/>
                <a:cs typeface="Times New Roman" pitchFamily="18" charset="0"/>
              </a:rPr>
              <a:t> 17</a:t>
            </a:r>
            <a:r>
              <a:rPr lang="en-US" sz="2900" i="1" u="sng" dirty="0">
                <a:latin typeface="Arial"/>
                <a:cs typeface="Times New Roman" pitchFamily="18" charset="0"/>
              </a:rPr>
              <a:t>:</a:t>
            </a:r>
            <a:r>
              <a:rPr lang="en-US" sz="2900" dirty="0">
                <a:latin typeface="Arial"/>
                <a:cs typeface="Times New Roman" pitchFamily="18" charset="0"/>
              </a:rPr>
              <a:t> </a:t>
            </a:r>
            <a:r>
              <a:rPr lang="en-US" sz="2900" b="1" dirty="0" err="1">
                <a:solidFill>
                  <a:schemeClr val="accent2">
                    <a:lumMod val="50000"/>
                  </a:schemeClr>
                </a:solidFill>
                <a:latin typeface="Arial"/>
                <a:cs typeface="Times New Roman" pitchFamily="18" charset="0"/>
              </a:rPr>
              <a:t>Làm</a:t>
            </a:r>
            <a:r>
              <a:rPr lang="en-US" sz="2900" b="1" dirty="0">
                <a:solidFill>
                  <a:schemeClr val="accent2">
                    <a:lumMod val="50000"/>
                  </a:schemeClr>
                </a:solidFill>
                <a:latin typeface="Arial"/>
                <a:cs typeface="Times New Roman" pitchFamily="18" charset="0"/>
              </a:rPr>
              <a:t> con </a:t>
            </a:r>
            <a:r>
              <a:rPr lang="en-US" sz="2900" b="1" dirty="0" err="1">
                <a:solidFill>
                  <a:schemeClr val="accent2">
                    <a:lumMod val="50000"/>
                  </a:schemeClr>
                </a:solidFill>
                <a:latin typeface="Arial"/>
                <a:cs typeface="Times New Roman" pitchFamily="18" charset="0"/>
              </a:rPr>
              <a:t>bướm</a:t>
            </a:r>
            <a:r>
              <a:rPr lang="en-US" sz="2900" dirty="0">
                <a:latin typeface="Arial"/>
                <a:cs typeface="Times New Roman" pitchFamily="18" charset="0"/>
              </a:rPr>
              <a:t> (</a:t>
            </a:r>
            <a:r>
              <a:rPr lang="en-US" sz="2900" dirty="0" err="1">
                <a:latin typeface="Arial"/>
                <a:cs typeface="Times New Roman" pitchFamily="18" charset="0"/>
              </a:rPr>
              <a:t>Tiết</a:t>
            </a:r>
            <a:r>
              <a:rPr lang="en-US" sz="2900" dirty="0">
                <a:latin typeface="Arial"/>
                <a:cs typeface="Times New Roman" pitchFamily="18" charset="0"/>
              </a:rPr>
              <a:t> 1)</a:t>
            </a:r>
            <a:endParaRPr lang="vi-VN" sz="2900" dirty="0">
              <a:latin typeface="Arial"/>
              <a:cs typeface="Times New Roman" pitchFamily="18" charset="0"/>
            </a:endParaRPr>
          </a:p>
        </p:txBody>
      </p:sp>
      <p:sp>
        <p:nvSpPr>
          <p:cNvPr id="5" name="TextBox 4"/>
          <p:cNvSpPr txBox="1">
            <a:spLocks noChangeArrowheads="1"/>
          </p:cNvSpPr>
          <p:nvPr/>
        </p:nvSpPr>
        <p:spPr bwMode="auto">
          <a:xfrm>
            <a:off x="142875" y="857250"/>
            <a:ext cx="5643563" cy="646113"/>
          </a:xfrm>
          <a:prstGeom prst="rect">
            <a:avLst/>
          </a:prstGeom>
          <a:noFill/>
          <a:ln w="9525">
            <a:noFill/>
            <a:miter lim="800000"/>
            <a:headEnd/>
            <a:tailEnd/>
          </a:ln>
        </p:spPr>
        <p:txBody>
          <a:bodyPr>
            <a:spAutoFit/>
          </a:bodyPr>
          <a:lstStyle/>
          <a:p>
            <a:r>
              <a:rPr lang="vi-VN" sz="3600" b="1">
                <a:solidFill>
                  <a:schemeClr val="tx2"/>
                </a:solidFill>
                <a:cs typeface="Times New Roman" pitchFamily="18" charset="0"/>
                <a:sym typeface="Wingdings" pitchFamily="2" charset="2"/>
              </a:rPr>
              <a:t></a:t>
            </a:r>
            <a:r>
              <a:rPr lang="vi-VN" sz="3600" b="1">
                <a:cs typeface="Times New Roman" pitchFamily="18" charset="0"/>
                <a:sym typeface="Wingdings" pitchFamily="2" charset="2"/>
              </a:rPr>
              <a:t> </a:t>
            </a:r>
            <a:r>
              <a:rPr lang="vi-VN" sz="3600" b="1" u="sng">
                <a:solidFill>
                  <a:schemeClr val="tx2"/>
                </a:solidFill>
                <a:cs typeface="Times New Roman" pitchFamily="18" charset="0"/>
                <a:sym typeface="Wingdings" pitchFamily="2" charset="2"/>
              </a:rPr>
              <a:t>Thực hành nháp:</a:t>
            </a:r>
            <a:endParaRPr lang="vi-VN" sz="3600" b="1" u="sng">
              <a:solidFill>
                <a:schemeClr val="tx2"/>
              </a:solidFill>
              <a:cs typeface="Times New Roman" pitchFamily="18" charset="0"/>
            </a:endParaRPr>
          </a:p>
        </p:txBody>
      </p:sp>
      <p:grpSp>
        <p:nvGrpSpPr>
          <p:cNvPr id="2" name="Group 14"/>
          <p:cNvGrpSpPr>
            <a:grpSpLocks/>
          </p:cNvGrpSpPr>
          <p:nvPr/>
        </p:nvGrpSpPr>
        <p:grpSpPr bwMode="auto">
          <a:xfrm>
            <a:off x="71438" y="1500188"/>
            <a:ext cx="9001125" cy="4714875"/>
            <a:chOff x="71406" y="1500174"/>
            <a:chExt cx="9001188" cy="4714931"/>
          </a:xfrm>
        </p:grpSpPr>
        <p:pic>
          <p:nvPicPr>
            <p:cNvPr id="14342" name="Picture 2" descr="C:\Users\USER\Desktop\Thủ Công\hình\2011-09-08 11.29.50.jpg"/>
            <p:cNvPicPr>
              <a:picLocks noChangeAspect="1" noChangeArrowheads="1"/>
            </p:cNvPicPr>
            <p:nvPr/>
          </p:nvPicPr>
          <p:blipFill>
            <a:blip r:embed="rId3" cstate="print"/>
            <a:srcRect/>
            <a:stretch>
              <a:fillRect/>
            </a:stretch>
          </p:blipFill>
          <p:spPr bwMode="auto">
            <a:xfrm>
              <a:off x="71406" y="1500174"/>
              <a:ext cx="2286016" cy="2214578"/>
            </a:xfrm>
            <a:prstGeom prst="rect">
              <a:avLst/>
            </a:prstGeom>
            <a:noFill/>
            <a:ln w="9525">
              <a:noFill/>
              <a:miter lim="800000"/>
              <a:headEnd/>
              <a:tailEnd/>
            </a:ln>
          </p:spPr>
        </p:pic>
        <p:pic>
          <p:nvPicPr>
            <p:cNvPr id="14343" name="Picture 2" descr="C:\Users\USER\Desktop\Thủ Công\hình\2011-09-08 11.30.44.jpg"/>
            <p:cNvPicPr>
              <a:picLocks noChangeAspect="1" noChangeArrowheads="1"/>
            </p:cNvPicPr>
            <p:nvPr/>
          </p:nvPicPr>
          <p:blipFill>
            <a:blip r:embed="rId4"/>
            <a:srcRect/>
            <a:stretch>
              <a:fillRect/>
            </a:stretch>
          </p:blipFill>
          <p:spPr bwMode="auto">
            <a:xfrm>
              <a:off x="2428861" y="1500174"/>
              <a:ext cx="2143140" cy="2214578"/>
            </a:xfrm>
            <a:prstGeom prst="rect">
              <a:avLst/>
            </a:prstGeom>
            <a:noFill/>
            <a:ln w="9525">
              <a:noFill/>
              <a:miter lim="800000"/>
              <a:headEnd/>
              <a:tailEnd/>
            </a:ln>
          </p:spPr>
        </p:pic>
        <p:pic>
          <p:nvPicPr>
            <p:cNvPr id="14344" name="Picture 4" descr="C:\Users\USER\Desktop\Thủ Công\hình\2011-09-08 11.32.05.jpg"/>
            <p:cNvPicPr>
              <a:picLocks noChangeAspect="1" noChangeArrowheads="1"/>
            </p:cNvPicPr>
            <p:nvPr/>
          </p:nvPicPr>
          <p:blipFill>
            <a:blip r:embed="rId5"/>
            <a:srcRect/>
            <a:stretch>
              <a:fillRect/>
            </a:stretch>
          </p:blipFill>
          <p:spPr bwMode="auto">
            <a:xfrm>
              <a:off x="4643438" y="1500174"/>
              <a:ext cx="2143140" cy="2214554"/>
            </a:xfrm>
            <a:prstGeom prst="rect">
              <a:avLst/>
            </a:prstGeom>
            <a:noFill/>
            <a:ln w="9525">
              <a:noFill/>
              <a:miter lim="800000"/>
              <a:headEnd/>
              <a:tailEnd/>
            </a:ln>
          </p:spPr>
        </p:pic>
        <p:pic>
          <p:nvPicPr>
            <p:cNvPr id="14345" name="Picture 5" descr="C:\Users\USER\Desktop\Thủ Công\hình\2011-09-08 11.33.11.jpg"/>
            <p:cNvPicPr>
              <a:picLocks noChangeAspect="1" noChangeArrowheads="1"/>
            </p:cNvPicPr>
            <p:nvPr/>
          </p:nvPicPr>
          <p:blipFill>
            <a:blip r:embed="rId6"/>
            <a:srcRect/>
            <a:stretch>
              <a:fillRect/>
            </a:stretch>
          </p:blipFill>
          <p:spPr bwMode="auto">
            <a:xfrm>
              <a:off x="6858016" y="1500174"/>
              <a:ext cx="2143139" cy="2214554"/>
            </a:xfrm>
            <a:prstGeom prst="rect">
              <a:avLst/>
            </a:prstGeom>
            <a:noFill/>
            <a:ln w="9525">
              <a:noFill/>
              <a:miter lim="800000"/>
              <a:headEnd/>
              <a:tailEnd/>
            </a:ln>
          </p:spPr>
        </p:pic>
        <p:pic>
          <p:nvPicPr>
            <p:cNvPr id="14346" name="Picture 6" descr="C:\Users\USER\Desktop\Thủ Công\hình\2011-09-08 11.35.40.jpg"/>
            <p:cNvPicPr>
              <a:picLocks noChangeAspect="1" noChangeArrowheads="1"/>
            </p:cNvPicPr>
            <p:nvPr/>
          </p:nvPicPr>
          <p:blipFill>
            <a:blip r:embed="rId7"/>
            <a:srcRect/>
            <a:stretch>
              <a:fillRect/>
            </a:stretch>
          </p:blipFill>
          <p:spPr bwMode="auto">
            <a:xfrm>
              <a:off x="2428860" y="4214818"/>
              <a:ext cx="2143140" cy="1988467"/>
            </a:xfrm>
            <a:prstGeom prst="rect">
              <a:avLst/>
            </a:prstGeom>
            <a:noFill/>
            <a:ln w="9525">
              <a:noFill/>
              <a:miter lim="800000"/>
              <a:headEnd/>
              <a:tailEnd/>
            </a:ln>
          </p:spPr>
        </p:pic>
        <p:pic>
          <p:nvPicPr>
            <p:cNvPr id="14347" name="Picture 7" descr="C:\Users\USER\Desktop\Thủ Công\hình\2011-09-08 11.35.08.jpg"/>
            <p:cNvPicPr>
              <a:picLocks noChangeAspect="1" noChangeArrowheads="1"/>
            </p:cNvPicPr>
            <p:nvPr/>
          </p:nvPicPr>
          <p:blipFill>
            <a:blip r:embed="rId8"/>
            <a:srcRect/>
            <a:stretch>
              <a:fillRect/>
            </a:stretch>
          </p:blipFill>
          <p:spPr bwMode="auto">
            <a:xfrm>
              <a:off x="71406" y="4214818"/>
              <a:ext cx="2286016" cy="2000287"/>
            </a:xfrm>
            <a:prstGeom prst="rect">
              <a:avLst/>
            </a:prstGeom>
            <a:noFill/>
            <a:ln w="9525">
              <a:noFill/>
              <a:miter lim="800000"/>
              <a:headEnd/>
              <a:tailEnd/>
            </a:ln>
          </p:spPr>
        </p:pic>
        <p:pic>
          <p:nvPicPr>
            <p:cNvPr id="14348" name="Picture 10" descr="C:\Users\USER\Desktop\Thủ Công\hình\2011-09-08 11.37.36.jpg"/>
            <p:cNvPicPr>
              <a:picLocks noChangeAspect="1" noChangeArrowheads="1"/>
            </p:cNvPicPr>
            <p:nvPr/>
          </p:nvPicPr>
          <p:blipFill>
            <a:blip r:embed="rId9"/>
            <a:srcRect/>
            <a:stretch>
              <a:fillRect/>
            </a:stretch>
          </p:blipFill>
          <p:spPr bwMode="auto">
            <a:xfrm>
              <a:off x="4643438" y="4214818"/>
              <a:ext cx="2143140" cy="2000264"/>
            </a:xfrm>
            <a:prstGeom prst="rect">
              <a:avLst/>
            </a:prstGeom>
            <a:noFill/>
            <a:ln w="9525">
              <a:noFill/>
              <a:miter lim="800000"/>
              <a:headEnd/>
              <a:tailEnd/>
            </a:ln>
          </p:spPr>
        </p:pic>
        <p:pic>
          <p:nvPicPr>
            <p:cNvPr id="14349" name="Picture 3" descr="C:\Users\USER\Desktop\Thủ Công\hình\2011-09-08 13.01.39.jpg"/>
            <p:cNvPicPr>
              <a:picLocks noChangeAspect="1" noChangeArrowheads="1"/>
            </p:cNvPicPr>
            <p:nvPr/>
          </p:nvPicPr>
          <p:blipFill>
            <a:blip r:embed="rId10"/>
            <a:srcRect/>
            <a:stretch>
              <a:fillRect/>
            </a:stretch>
          </p:blipFill>
          <p:spPr bwMode="auto">
            <a:xfrm>
              <a:off x="6858016" y="4214818"/>
              <a:ext cx="2214578" cy="2000264"/>
            </a:xfrm>
            <a:prstGeom prst="rect">
              <a:avLst/>
            </a:prstGeom>
            <a:noFill/>
            <a:ln w="9525">
              <a:noFill/>
              <a:miter lim="800000"/>
              <a:headEnd/>
              <a:tailEnd/>
            </a:ln>
          </p:spPr>
        </p:pic>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Photo\Hình nền PowerPoint\thumbnail2.xalo.vn.jpg"/>
          <p:cNvPicPr>
            <a:picLocks noChangeAspect="1" noChangeArrowheads="1"/>
          </p:cNvPicPr>
          <p:nvPr/>
        </p:nvPicPr>
        <p:blipFill>
          <a:blip r:embed="rId2"/>
          <a:srcRect/>
          <a:stretch>
            <a:fillRect/>
          </a:stretch>
        </p:blipFill>
        <p:spPr bwMode="auto">
          <a:xfrm>
            <a:off x="0" y="0"/>
            <a:ext cx="9147175" cy="6856413"/>
          </a:xfrm>
          <a:prstGeom prst="rect">
            <a:avLst/>
          </a:prstGeom>
          <a:noFill/>
          <a:ln w="9525">
            <a:noFill/>
            <a:miter lim="800000"/>
            <a:headEnd/>
            <a:tailEnd/>
          </a:ln>
        </p:spPr>
      </p:pic>
      <p:sp>
        <p:nvSpPr>
          <p:cNvPr id="6" name="TextBox 5"/>
          <p:cNvSpPr txBox="1"/>
          <p:nvPr/>
        </p:nvSpPr>
        <p:spPr>
          <a:xfrm>
            <a:off x="1285875" y="0"/>
            <a:ext cx="6500813" cy="984250"/>
          </a:xfrm>
          <a:prstGeom prst="rect">
            <a:avLst/>
          </a:prstGeom>
          <a:noFill/>
        </p:spPr>
        <p:txBody>
          <a:bodyPr>
            <a:spAutoFit/>
          </a:bodyPr>
          <a:lstStyle/>
          <a:p>
            <a:pPr algn="ctr" fontAlgn="auto">
              <a:spcBef>
                <a:spcPts val="0"/>
              </a:spcBef>
              <a:spcAft>
                <a:spcPts val="0"/>
              </a:spcAft>
              <a:defRPr/>
            </a:pPr>
            <a:r>
              <a:rPr lang="en-US" sz="2900" dirty="0" err="1">
                <a:latin typeface="Arial"/>
                <a:cs typeface="Times New Roman" pitchFamily="18" charset="0"/>
              </a:rPr>
              <a:t>Thứ</a:t>
            </a:r>
            <a:r>
              <a:rPr lang="en-US" sz="2900" dirty="0">
                <a:latin typeface="Arial"/>
                <a:cs typeface="Times New Roman" pitchFamily="18" charset="0"/>
              </a:rPr>
              <a:t>   </a:t>
            </a:r>
            <a:r>
              <a:rPr lang="en-US" sz="2900" dirty="0" err="1">
                <a:latin typeface="Arial"/>
                <a:cs typeface="Times New Roman" pitchFamily="18" charset="0"/>
              </a:rPr>
              <a:t>ngày</a:t>
            </a:r>
            <a:r>
              <a:rPr lang="en-US" sz="2900" dirty="0">
                <a:latin typeface="Arial"/>
                <a:cs typeface="Times New Roman" pitchFamily="18" charset="0"/>
              </a:rPr>
              <a:t>   </a:t>
            </a:r>
            <a:r>
              <a:rPr lang="en-US" sz="2900" dirty="0" err="1">
                <a:latin typeface="Arial"/>
                <a:cs typeface="Times New Roman" pitchFamily="18" charset="0"/>
              </a:rPr>
              <a:t>tháng</a:t>
            </a:r>
            <a:r>
              <a:rPr lang="en-US" sz="2900" dirty="0">
                <a:latin typeface="Arial"/>
                <a:cs typeface="Times New Roman" pitchFamily="18" charset="0"/>
              </a:rPr>
              <a:t>   </a:t>
            </a:r>
            <a:r>
              <a:rPr lang="en-US" sz="2900" err="1">
                <a:latin typeface="Arial"/>
                <a:cs typeface="Times New Roman" pitchFamily="18" charset="0"/>
              </a:rPr>
              <a:t>năm</a:t>
            </a:r>
            <a:r>
              <a:rPr lang="en-US" sz="2900">
                <a:latin typeface="Arial"/>
                <a:cs typeface="Times New Roman" pitchFamily="18" charset="0"/>
              </a:rPr>
              <a:t> </a:t>
            </a:r>
            <a:endParaRPr lang="en-US" sz="2900" dirty="0">
              <a:latin typeface="Arial"/>
              <a:cs typeface="Times New Roman" pitchFamily="18" charset="0"/>
            </a:endParaRPr>
          </a:p>
          <a:p>
            <a:pPr algn="ctr" fontAlgn="auto">
              <a:spcBef>
                <a:spcPts val="0"/>
              </a:spcBef>
              <a:spcAft>
                <a:spcPts val="0"/>
              </a:spcAft>
              <a:defRPr/>
            </a:pPr>
            <a:r>
              <a:rPr lang="en-US" sz="2900" b="1" i="1" u="sng" dirty="0" err="1">
                <a:solidFill>
                  <a:srgbClr val="003300"/>
                </a:solidFill>
                <a:latin typeface="Arial"/>
                <a:cs typeface="Times New Roman" pitchFamily="18" charset="0"/>
              </a:rPr>
              <a:t>Bài</a:t>
            </a:r>
            <a:r>
              <a:rPr lang="en-US" sz="2900" b="1" i="1" u="sng" dirty="0">
                <a:solidFill>
                  <a:srgbClr val="003300"/>
                </a:solidFill>
                <a:latin typeface="Arial"/>
                <a:cs typeface="Times New Roman" pitchFamily="18" charset="0"/>
              </a:rPr>
              <a:t> 17</a:t>
            </a:r>
            <a:r>
              <a:rPr lang="en-US" sz="2900" i="1" u="sng" dirty="0">
                <a:latin typeface="Arial"/>
                <a:cs typeface="Times New Roman" pitchFamily="18" charset="0"/>
              </a:rPr>
              <a:t>:</a:t>
            </a:r>
            <a:r>
              <a:rPr lang="en-US" sz="2900" dirty="0">
                <a:latin typeface="Arial"/>
                <a:cs typeface="Times New Roman" pitchFamily="18" charset="0"/>
              </a:rPr>
              <a:t> </a:t>
            </a:r>
            <a:r>
              <a:rPr lang="en-US" sz="2900" b="1" dirty="0" err="1">
                <a:solidFill>
                  <a:schemeClr val="accent2">
                    <a:lumMod val="50000"/>
                  </a:schemeClr>
                </a:solidFill>
                <a:latin typeface="Arial"/>
                <a:cs typeface="Times New Roman" pitchFamily="18" charset="0"/>
              </a:rPr>
              <a:t>Làm</a:t>
            </a:r>
            <a:r>
              <a:rPr lang="en-US" sz="2900" b="1" dirty="0">
                <a:solidFill>
                  <a:schemeClr val="accent2">
                    <a:lumMod val="50000"/>
                  </a:schemeClr>
                </a:solidFill>
                <a:latin typeface="Arial"/>
                <a:cs typeface="Times New Roman" pitchFamily="18" charset="0"/>
              </a:rPr>
              <a:t> con </a:t>
            </a:r>
            <a:r>
              <a:rPr lang="en-US" sz="2900" b="1" dirty="0" err="1">
                <a:solidFill>
                  <a:schemeClr val="accent2">
                    <a:lumMod val="50000"/>
                  </a:schemeClr>
                </a:solidFill>
                <a:latin typeface="Arial"/>
                <a:cs typeface="Times New Roman" pitchFamily="18" charset="0"/>
              </a:rPr>
              <a:t>bướm</a:t>
            </a:r>
            <a:r>
              <a:rPr lang="en-US" sz="2900" dirty="0">
                <a:latin typeface="Arial"/>
                <a:cs typeface="Times New Roman" pitchFamily="18" charset="0"/>
              </a:rPr>
              <a:t> (</a:t>
            </a:r>
            <a:r>
              <a:rPr lang="en-US" sz="2900" dirty="0" err="1">
                <a:latin typeface="Arial"/>
                <a:cs typeface="Times New Roman" pitchFamily="18" charset="0"/>
              </a:rPr>
              <a:t>Tiết</a:t>
            </a:r>
            <a:r>
              <a:rPr lang="en-US" sz="2900" dirty="0">
                <a:latin typeface="Arial"/>
                <a:cs typeface="Times New Roman" pitchFamily="18" charset="0"/>
              </a:rPr>
              <a:t> 1)</a:t>
            </a:r>
            <a:endParaRPr lang="vi-VN" sz="2900" dirty="0">
              <a:latin typeface="Arial"/>
              <a:cs typeface="Times New Roman" pitchFamily="18" charset="0"/>
            </a:endParaRPr>
          </a:p>
        </p:txBody>
      </p:sp>
      <p:sp>
        <p:nvSpPr>
          <p:cNvPr id="5" name="TextBox 4"/>
          <p:cNvSpPr txBox="1"/>
          <p:nvPr/>
        </p:nvSpPr>
        <p:spPr>
          <a:xfrm>
            <a:off x="214313" y="1425575"/>
            <a:ext cx="5929312" cy="646113"/>
          </a:xfrm>
          <a:prstGeom prst="rect">
            <a:avLst/>
          </a:prstGeom>
          <a:noFill/>
        </p:spPr>
        <p:txBody>
          <a:bodyPr>
            <a:spAutoFit/>
          </a:bodyPr>
          <a:lstStyle/>
          <a:p>
            <a:pPr fontAlgn="auto">
              <a:spcBef>
                <a:spcPts val="0"/>
              </a:spcBef>
              <a:spcAft>
                <a:spcPts val="0"/>
              </a:spcAft>
              <a:defRPr/>
            </a:pPr>
            <a:r>
              <a:rPr lang="vi-VN" sz="3600" dirty="0">
                <a:solidFill>
                  <a:schemeClr val="tx2"/>
                </a:solidFill>
                <a:latin typeface="Arial"/>
                <a:cs typeface="+mn-cs"/>
                <a:sym typeface="Wingdings"/>
              </a:rPr>
              <a:t></a:t>
            </a:r>
            <a:r>
              <a:rPr lang="vi-VN" sz="3600" dirty="0">
                <a:latin typeface="Arial"/>
                <a:cs typeface="+mn-cs"/>
                <a:sym typeface="Wingdings"/>
              </a:rPr>
              <a:t> </a:t>
            </a:r>
            <a:r>
              <a:rPr lang="vi-VN" sz="3600" b="1" u="sng" dirty="0">
                <a:solidFill>
                  <a:schemeClr val="tx2"/>
                </a:solidFill>
                <a:latin typeface="Arial"/>
                <a:cs typeface="+mn-cs"/>
              </a:rPr>
              <a:t>Củng cố - dặn dò:</a:t>
            </a:r>
          </a:p>
        </p:txBody>
      </p:sp>
      <p:sp>
        <p:nvSpPr>
          <p:cNvPr id="7" name="TextBox 6"/>
          <p:cNvSpPr txBox="1"/>
          <p:nvPr/>
        </p:nvSpPr>
        <p:spPr>
          <a:xfrm>
            <a:off x="428625" y="2357438"/>
            <a:ext cx="5837238" cy="523875"/>
          </a:xfrm>
          <a:prstGeom prst="rect">
            <a:avLst/>
          </a:prstGeom>
          <a:noFill/>
        </p:spPr>
        <p:txBody>
          <a:bodyPr>
            <a:spAutoFit/>
          </a:bodyPr>
          <a:lstStyle/>
          <a:p>
            <a:pPr fontAlgn="auto">
              <a:spcBef>
                <a:spcPts val="0"/>
              </a:spcBef>
              <a:spcAft>
                <a:spcPts val="0"/>
              </a:spcAft>
              <a:defRPr/>
            </a:pPr>
            <a:r>
              <a:rPr lang="vi-VN" sz="2800" dirty="0">
                <a:latin typeface="Arial"/>
                <a:cs typeface="+mn-cs"/>
              </a:rPr>
              <a:t>- Xem lại quy trình làm con bướm.</a:t>
            </a:r>
          </a:p>
        </p:txBody>
      </p:sp>
      <p:sp>
        <p:nvSpPr>
          <p:cNvPr id="8" name="TextBox 7"/>
          <p:cNvSpPr txBox="1"/>
          <p:nvPr/>
        </p:nvSpPr>
        <p:spPr>
          <a:xfrm>
            <a:off x="428625" y="3071813"/>
            <a:ext cx="8572500" cy="954087"/>
          </a:xfrm>
          <a:prstGeom prst="rect">
            <a:avLst/>
          </a:prstGeom>
          <a:noFill/>
        </p:spPr>
        <p:txBody>
          <a:bodyPr>
            <a:spAutoFit/>
          </a:bodyPr>
          <a:lstStyle/>
          <a:p>
            <a:pPr fontAlgn="auto">
              <a:spcBef>
                <a:spcPts val="0"/>
              </a:spcBef>
              <a:spcAft>
                <a:spcPts val="0"/>
              </a:spcAft>
              <a:defRPr/>
            </a:pPr>
            <a:r>
              <a:rPr lang="vi-VN" sz="2800" dirty="0">
                <a:latin typeface="Arial"/>
                <a:cs typeface="+mn-cs"/>
              </a:rPr>
              <a:t>- Chuẩn bị dụng cụ đầy đủ cho tiết thực hành “Làm con bướm”.</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Photo\Hình nền PowerPoint\thumbnail2.xalo.vn.jpg"/>
          <p:cNvPicPr>
            <a:picLocks noChangeAspect="1" noChangeArrowheads="1"/>
          </p:cNvPicPr>
          <p:nvPr/>
        </p:nvPicPr>
        <p:blipFill>
          <a:blip r:embed="rId2"/>
          <a:srcRect/>
          <a:stretch>
            <a:fillRect/>
          </a:stretch>
        </p:blipFill>
        <p:spPr bwMode="auto">
          <a:xfrm>
            <a:off x="0" y="0"/>
            <a:ext cx="9147175" cy="6856413"/>
          </a:xfrm>
          <a:prstGeom prst="rect">
            <a:avLst/>
          </a:prstGeom>
          <a:noFill/>
          <a:ln w="9525">
            <a:noFill/>
            <a:miter lim="800000"/>
            <a:headEnd/>
            <a:tailEnd/>
          </a:ln>
        </p:spPr>
      </p:pic>
      <p:sp>
        <p:nvSpPr>
          <p:cNvPr id="6" name="TextBox 5"/>
          <p:cNvSpPr txBox="1">
            <a:spLocks noChangeArrowheads="1"/>
          </p:cNvSpPr>
          <p:nvPr/>
        </p:nvSpPr>
        <p:spPr bwMode="auto">
          <a:xfrm>
            <a:off x="357188" y="714375"/>
            <a:ext cx="4500562" cy="646113"/>
          </a:xfrm>
          <a:prstGeom prst="rect">
            <a:avLst/>
          </a:prstGeom>
          <a:noFill/>
          <a:ln w="9525">
            <a:noFill/>
            <a:miter lim="800000"/>
            <a:headEnd/>
            <a:tailEnd/>
          </a:ln>
        </p:spPr>
        <p:txBody>
          <a:bodyPr>
            <a:spAutoFit/>
          </a:bodyPr>
          <a:lstStyle/>
          <a:p>
            <a:r>
              <a:rPr lang="vi-VN" sz="3600" b="1" u="sng">
                <a:solidFill>
                  <a:srgbClr val="000066"/>
                </a:solidFill>
                <a:cs typeface="Times New Roman" pitchFamily="18" charset="0"/>
                <a:sym typeface="Wingdings" pitchFamily="2" charset="2"/>
              </a:rPr>
              <a:t></a:t>
            </a:r>
            <a:r>
              <a:rPr lang="en-US" sz="3600" b="1" u="sng">
                <a:solidFill>
                  <a:srgbClr val="000066"/>
                </a:solidFill>
                <a:cs typeface="Times New Roman" pitchFamily="18" charset="0"/>
                <a:sym typeface="Wingdings" pitchFamily="2" charset="2"/>
              </a:rPr>
              <a:t> Mục tiêu bài học:</a:t>
            </a:r>
            <a:endParaRPr lang="vi-VN" sz="3600" b="1" u="sng">
              <a:solidFill>
                <a:srgbClr val="000066"/>
              </a:solidFill>
              <a:cs typeface="Times New Roman" pitchFamily="18" charset="0"/>
            </a:endParaRPr>
          </a:p>
        </p:txBody>
      </p:sp>
      <p:sp>
        <p:nvSpPr>
          <p:cNvPr id="7" name="TextBox 6"/>
          <p:cNvSpPr txBox="1">
            <a:spLocks noChangeArrowheads="1"/>
          </p:cNvSpPr>
          <p:nvPr/>
        </p:nvSpPr>
        <p:spPr bwMode="auto">
          <a:xfrm>
            <a:off x="571500" y="1714500"/>
            <a:ext cx="8572500" cy="954088"/>
          </a:xfrm>
          <a:prstGeom prst="rect">
            <a:avLst/>
          </a:prstGeom>
          <a:noFill/>
          <a:ln w="9525">
            <a:noFill/>
            <a:miter lim="800000"/>
            <a:headEnd/>
            <a:tailEnd/>
          </a:ln>
        </p:spPr>
        <p:txBody>
          <a:bodyPr>
            <a:spAutoFit/>
          </a:bodyPr>
          <a:lstStyle/>
          <a:p>
            <a:r>
              <a:rPr lang="en-US" sz="2800" i="1">
                <a:solidFill>
                  <a:srgbClr val="002060"/>
                </a:solidFill>
                <a:cs typeface="Times New Roman" pitchFamily="18" charset="0"/>
              </a:rPr>
              <a:t>Kiến thức:</a:t>
            </a:r>
            <a:r>
              <a:rPr lang="en-US" sz="2800">
                <a:cs typeface="Times New Roman" pitchFamily="18" charset="0"/>
              </a:rPr>
              <a:t>   Học sinh biết cách làm con bướm bằng giấy.</a:t>
            </a:r>
            <a:endParaRPr lang="vi-VN" sz="2800">
              <a:cs typeface="Times New Roman" pitchFamily="18" charset="0"/>
            </a:endParaRPr>
          </a:p>
        </p:txBody>
      </p:sp>
      <p:sp>
        <p:nvSpPr>
          <p:cNvPr id="8" name="TextBox 7"/>
          <p:cNvSpPr txBox="1">
            <a:spLocks noChangeArrowheads="1"/>
          </p:cNvSpPr>
          <p:nvPr/>
        </p:nvSpPr>
        <p:spPr bwMode="auto">
          <a:xfrm>
            <a:off x="571500" y="2643188"/>
            <a:ext cx="7013575" cy="523875"/>
          </a:xfrm>
          <a:prstGeom prst="rect">
            <a:avLst/>
          </a:prstGeom>
          <a:noFill/>
          <a:ln w="9525">
            <a:noFill/>
            <a:miter lim="800000"/>
            <a:headEnd/>
            <a:tailEnd/>
          </a:ln>
        </p:spPr>
        <p:txBody>
          <a:bodyPr>
            <a:spAutoFit/>
          </a:bodyPr>
          <a:lstStyle/>
          <a:p>
            <a:r>
              <a:rPr lang="en-US" sz="2800" i="1">
                <a:solidFill>
                  <a:srgbClr val="002060"/>
                </a:solidFill>
                <a:cs typeface="Times New Roman" pitchFamily="18" charset="0"/>
              </a:rPr>
              <a:t>Kĩ năng:</a:t>
            </a:r>
            <a:r>
              <a:rPr lang="en-US" sz="2800">
                <a:cs typeface="Times New Roman" pitchFamily="18" charset="0"/>
              </a:rPr>
              <a:t>   Làm được con bướm.</a:t>
            </a:r>
            <a:endParaRPr lang="vi-VN" sz="2800">
              <a:cs typeface="Times New Roman" pitchFamily="18" charset="0"/>
            </a:endParaRPr>
          </a:p>
        </p:txBody>
      </p:sp>
      <p:sp>
        <p:nvSpPr>
          <p:cNvPr id="9" name="TextBox 8"/>
          <p:cNvSpPr txBox="1">
            <a:spLocks noChangeArrowheads="1"/>
          </p:cNvSpPr>
          <p:nvPr/>
        </p:nvSpPr>
        <p:spPr bwMode="auto">
          <a:xfrm>
            <a:off x="571500" y="3500438"/>
            <a:ext cx="8358188" cy="954087"/>
          </a:xfrm>
          <a:prstGeom prst="rect">
            <a:avLst/>
          </a:prstGeom>
          <a:noFill/>
          <a:ln w="9525">
            <a:noFill/>
            <a:miter lim="800000"/>
            <a:headEnd/>
            <a:tailEnd/>
          </a:ln>
        </p:spPr>
        <p:txBody>
          <a:bodyPr>
            <a:spAutoFit/>
          </a:bodyPr>
          <a:lstStyle/>
          <a:p>
            <a:r>
              <a:rPr lang="en-US" sz="2800" i="1">
                <a:solidFill>
                  <a:srgbClr val="002060"/>
                </a:solidFill>
                <a:cs typeface="Times New Roman" pitchFamily="18" charset="0"/>
              </a:rPr>
              <a:t>Thái độ:</a:t>
            </a:r>
            <a:r>
              <a:rPr lang="en-US" sz="2800">
                <a:cs typeface="Times New Roman" pitchFamily="18" charset="0"/>
              </a:rPr>
              <a:t>   Thích làm đồ chơi, rèn luyện đôi tay khéo léo cho học sinh.</a:t>
            </a:r>
            <a:endParaRPr lang="vi-VN" sz="280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800" decel="100000"/>
                                        <p:tgtEl>
                                          <p:spTgt spid="8"/>
                                        </p:tgtEl>
                                      </p:cBhvr>
                                    </p:animEffect>
                                    <p:anim calcmode="lin" valueType="num">
                                      <p:cBhvr>
                                        <p:cTn id="18" dur="800" decel="100000" fill="hold"/>
                                        <p:tgtEl>
                                          <p:spTgt spid="8"/>
                                        </p:tgtEl>
                                        <p:attrNameLst>
                                          <p:attrName>style.rotation</p:attrName>
                                        </p:attrNameLst>
                                      </p:cBhvr>
                                      <p:tavLst>
                                        <p:tav tm="0">
                                          <p:val>
                                            <p:fltVal val="-90"/>
                                          </p:val>
                                        </p:tav>
                                        <p:tav tm="100000">
                                          <p:val>
                                            <p:fltVal val="0"/>
                                          </p:val>
                                        </p:tav>
                                      </p:tavLst>
                                    </p:anim>
                                    <p:anim calcmode="lin" valueType="num">
                                      <p:cBhvr>
                                        <p:cTn id="19" dur="800" decel="100000" fill="hold"/>
                                        <p:tgtEl>
                                          <p:spTgt spid="8"/>
                                        </p:tgtEl>
                                        <p:attrNameLst>
                                          <p:attrName>ppt_x</p:attrName>
                                        </p:attrNameLst>
                                      </p:cBhvr>
                                      <p:tavLst>
                                        <p:tav tm="0">
                                          <p:val>
                                            <p:strVal val="#ppt_x+0.4"/>
                                          </p:val>
                                        </p:tav>
                                        <p:tav tm="100000">
                                          <p:val>
                                            <p:strVal val="#ppt_x-0.05"/>
                                          </p:val>
                                        </p:tav>
                                      </p:tavLst>
                                    </p:anim>
                                    <p:anim calcmode="lin" valueType="num">
                                      <p:cBhvr>
                                        <p:cTn id="20" dur="800" decel="100000" fill="hold"/>
                                        <p:tgtEl>
                                          <p:spTgt spid="8"/>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Photo\Hình nền PowerPoint\thumbnail2.xalo.vn.jpg"/>
          <p:cNvPicPr>
            <a:picLocks noChangeAspect="1" noChangeArrowheads="1"/>
          </p:cNvPicPr>
          <p:nvPr/>
        </p:nvPicPr>
        <p:blipFill>
          <a:blip r:embed="rId2"/>
          <a:srcRect/>
          <a:stretch>
            <a:fillRect/>
          </a:stretch>
        </p:blipFill>
        <p:spPr bwMode="auto">
          <a:xfrm>
            <a:off x="0" y="0"/>
            <a:ext cx="9147175" cy="6856413"/>
          </a:xfrm>
          <a:prstGeom prst="rect">
            <a:avLst/>
          </a:prstGeom>
          <a:noFill/>
          <a:ln w="9525">
            <a:noFill/>
            <a:miter lim="800000"/>
            <a:headEnd/>
            <a:tailEnd/>
          </a:ln>
        </p:spPr>
      </p:pic>
      <p:sp>
        <p:nvSpPr>
          <p:cNvPr id="4099" name="TextBox 4"/>
          <p:cNvSpPr txBox="1">
            <a:spLocks noChangeArrowheads="1"/>
          </p:cNvSpPr>
          <p:nvPr/>
        </p:nvSpPr>
        <p:spPr bwMode="auto">
          <a:xfrm>
            <a:off x="1285875" y="0"/>
            <a:ext cx="6500813" cy="523875"/>
          </a:xfrm>
          <a:prstGeom prst="rect">
            <a:avLst/>
          </a:prstGeom>
          <a:noFill/>
          <a:ln w="9525">
            <a:noFill/>
            <a:miter lim="800000"/>
            <a:headEnd/>
            <a:tailEnd/>
          </a:ln>
        </p:spPr>
        <p:txBody>
          <a:bodyPr>
            <a:spAutoFit/>
          </a:bodyPr>
          <a:lstStyle/>
          <a:p>
            <a:pPr algn="ctr"/>
            <a:r>
              <a:rPr lang="en-US" sz="2800">
                <a:cs typeface="Times New Roman" pitchFamily="18" charset="0"/>
              </a:rPr>
              <a:t>Thứ   ngày   tháng   năm </a:t>
            </a:r>
          </a:p>
        </p:txBody>
      </p:sp>
      <p:sp>
        <p:nvSpPr>
          <p:cNvPr id="8" name="TextBox 7"/>
          <p:cNvSpPr txBox="1">
            <a:spLocks noChangeArrowheads="1"/>
          </p:cNvSpPr>
          <p:nvPr/>
        </p:nvSpPr>
        <p:spPr bwMode="auto">
          <a:xfrm>
            <a:off x="357188" y="1285875"/>
            <a:ext cx="5143500" cy="646113"/>
          </a:xfrm>
          <a:prstGeom prst="rect">
            <a:avLst/>
          </a:prstGeom>
          <a:noFill/>
          <a:ln w="9525">
            <a:noFill/>
            <a:miter lim="800000"/>
            <a:headEnd/>
            <a:tailEnd/>
          </a:ln>
        </p:spPr>
        <p:txBody>
          <a:bodyPr>
            <a:spAutoFit/>
          </a:bodyPr>
          <a:lstStyle/>
          <a:p>
            <a:r>
              <a:rPr lang="en-US" sz="3600">
                <a:solidFill>
                  <a:srgbClr val="002060"/>
                </a:solidFill>
                <a:cs typeface="Times New Roman" pitchFamily="18" charset="0"/>
                <a:sym typeface="Wingdings" pitchFamily="2" charset="2"/>
              </a:rPr>
              <a:t> </a:t>
            </a:r>
            <a:r>
              <a:rPr lang="en-US" sz="3600" b="1" u="sng">
                <a:solidFill>
                  <a:srgbClr val="002060"/>
                </a:solidFill>
                <a:cs typeface="Times New Roman" pitchFamily="18" charset="0"/>
              </a:rPr>
              <a:t>Kiểm tra bài cũ:</a:t>
            </a:r>
            <a:endParaRPr lang="vi-VN" sz="3600" b="1" u="sng">
              <a:solidFill>
                <a:srgbClr val="002060"/>
              </a:solidFill>
              <a:cs typeface="Times New Roman" pitchFamily="18" charset="0"/>
            </a:endParaRPr>
          </a:p>
        </p:txBody>
      </p:sp>
      <p:sp>
        <p:nvSpPr>
          <p:cNvPr id="7" name="Oval 6"/>
          <p:cNvSpPr/>
          <p:nvPr/>
        </p:nvSpPr>
        <p:spPr>
          <a:xfrm>
            <a:off x="500063" y="2500313"/>
            <a:ext cx="8072437" cy="300037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a:solidFill>
                  <a:schemeClr val="tx1"/>
                </a:solidFill>
                <a:latin typeface="Arial"/>
                <a:cs typeface="Times New Roman" pitchFamily="18" charset="0"/>
              </a:rPr>
              <a:t>Em</a:t>
            </a:r>
            <a:r>
              <a:rPr lang="en-US" sz="3600" b="1" dirty="0">
                <a:solidFill>
                  <a:schemeClr val="tx1"/>
                </a:solidFill>
                <a:latin typeface="Arial"/>
                <a:cs typeface="Times New Roman" pitchFamily="18" charset="0"/>
              </a:rPr>
              <a:t> </a:t>
            </a:r>
            <a:r>
              <a:rPr lang="en-US" sz="3600" b="1" dirty="0" err="1">
                <a:solidFill>
                  <a:schemeClr val="tx1"/>
                </a:solidFill>
                <a:latin typeface="Arial"/>
                <a:cs typeface="Times New Roman" pitchFamily="18" charset="0"/>
              </a:rPr>
              <a:t>hãy</a:t>
            </a:r>
            <a:r>
              <a:rPr lang="en-US" sz="3600" b="1" dirty="0">
                <a:solidFill>
                  <a:schemeClr val="tx1"/>
                </a:solidFill>
                <a:latin typeface="Arial"/>
                <a:cs typeface="Times New Roman" pitchFamily="18" charset="0"/>
              </a:rPr>
              <a:t> </a:t>
            </a:r>
            <a:r>
              <a:rPr lang="en-US" sz="3600" b="1" dirty="0" err="1">
                <a:solidFill>
                  <a:schemeClr val="tx1"/>
                </a:solidFill>
                <a:latin typeface="Arial"/>
                <a:cs typeface="Times New Roman" pitchFamily="18" charset="0"/>
              </a:rPr>
              <a:t>nêu</a:t>
            </a:r>
            <a:r>
              <a:rPr lang="en-US" sz="3600" b="1" dirty="0">
                <a:solidFill>
                  <a:schemeClr val="tx1"/>
                </a:solidFill>
                <a:latin typeface="Arial"/>
                <a:cs typeface="Times New Roman" pitchFamily="18" charset="0"/>
              </a:rPr>
              <a:t> </a:t>
            </a:r>
            <a:r>
              <a:rPr lang="en-US" sz="3600" b="1" dirty="0" err="1">
                <a:solidFill>
                  <a:schemeClr val="tx1"/>
                </a:solidFill>
                <a:latin typeface="Arial"/>
                <a:cs typeface="Times New Roman" pitchFamily="18" charset="0"/>
              </a:rPr>
              <a:t>lại</a:t>
            </a:r>
            <a:r>
              <a:rPr lang="en-US" sz="3600" b="1" dirty="0">
                <a:solidFill>
                  <a:schemeClr val="tx1"/>
                </a:solidFill>
                <a:latin typeface="Arial"/>
                <a:cs typeface="Times New Roman" pitchFamily="18" charset="0"/>
              </a:rPr>
              <a:t> </a:t>
            </a:r>
            <a:r>
              <a:rPr lang="en-US" sz="3600" b="1" dirty="0" err="1">
                <a:solidFill>
                  <a:schemeClr val="tx1"/>
                </a:solidFill>
                <a:latin typeface="Arial"/>
                <a:cs typeface="Times New Roman" pitchFamily="18" charset="0"/>
              </a:rPr>
              <a:t>quy</a:t>
            </a:r>
            <a:r>
              <a:rPr lang="en-US" sz="3600" b="1" dirty="0">
                <a:solidFill>
                  <a:schemeClr val="tx1"/>
                </a:solidFill>
                <a:latin typeface="Arial"/>
                <a:cs typeface="Times New Roman" pitchFamily="18" charset="0"/>
              </a:rPr>
              <a:t> </a:t>
            </a:r>
            <a:r>
              <a:rPr lang="en-US" sz="3600" b="1" dirty="0" err="1">
                <a:solidFill>
                  <a:schemeClr val="tx1"/>
                </a:solidFill>
                <a:latin typeface="Arial"/>
                <a:cs typeface="Times New Roman" pitchFamily="18" charset="0"/>
              </a:rPr>
              <a:t>trình</a:t>
            </a:r>
            <a:r>
              <a:rPr lang="en-US" sz="3600" b="1" dirty="0">
                <a:solidFill>
                  <a:schemeClr val="tx1"/>
                </a:solidFill>
                <a:latin typeface="Arial"/>
                <a:cs typeface="Times New Roman" pitchFamily="18" charset="0"/>
              </a:rPr>
              <a:t> </a:t>
            </a:r>
            <a:r>
              <a:rPr lang="en-US" sz="3600" b="1" dirty="0" err="1">
                <a:solidFill>
                  <a:schemeClr val="tx1"/>
                </a:solidFill>
                <a:latin typeface="Arial"/>
                <a:cs typeface="Times New Roman" pitchFamily="18" charset="0"/>
              </a:rPr>
              <a:t>làm</a:t>
            </a:r>
            <a:r>
              <a:rPr lang="en-US" sz="3600" b="1" dirty="0">
                <a:solidFill>
                  <a:schemeClr val="tx1"/>
                </a:solidFill>
                <a:latin typeface="Arial"/>
                <a:cs typeface="Times New Roman" pitchFamily="18" charset="0"/>
              </a:rPr>
              <a:t> </a:t>
            </a:r>
            <a:r>
              <a:rPr lang="en-US" sz="3600" b="1" dirty="0" err="1">
                <a:solidFill>
                  <a:schemeClr val="tx1"/>
                </a:solidFill>
                <a:latin typeface="Arial"/>
                <a:cs typeface="Times New Roman" pitchFamily="18" charset="0"/>
              </a:rPr>
              <a:t>vòng</a:t>
            </a:r>
            <a:r>
              <a:rPr lang="en-US" sz="3600" b="1" dirty="0">
                <a:solidFill>
                  <a:schemeClr val="tx1"/>
                </a:solidFill>
                <a:latin typeface="Arial"/>
                <a:cs typeface="Times New Roman" pitchFamily="18" charset="0"/>
              </a:rPr>
              <a:t> </a:t>
            </a:r>
            <a:r>
              <a:rPr lang="en-US" sz="3600" b="1" dirty="0" err="1">
                <a:solidFill>
                  <a:schemeClr val="tx1"/>
                </a:solidFill>
                <a:latin typeface="Arial"/>
                <a:cs typeface="Times New Roman" pitchFamily="18" charset="0"/>
              </a:rPr>
              <a:t>đeo</a:t>
            </a:r>
            <a:r>
              <a:rPr lang="en-US" sz="3600" b="1" dirty="0">
                <a:solidFill>
                  <a:schemeClr val="tx1"/>
                </a:solidFill>
                <a:latin typeface="Arial"/>
                <a:cs typeface="Times New Roman" pitchFamily="18" charset="0"/>
              </a:rPr>
              <a:t> </a:t>
            </a:r>
            <a:r>
              <a:rPr lang="en-US" sz="3600" b="1" dirty="0" err="1">
                <a:solidFill>
                  <a:schemeClr val="tx1"/>
                </a:solidFill>
                <a:latin typeface="Arial"/>
                <a:cs typeface="Times New Roman" pitchFamily="18" charset="0"/>
              </a:rPr>
              <a:t>tay</a:t>
            </a:r>
            <a:r>
              <a:rPr lang="en-US" sz="3600" b="1" dirty="0">
                <a:solidFill>
                  <a:schemeClr val="tx1"/>
                </a:solidFill>
                <a:latin typeface="Arial"/>
                <a:cs typeface="Times New Roman" pitchFamily="18" charset="0"/>
              </a:rPr>
              <a:t>?</a:t>
            </a:r>
            <a:endParaRPr lang="vi-VN" sz="3600" b="1" dirty="0">
              <a:solidFill>
                <a:schemeClr val="tx1"/>
              </a:solidFill>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Photo\Hình nền PowerPoint\thumbnail2.xalo.vn.jpg"/>
          <p:cNvPicPr>
            <a:picLocks noChangeAspect="1" noChangeArrowheads="1"/>
          </p:cNvPicPr>
          <p:nvPr/>
        </p:nvPicPr>
        <p:blipFill>
          <a:blip r:embed="rId2"/>
          <a:srcRect/>
          <a:stretch>
            <a:fillRect/>
          </a:stretch>
        </p:blipFill>
        <p:spPr bwMode="auto">
          <a:xfrm>
            <a:off x="0" y="0"/>
            <a:ext cx="9147175" cy="6856413"/>
          </a:xfrm>
          <a:prstGeom prst="rect">
            <a:avLst/>
          </a:prstGeom>
          <a:noFill/>
          <a:ln w="9525">
            <a:noFill/>
            <a:miter lim="800000"/>
            <a:headEnd/>
            <a:tailEnd/>
          </a:ln>
        </p:spPr>
      </p:pic>
      <p:pic>
        <p:nvPicPr>
          <p:cNvPr id="5" name="Content Placeholder 4" descr="4"/>
          <p:cNvPicPr>
            <a:picLocks noGrp="1" noChangeAspect="1" noChangeArrowheads="1"/>
          </p:cNvPicPr>
          <p:nvPr>
            <p:ph idx="1"/>
          </p:nvPr>
        </p:nvPicPr>
        <p:blipFill>
          <a:blip r:embed="rId3"/>
          <a:srcRect/>
          <a:stretch>
            <a:fillRect/>
          </a:stretch>
        </p:blipFill>
        <p:spPr>
          <a:xfrm>
            <a:off x="0" y="0"/>
            <a:ext cx="4419600" cy="3482975"/>
          </a:xfrm>
        </p:spPr>
      </p:pic>
      <p:pic>
        <p:nvPicPr>
          <p:cNvPr id="6" name="Picture 6" descr="9"/>
          <p:cNvPicPr>
            <a:picLocks noChangeAspect="1" noChangeArrowheads="1"/>
          </p:cNvPicPr>
          <p:nvPr/>
        </p:nvPicPr>
        <p:blipFill>
          <a:blip r:embed="rId4"/>
          <a:srcRect/>
          <a:stretch>
            <a:fillRect/>
          </a:stretch>
        </p:blipFill>
        <p:spPr bwMode="auto">
          <a:xfrm>
            <a:off x="4419600" y="0"/>
            <a:ext cx="4724400" cy="3487738"/>
          </a:xfrm>
          <a:prstGeom prst="rect">
            <a:avLst/>
          </a:prstGeom>
          <a:noFill/>
          <a:ln w="9525">
            <a:noFill/>
            <a:miter lim="800000"/>
            <a:headEnd/>
            <a:tailEnd/>
          </a:ln>
        </p:spPr>
      </p:pic>
      <p:pic>
        <p:nvPicPr>
          <p:cNvPr id="7" name="Picture 7" descr="10"/>
          <p:cNvPicPr>
            <a:picLocks noChangeAspect="1" noChangeArrowheads="1"/>
          </p:cNvPicPr>
          <p:nvPr/>
        </p:nvPicPr>
        <p:blipFill>
          <a:blip r:embed="rId5"/>
          <a:srcRect/>
          <a:stretch>
            <a:fillRect/>
          </a:stretch>
        </p:blipFill>
        <p:spPr bwMode="auto">
          <a:xfrm>
            <a:off x="0" y="3446463"/>
            <a:ext cx="4419600" cy="3411537"/>
          </a:xfrm>
          <a:prstGeom prst="rect">
            <a:avLst/>
          </a:prstGeom>
          <a:noFill/>
          <a:ln w="9525">
            <a:noFill/>
            <a:miter lim="800000"/>
            <a:headEnd/>
            <a:tailEnd/>
          </a:ln>
        </p:spPr>
      </p:pic>
      <p:pic>
        <p:nvPicPr>
          <p:cNvPr id="8" name="Picture 9" descr="8"/>
          <p:cNvPicPr>
            <a:picLocks noChangeAspect="1" noChangeArrowheads="1"/>
          </p:cNvPicPr>
          <p:nvPr/>
        </p:nvPicPr>
        <p:blipFill>
          <a:blip r:embed="rId6"/>
          <a:srcRect/>
          <a:stretch>
            <a:fillRect/>
          </a:stretch>
        </p:blipFill>
        <p:spPr bwMode="auto">
          <a:xfrm>
            <a:off x="4419600" y="3429000"/>
            <a:ext cx="4724400" cy="3429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par>
                                <p:cTn id="16" presetID="8"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Photo\Hình nền PowerPoint\thumbnail2.xalo.vn.jpg"/>
          <p:cNvPicPr>
            <a:picLocks noChangeAspect="1" noChangeArrowheads="1"/>
          </p:cNvPicPr>
          <p:nvPr/>
        </p:nvPicPr>
        <p:blipFill>
          <a:blip r:embed="rId2"/>
          <a:srcRect/>
          <a:stretch>
            <a:fillRect/>
          </a:stretch>
        </p:blipFill>
        <p:spPr bwMode="auto">
          <a:xfrm>
            <a:off x="0" y="0"/>
            <a:ext cx="9147175" cy="6856413"/>
          </a:xfrm>
          <a:prstGeom prst="rect">
            <a:avLst/>
          </a:prstGeom>
          <a:noFill/>
          <a:ln w="9525">
            <a:noFill/>
            <a:miter lim="800000"/>
            <a:headEnd/>
            <a:tailEnd/>
          </a:ln>
        </p:spPr>
      </p:pic>
      <p:sp>
        <p:nvSpPr>
          <p:cNvPr id="5" name="TextBox 4"/>
          <p:cNvSpPr txBox="1"/>
          <p:nvPr/>
        </p:nvSpPr>
        <p:spPr>
          <a:xfrm>
            <a:off x="1285875" y="0"/>
            <a:ext cx="6500813" cy="1154113"/>
          </a:xfrm>
          <a:prstGeom prst="rect">
            <a:avLst/>
          </a:prstGeom>
          <a:noFill/>
        </p:spPr>
        <p:txBody>
          <a:bodyPr>
            <a:spAutoFit/>
          </a:bodyPr>
          <a:lstStyle/>
          <a:p>
            <a:pPr algn="ctr" fontAlgn="auto">
              <a:spcBef>
                <a:spcPts val="0"/>
              </a:spcBef>
              <a:spcAft>
                <a:spcPts val="0"/>
              </a:spcAft>
              <a:defRPr/>
            </a:pPr>
            <a:r>
              <a:rPr lang="en-US" sz="2900" dirty="0" err="1">
                <a:latin typeface="Arial"/>
                <a:cs typeface="Times New Roman" pitchFamily="18" charset="0"/>
              </a:rPr>
              <a:t>Thứ</a:t>
            </a:r>
            <a:r>
              <a:rPr lang="en-US" sz="2900" dirty="0">
                <a:latin typeface="Arial"/>
                <a:cs typeface="Times New Roman" pitchFamily="18" charset="0"/>
              </a:rPr>
              <a:t>   </a:t>
            </a:r>
            <a:r>
              <a:rPr lang="en-US" sz="2900" dirty="0" err="1">
                <a:latin typeface="Arial"/>
                <a:cs typeface="Times New Roman" pitchFamily="18" charset="0"/>
              </a:rPr>
              <a:t>ngày</a:t>
            </a:r>
            <a:r>
              <a:rPr lang="en-US" sz="2900" dirty="0">
                <a:latin typeface="Arial"/>
                <a:cs typeface="Times New Roman" pitchFamily="18" charset="0"/>
              </a:rPr>
              <a:t>   </a:t>
            </a:r>
            <a:r>
              <a:rPr lang="en-US" sz="2900" dirty="0" err="1">
                <a:latin typeface="Arial"/>
                <a:cs typeface="Times New Roman" pitchFamily="18" charset="0"/>
              </a:rPr>
              <a:t>tháng</a:t>
            </a:r>
            <a:r>
              <a:rPr lang="en-US" sz="2900" dirty="0">
                <a:latin typeface="Arial"/>
                <a:cs typeface="Times New Roman" pitchFamily="18" charset="0"/>
              </a:rPr>
              <a:t>   </a:t>
            </a:r>
            <a:r>
              <a:rPr lang="en-US" sz="2900" err="1">
                <a:latin typeface="Arial"/>
                <a:cs typeface="Times New Roman" pitchFamily="18" charset="0"/>
              </a:rPr>
              <a:t>năm</a:t>
            </a:r>
            <a:r>
              <a:rPr lang="en-US" sz="2900">
                <a:latin typeface="Arial"/>
                <a:cs typeface="Times New Roman" pitchFamily="18" charset="0"/>
              </a:rPr>
              <a:t> </a:t>
            </a:r>
            <a:endParaRPr lang="en-US" sz="2900" dirty="0">
              <a:latin typeface="Arial"/>
              <a:cs typeface="Times New Roman" pitchFamily="18" charset="0"/>
            </a:endParaRPr>
          </a:p>
          <a:p>
            <a:pPr algn="ctr" fontAlgn="auto">
              <a:spcBef>
                <a:spcPts val="0"/>
              </a:spcBef>
              <a:spcAft>
                <a:spcPts val="0"/>
              </a:spcAft>
              <a:defRPr/>
            </a:pPr>
            <a:r>
              <a:rPr lang="en-US" sz="2900" b="1" i="1" u="sng" dirty="0" err="1">
                <a:solidFill>
                  <a:srgbClr val="7030A0"/>
                </a:solidFill>
                <a:latin typeface="Arial"/>
                <a:cs typeface="Times New Roman" pitchFamily="18" charset="0"/>
              </a:rPr>
              <a:t>Bài</a:t>
            </a:r>
            <a:r>
              <a:rPr lang="en-US" sz="2900" b="1" i="1" u="sng" dirty="0">
                <a:solidFill>
                  <a:srgbClr val="7030A0"/>
                </a:solidFill>
                <a:latin typeface="Arial"/>
                <a:cs typeface="Times New Roman" pitchFamily="18" charset="0"/>
              </a:rPr>
              <a:t> 17</a:t>
            </a:r>
            <a:r>
              <a:rPr lang="en-US" sz="2900" i="1" u="sng" dirty="0">
                <a:latin typeface="Arial"/>
                <a:cs typeface="Times New Roman" pitchFamily="18" charset="0"/>
              </a:rPr>
              <a:t>:</a:t>
            </a:r>
            <a:r>
              <a:rPr lang="en-US" sz="2900" dirty="0">
                <a:latin typeface="Arial"/>
                <a:cs typeface="Times New Roman" pitchFamily="18" charset="0"/>
              </a:rPr>
              <a:t> </a:t>
            </a:r>
            <a:r>
              <a:rPr lang="en-US" sz="4000" b="1" dirty="0" err="1">
                <a:solidFill>
                  <a:schemeClr val="accent2">
                    <a:lumMod val="50000"/>
                  </a:schemeClr>
                </a:solidFill>
                <a:latin typeface="Arial"/>
                <a:cs typeface="Times New Roman" pitchFamily="18" charset="0"/>
              </a:rPr>
              <a:t>Làm</a:t>
            </a:r>
            <a:r>
              <a:rPr lang="en-US" sz="4000" b="1" dirty="0">
                <a:solidFill>
                  <a:schemeClr val="accent2">
                    <a:lumMod val="50000"/>
                  </a:schemeClr>
                </a:solidFill>
                <a:latin typeface="Arial"/>
                <a:cs typeface="Times New Roman" pitchFamily="18" charset="0"/>
              </a:rPr>
              <a:t> con </a:t>
            </a:r>
            <a:r>
              <a:rPr lang="en-US" sz="4000" b="1" dirty="0" err="1">
                <a:solidFill>
                  <a:schemeClr val="accent2">
                    <a:lumMod val="50000"/>
                  </a:schemeClr>
                </a:solidFill>
                <a:latin typeface="Arial"/>
                <a:cs typeface="Times New Roman" pitchFamily="18" charset="0"/>
              </a:rPr>
              <a:t>bướm</a:t>
            </a:r>
            <a:r>
              <a:rPr lang="en-US" sz="4000" dirty="0">
                <a:latin typeface="Arial"/>
                <a:cs typeface="Times New Roman" pitchFamily="18" charset="0"/>
              </a:rPr>
              <a:t> </a:t>
            </a:r>
            <a:r>
              <a:rPr lang="en-US" sz="2900" dirty="0">
                <a:latin typeface="Arial"/>
                <a:cs typeface="Times New Roman" pitchFamily="18" charset="0"/>
              </a:rPr>
              <a:t>(</a:t>
            </a:r>
            <a:r>
              <a:rPr lang="en-US" sz="2900" dirty="0" err="1">
                <a:latin typeface="Arial"/>
                <a:cs typeface="Times New Roman" pitchFamily="18" charset="0"/>
              </a:rPr>
              <a:t>Tiết</a:t>
            </a:r>
            <a:r>
              <a:rPr lang="en-US" sz="2900" dirty="0">
                <a:latin typeface="Arial"/>
                <a:cs typeface="Times New Roman" pitchFamily="18" charset="0"/>
              </a:rPr>
              <a:t> 1)</a:t>
            </a:r>
            <a:endParaRPr lang="vi-VN" sz="2900" dirty="0">
              <a:latin typeface="Arial"/>
              <a:cs typeface="Times New Roman" pitchFamily="18" charset="0"/>
            </a:endParaRPr>
          </a:p>
        </p:txBody>
      </p:sp>
      <p:sp>
        <p:nvSpPr>
          <p:cNvPr id="6" name="TextBox 5"/>
          <p:cNvSpPr txBox="1"/>
          <p:nvPr/>
        </p:nvSpPr>
        <p:spPr>
          <a:xfrm>
            <a:off x="0" y="1285875"/>
            <a:ext cx="7000875" cy="646113"/>
          </a:xfrm>
          <a:prstGeom prst="rect">
            <a:avLst/>
          </a:prstGeom>
          <a:noFill/>
        </p:spPr>
        <p:txBody>
          <a:bodyPr>
            <a:spAutoFit/>
          </a:bodyPr>
          <a:lstStyle/>
          <a:p>
            <a:pPr fontAlgn="auto">
              <a:spcBef>
                <a:spcPts val="0"/>
              </a:spcBef>
              <a:spcAft>
                <a:spcPts val="0"/>
              </a:spcAft>
              <a:defRPr/>
            </a:pPr>
            <a:r>
              <a:rPr lang="en-US" sz="3600" dirty="0">
                <a:solidFill>
                  <a:schemeClr val="tx2">
                    <a:lumMod val="50000"/>
                  </a:schemeClr>
                </a:solidFill>
                <a:latin typeface="Arial"/>
                <a:cs typeface="Times New Roman" pitchFamily="18" charset="0"/>
                <a:sym typeface="Wingdings"/>
              </a:rPr>
              <a:t></a:t>
            </a:r>
            <a:r>
              <a:rPr lang="vi-VN" sz="3600" dirty="0">
                <a:latin typeface="Arial"/>
                <a:cs typeface="Times New Roman" pitchFamily="18" charset="0"/>
                <a:sym typeface="Wingdings"/>
              </a:rPr>
              <a:t> </a:t>
            </a:r>
            <a:r>
              <a:rPr lang="en-US" sz="3600" b="1" u="sng" dirty="0" err="1">
                <a:solidFill>
                  <a:schemeClr val="tx2">
                    <a:lumMod val="50000"/>
                  </a:schemeClr>
                </a:solidFill>
                <a:latin typeface="Arial"/>
                <a:cs typeface="Times New Roman" pitchFamily="18" charset="0"/>
                <a:sym typeface="Wingdings"/>
              </a:rPr>
              <a:t>Quan</a:t>
            </a:r>
            <a:r>
              <a:rPr lang="en-US" sz="3600" b="1" u="sng" dirty="0">
                <a:solidFill>
                  <a:schemeClr val="tx2">
                    <a:lumMod val="50000"/>
                  </a:schemeClr>
                </a:solidFill>
                <a:latin typeface="Arial"/>
                <a:cs typeface="Times New Roman" pitchFamily="18" charset="0"/>
                <a:sym typeface="Wingdings"/>
              </a:rPr>
              <a:t> </a:t>
            </a:r>
            <a:r>
              <a:rPr lang="en-US" sz="3600" b="1" u="sng" dirty="0" err="1">
                <a:solidFill>
                  <a:schemeClr val="tx2">
                    <a:lumMod val="50000"/>
                  </a:schemeClr>
                </a:solidFill>
                <a:latin typeface="Arial"/>
                <a:cs typeface="Times New Roman" pitchFamily="18" charset="0"/>
                <a:sym typeface="Wingdings"/>
              </a:rPr>
              <a:t>sát</a:t>
            </a:r>
            <a:r>
              <a:rPr lang="en-US" sz="3600" b="1" u="sng" dirty="0">
                <a:solidFill>
                  <a:schemeClr val="tx2">
                    <a:lumMod val="50000"/>
                  </a:schemeClr>
                </a:solidFill>
                <a:latin typeface="Arial"/>
                <a:cs typeface="Times New Roman" pitchFamily="18" charset="0"/>
                <a:sym typeface="Wingdings"/>
              </a:rPr>
              <a:t> </a:t>
            </a:r>
            <a:r>
              <a:rPr lang="en-US" sz="3600" b="1" u="sng" dirty="0" err="1">
                <a:solidFill>
                  <a:schemeClr val="tx2">
                    <a:lumMod val="50000"/>
                  </a:schemeClr>
                </a:solidFill>
                <a:latin typeface="Arial"/>
                <a:cs typeface="Times New Roman" pitchFamily="18" charset="0"/>
                <a:sym typeface="Wingdings"/>
              </a:rPr>
              <a:t>mẫu</a:t>
            </a:r>
            <a:r>
              <a:rPr lang="en-US" sz="3600" b="1" u="sng" dirty="0">
                <a:solidFill>
                  <a:schemeClr val="tx2">
                    <a:lumMod val="50000"/>
                  </a:schemeClr>
                </a:solidFill>
                <a:latin typeface="Arial"/>
                <a:cs typeface="Times New Roman" pitchFamily="18" charset="0"/>
                <a:sym typeface="Wingdings"/>
              </a:rPr>
              <a:t> </a:t>
            </a:r>
            <a:r>
              <a:rPr lang="en-US" sz="3600" b="1" u="sng" dirty="0" err="1">
                <a:solidFill>
                  <a:schemeClr val="tx2">
                    <a:lumMod val="50000"/>
                  </a:schemeClr>
                </a:solidFill>
                <a:latin typeface="Arial"/>
                <a:cs typeface="Times New Roman" pitchFamily="18" charset="0"/>
                <a:sym typeface="Wingdings"/>
              </a:rPr>
              <a:t>và</a:t>
            </a:r>
            <a:r>
              <a:rPr lang="en-US" sz="3600" b="1" u="sng" dirty="0">
                <a:solidFill>
                  <a:schemeClr val="tx2">
                    <a:lumMod val="50000"/>
                  </a:schemeClr>
                </a:solidFill>
                <a:latin typeface="Arial"/>
                <a:cs typeface="Times New Roman" pitchFamily="18" charset="0"/>
                <a:sym typeface="Wingdings"/>
              </a:rPr>
              <a:t> </a:t>
            </a:r>
            <a:r>
              <a:rPr lang="en-US" sz="3600" b="1" u="sng" dirty="0" err="1">
                <a:solidFill>
                  <a:schemeClr val="tx2">
                    <a:lumMod val="50000"/>
                  </a:schemeClr>
                </a:solidFill>
                <a:latin typeface="Arial"/>
                <a:cs typeface="Times New Roman" pitchFamily="18" charset="0"/>
                <a:sym typeface="Wingdings"/>
              </a:rPr>
              <a:t>nhận</a:t>
            </a:r>
            <a:r>
              <a:rPr lang="en-US" sz="3600" b="1" u="sng" dirty="0">
                <a:solidFill>
                  <a:schemeClr val="tx2">
                    <a:lumMod val="50000"/>
                  </a:schemeClr>
                </a:solidFill>
                <a:latin typeface="Arial"/>
                <a:cs typeface="Times New Roman" pitchFamily="18" charset="0"/>
                <a:sym typeface="Wingdings"/>
              </a:rPr>
              <a:t> </a:t>
            </a:r>
            <a:r>
              <a:rPr lang="en-US" sz="3600" b="1" u="sng" dirty="0" err="1">
                <a:solidFill>
                  <a:schemeClr val="tx2">
                    <a:lumMod val="50000"/>
                  </a:schemeClr>
                </a:solidFill>
                <a:latin typeface="Arial"/>
                <a:cs typeface="Times New Roman" pitchFamily="18" charset="0"/>
                <a:sym typeface="Wingdings"/>
              </a:rPr>
              <a:t>xét</a:t>
            </a:r>
            <a:r>
              <a:rPr lang="en-US" sz="3600" b="1" u="sng" dirty="0">
                <a:solidFill>
                  <a:schemeClr val="tx2">
                    <a:lumMod val="50000"/>
                  </a:schemeClr>
                </a:solidFill>
                <a:latin typeface="Arial"/>
                <a:cs typeface="Times New Roman" pitchFamily="18" charset="0"/>
                <a:sym typeface="Wingdings"/>
              </a:rPr>
              <a:t>:</a:t>
            </a:r>
            <a:endParaRPr lang="vi-VN" sz="3600" b="1" u="sng" dirty="0">
              <a:solidFill>
                <a:schemeClr val="tx2">
                  <a:lumMod val="50000"/>
                </a:schemeClr>
              </a:solidFill>
              <a:latin typeface="Arial"/>
              <a:cs typeface="Times New Roman" pitchFamily="18" charset="0"/>
            </a:endParaRPr>
          </a:p>
        </p:txBody>
      </p:sp>
      <p:sp>
        <p:nvSpPr>
          <p:cNvPr id="8" name="TextBox 7"/>
          <p:cNvSpPr txBox="1">
            <a:spLocks noChangeArrowheads="1"/>
          </p:cNvSpPr>
          <p:nvPr/>
        </p:nvSpPr>
        <p:spPr bwMode="auto">
          <a:xfrm>
            <a:off x="4500563" y="2357438"/>
            <a:ext cx="4357687" cy="954087"/>
          </a:xfrm>
          <a:prstGeom prst="rect">
            <a:avLst/>
          </a:prstGeom>
          <a:noFill/>
          <a:ln w="9525">
            <a:noFill/>
            <a:miter lim="800000"/>
            <a:headEnd/>
            <a:tailEnd/>
          </a:ln>
        </p:spPr>
        <p:txBody>
          <a:bodyPr>
            <a:spAutoFit/>
          </a:bodyPr>
          <a:lstStyle/>
          <a:p>
            <a:r>
              <a:rPr lang="en-US" sz="2800">
                <a:cs typeface="Times New Roman" pitchFamily="18" charset="0"/>
              </a:rPr>
              <a:t>1/ Con bướm làm bằng gì?</a:t>
            </a:r>
            <a:endParaRPr lang="vi-VN" sz="2800">
              <a:cs typeface="Times New Roman" pitchFamily="18" charset="0"/>
            </a:endParaRPr>
          </a:p>
        </p:txBody>
      </p:sp>
      <p:sp>
        <p:nvSpPr>
          <p:cNvPr id="9" name="TextBox 8"/>
          <p:cNvSpPr txBox="1">
            <a:spLocks noChangeArrowheads="1"/>
          </p:cNvSpPr>
          <p:nvPr/>
        </p:nvSpPr>
        <p:spPr bwMode="auto">
          <a:xfrm>
            <a:off x="4500563" y="2976563"/>
            <a:ext cx="4500562" cy="954087"/>
          </a:xfrm>
          <a:prstGeom prst="rect">
            <a:avLst/>
          </a:prstGeom>
          <a:noFill/>
          <a:ln w="9525">
            <a:noFill/>
            <a:miter lim="800000"/>
            <a:headEnd/>
            <a:tailEnd/>
          </a:ln>
        </p:spPr>
        <p:txBody>
          <a:bodyPr>
            <a:spAutoFit/>
          </a:bodyPr>
          <a:lstStyle/>
          <a:p>
            <a:r>
              <a:rPr lang="en-US" sz="2800">
                <a:cs typeface="Times New Roman" pitchFamily="18" charset="0"/>
                <a:sym typeface="Wingdings" pitchFamily="2" charset="2"/>
              </a:rPr>
              <a:t> </a:t>
            </a:r>
            <a:r>
              <a:rPr lang="en-US" sz="2800">
                <a:solidFill>
                  <a:srgbClr val="000066"/>
                </a:solidFill>
                <a:cs typeface="Times New Roman" pitchFamily="18" charset="0"/>
                <a:sym typeface="Wingdings" pitchFamily="2" charset="2"/>
              </a:rPr>
              <a:t>Con bướm làm bằng giấy.</a:t>
            </a:r>
            <a:endParaRPr lang="vi-VN" sz="2800">
              <a:solidFill>
                <a:srgbClr val="000066"/>
              </a:solidFill>
              <a:cs typeface="Times New Roman" pitchFamily="18" charset="0"/>
            </a:endParaRPr>
          </a:p>
        </p:txBody>
      </p:sp>
      <p:sp>
        <p:nvSpPr>
          <p:cNvPr id="10" name="TextBox 9"/>
          <p:cNvSpPr txBox="1">
            <a:spLocks noChangeArrowheads="1"/>
          </p:cNvSpPr>
          <p:nvPr/>
        </p:nvSpPr>
        <p:spPr bwMode="auto">
          <a:xfrm>
            <a:off x="4500563" y="3760788"/>
            <a:ext cx="4714875" cy="954087"/>
          </a:xfrm>
          <a:prstGeom prst="rect">
            <a:avLst/>
          </a:prstGeom>
          <a:noFill/>
          <a:ln w="9525">
            <a:noFill/>
            <a:miter lim="800000"/>
            <a:headEnd/>
            <a:tailEnd/>
          </a:ln>
        </p:spPr>
        <p:txBody>
          <a:bodyPr>
            <a:spAutoFit/>
          </a:bodyPr>
          <a:lstStyle/>
          <a:p>
            <a:r>
              <a:rPr lang="en-US" sz="2800">
                <a:cs typeface="Times New Roman" pitchFamily="18" charset="0"/>
              </a:rPr>
              <a:t>2/ Con bướm gồm những bộ phận nào?</a:t>
            </a:r>
            <a:endParaRPr lang="vi-VN" sz="2800">
              <a:cs typeface="Times New Roman" pitchFamily="18" charset="0"/>
            </a:endParaRPr>
          </a:p>
        </p:txBody>
      </p:sp>
      <p:sp>
        <p:nvSpPr>
          <p:cNvPr id="6152" name="TextBox 10"/>
          <p:cNvSpPr txBox="1">
            <a:spLocks noChangeArrowheads="1"/>
          </p:cNvSpPr>
          <p:nvPr/>
        </p:nvSpPr>
        <p:spPr bwMode="auto">
          <a:xfrm>
            <a:off x="5072063" y="4143375"/>
            <a:ext cx="3429000" cy="369888"/>
          </a:xfrm>
          <a:prstGeom prst="rect">
            <a:avLst/>
          </a:prstGeom>
          <a:noFill/>
          <a:ln w="9525">
            <a:noFill/>
            <a:miter lim="800000"/>
            <a:headEnd/>
            <a:tailEnd/>
          </a:ln>
        </p:spPr>
        <p:txBody>
          <a:bodyPr>
            <a:spAutoFit/>
          </a:bodyPr>
          <a:lstStyle/>
          <a:p>
            <a:endParaRPr lang="en-US"/>
          </a:p>
        </p:txBody>
      </p:sp>
      <p:sp>
        <p:nvSpPr>
          <p:cNvPr id="12" name="TextBox 11"/>
          <p:cNvSpPr txBox="1">
            <a:spLocks noChangeArrowheads="1"/>
          </p:cNvSpPr>
          <p:nvPr/>
        </p:nvSpPr>
        <p:spPr bwMode="auto">
          <a:xfrm>
            <a:off x="4500563" y="4759325"/>
            <a:ext cx="4857750" cy="1384300"/>
          </a:xfrm>
          <a:prstGeom prst="rect">
            <a:avLst/>
          </a:prstGeom>
          <a:noFill/>
          <a:ln w="9525">
            <a:noFill/>
            <a:miter lim="800000"/>
            <a:headEnd/>
            <a:tailEnd/>
          </a:ln>
        </p:spPr>
        <p:txBody>
          <a:bodyPr>
            <a:spAutoFit/>
          </a:bodyPr>
          <a:lstStyle/>
          <a:p>
            <a:r>
              <a:rPr lang="en-US" sz="2800">
                <a:cs typeface="Times New Roman" pitchFamily="18" charset="0"/>
                <a:sym typeface="Wingdings" pitchFamily="2" charset="2"/>
              </a:rPr>
              <a:t> </a:t>
            </a:r>
            <a:r>
              <a:rPr lang="en-US" sz="2800">
                <a:solidFill>
                  <a:srgbClr val="002060"/>
                </a:solidFill>
                <a:cs typeface="Times New Roman" pitchFamily="18" charset="0"/>
                <a:sym typeface="Wingdings" pitchFamily="2" charset="2"/>
              </a:rPr>
              <a:t>Con bướm có 3 bộ phận: Cánh bướm, râu bướm, thân bướm.</a:t>
            </a:r>
            <a:endParaRPr lang="vi-VN" sz="2800">
              <a:solidFill>
                <a:srgbClr val="002060"/>
              </a:solidFill>
              <a:cs typeface="Times New Roman" pitchFamily="18" charset="0"/>
            </a:endParaRPr>
          </a:p>
        </p:txBody>
      </p:sp>
      <p:pic>
        <p:nvPicPr>
          <p:cNvPr id="14" name="Picture 3" descr="C:\Users\USER\Desktop\Thủ Công\hình\2011-09-08 13.01.39.jpg"/>
          <p:cNvPicPr>
            <a:picLocks noChangeAspect="1" noChangeArrowheads="1"/>
          </p:cNvPicPr>
          <p:nvPr/>
        </p:nvPicPr>
        <p:blipFill>
          <a:blip r:embed="rId3"/>
          <a:srcRect/>
          <a:stretch>
            <a:fillRect/>
          </a:stretch>
        </p:blipFill>
        <p:spPr bwMode="auto">
          <a:xfrm>
            <a:off x="214313" y="2500313"/>
            <a:ext cx="3905250" cy="36433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ppt_x</p:attrName>
                                        </p:attrNameLst>
                                      </p:cBhvr>
                                      <p:tavLst>
                                        <p:tav tm="0">
                                          <p:val>
                                            <p:strVal val="#ppt_x-.2"/>
                                          </p:val>
                                        </p:tav>
                                        <p:tav tm="100000">
                                          <p:val>
                                            <p:strVal val="#ppt_x"/>
                                          </p:val>
                                        </p:tav>
                                      </p:tavLst>
                                    </p:anim>
                                    <p:anim calcmode="lin" valueType="num">
                                      <p:cBhvr>
                                        <p:cTn id="3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Photo\Hình nền PowerPoint\thumbnail2.xalo.vn.jpg"/>
          <p:cNvPicPr>
            <a:picLocks noChangeAspect="1" noChangeArrowheads="1"/>
          </p:cNvPicPr>
          <p:nvPr/>
        </p:nvPicPr>
        <p:blipFill>
          <a:blip r:embed="rId2"/>
          <a:srcRect/>
          <a:stretch>
            <a:fillRect/>
          </a:stretch>
        </p:blipFill>
        <p:spPr bwMode="auto">
          <a:xfrm>
            <a:off x="0" y="0"/>
            <a:ext cx="9147175" cy="6856413"/>
          </a:xfrm>
          <a:prstGeom prst="rect">
            <a:avLst/>
          </a:prstGeom>
          <a:noFill/>
          <a:ln w="9525">
            <a:noFill/>
            <a:miter lim="800000"/>
            <a:headEnd/>
            <a:tailEnd/>
          </a:ln>
        </p:spPr>
      </p:pic>
      <p:sp>
        <p:nvSpPr>
          <p:cNvPr id="6" name="TextBox 5"/>
          <p:cNvSpPr txBox="1"/>
          <p:nvPr/>
        </p:nvSpPr>
        <p:spPr>
          <a:xfrm>
            <a:off x="0" y="857250"/>
            <a:ext cx="6786563" cy="584200"/>
          </a:xfrm>
          <a:prstGeom prst="rect">
            <a:avLst/>
          </a:prstGeom>
          <a:noFill/>
        </p:spPr>
        <p:txBody>
          <a:bodyPr>
            <a:spAutoFit/>
          </a:bodyPr>
          <a:lstStyle/>
          <a:p>
            <a:pPr fontAlgn="auto">
              <a:spcBef>
                <a:spcPts val="0"/>
              </a:spcBef>
              <a:spcAft>
                <a:spcPts val="0"/>
              </a:spcAft>
              <a:defRPr/>
            </a:pPr>
            <a:r>
              <a:rPr lang="vi-VN" sz="3200" dirty="0">
                <a:solidFill>
                  <a:schemeClr val="tx2"/>
                </a:solidFill>
                <a:latin typeface="Arial"/>
                <a:cs typeface="+mn-cs"/>
                <a:sym typeface="Wingdings"/>
              </a:rPr>
              <a:t></a:t>
            </a:r>
            <a:r>
              <a:rPr lang="en-US" sz="3200" dirty="0">
                <a:latin typeface="Arial"/>
                <a:cs typeface="+mn-cs"/>
                <a:sym typeface="Wingdings"/>
              </a:rPr>
              <a:t> </a:t>
            </a:r>
            <a:r>
              <a:rPr lang="en-US" sz="3200" b="1" u="sng" dirty="0" err="1">
                <a:solidFill>
                  <a:schemeClr val="tx2"/>
                </a:solidFill>
                <a:latin typeface="Arial"/>
                <a:cs typeface="Times New Roman" pitchFamily="18" charset="0"/>
                <a:sym typeface="Wingdings"/>
              </a:rPr>
              <a:t>Hướng</a:t>
            </a:r>
            <a:r>
              <a:rPr lang="en-US" sz="3200" b="1" u="sng" dirty="0">
                <a:solidFill>
                  <a:schemeClr val="tx2"/>
                </a:solidFill>
                <a:latin typeface="Arial"/>
                <a:cs typeface="Times New Roman" pitchFamily="18" charset="0"/>
                <a:sym typeface="Wingdings"/>
              </a:rPr>
              <a:t> </a:t>
            </a:r>
            <a:r>
              <a:rPr lang="en-US" sz="3200" b="1" u="sng" dirty="0" err="1">
                <a:solidFill>
                  <a:schemeClr val="tx2"/>
                </a:solidFill>
                <a:latin typeface="Arial"/>
                <a:cs typeface="Times New Roman" pitchFamily="18" charset="0"/>
                <a:sym typeface="Wingdings"/>
              </a:rPr>
              <a:t>dẫn</a:t>
            </a:r>
            <a:r>
              <a:rPr lang="en-US" sz="3200" b="1" u="sng" dirty="0">
                <a:solidFill>
                  <a:schemeClr val="tx2"/>
                </a:solidFill>
                <a:latin typeface="Arial"/>
                <a:cs typeface="Times New Roman" pitchFamily="18" charset="0"/>
                <a:sym typeface="Wingdings"/>
              </a:rPr>
              <a:t> </a:t>
            </a:r>
            <a:r>
              <a:rPr lang="en-US" sz="3200" b="1" u="sng" dirty="0" err="1">
                <a:solidFill>
                  <a:schemeClr val="tx2"/>
                </a:solidFill>
                <a:latin typeface="Arial"/>
                <a:cs typeface="Times New Roman" pitchFamily="18" charset="0"/>
                <a:sym typeface="Wingdings"/>
              </a:rPr>
              <a:t>làm</a:t>
            </a:r>
            <a:r>
              <a:rPr lang="en-US" sz="3200" b="1" u="sng" dirty="0">
                <a:solidFill>
                  <a:schemeClr val="tx2"/>
                </a:solidFill>
                <a:latin typeface="Arial"/>
                <a:cs typeface="Times New Roman" pitchFamily="18" charset="0"/>
                <a:sym typeface="Wingdings"/>
              </a:rPr>
              <a:t> </a:t>
            </a:r>
            <a:r>
              <a:rPr lang="en-US" sz="3200" b="1" u="sng" dirty="0" err="1">
                <a:solidFill>
                  <a:schemeClr val="tx2"/>
                </a:solidFill>
                <a:latin typeface="Arial"/>
                <a:cs typeface="Times New Roman" pitchFamily="18" charset="0"/>
                <a:sym typeface="Wingdings"/>
              </a:rPr>
              <a:t>mẫu</a:t>
            </a:r>
            <a:r>
              <a:rPr lang="en-US" sz="3200" b="1" u="sng" dirty="0">
                <a:solidFill>
                  <a:schemeClr val="tx2"/>
                </a:solidFill>
                <a:latin typeface="Arial"/>
                <a:cs typeface="Times New Roman" pitchFamily="18" charset="0"/>
                <a:sym typeface="Wingdings"/>
              </a:rPr>
              <a:t>:</a:t>
            </a:r>
            <a:endParaRPr lang="vi-VN" sz="3200" b="1" u="sng" dirty="0">
              <a:solidFill>
                <a:schemeClr val="tx2"/>
              </a:solidFill>
              <a:latin typeface="Arial"/>
              <a:cs typeface="Times New Roman" pitchFamily="18" charset="0"/>
            </a:endParaRPr>
          </a:p>
        </p:txBody>
      </p:sp>
      <p:sp>
        <p:nvSpPr>
          <p:cNvPr id="7" name="TextBox 6"/>
          <p:cNvSpPr txBox="1">
            <a:spLocks noChangeArrowheads="1"/>
          </p:cNvSpPr>
          <p:nvPr/>
        </p:nvSpPr>
        <p:spPr bwMode="auto">
          <a:xfrm>
            <a:off x="428625" y="1357313"/>
            <a:ext cx="1571625" cy="523875"/>
          </a:xfrm>
          <a:prstGeom prst="rect">
            <a:avLst/>
          </a:prstGeom>
          <a:noFill/>
          <a:ln w="9525">
            <a:noFill/>
            <a:miter lim="800000"/>
            <a:headEnd/>
            <a:tailEnd/>
          </a:ln>
        </p:spPr>
        <p:txBody>
          <a:bodyPr>
            <a:spAutoFit/>
          </a:bodyPr>
          <a:lstStyle/>
          <a:p>
            <a:r>
              <a:rPr lang="en-US" sz="2800" b="1" u="sng">
                <a:solidFill>
                  <a:srgbClr val="C00000"/>
                </a:solidFill>
                <a:cs typeface="Times New Roman" pitchFamily="18" charset="0"/>
              </a:rPr>
              <a:t>Bước 1</a:t>
            </a:r>
            <a:r>
              <a:rPr lang="en-US" sz="2800" u="sng">
                <a:solidFill>
                  <a:srgbClr val="C00000"/>
                </a:solidFill>
                <a:cs typeface="Times New Roman" pitchFamily="18" charset="0"/>
              </a:rPr>
              <a:t>:</a:t>
            </a:r>
            <a:r>
              <a:rPr lang="en-US" sz="2800">
                <a:cs typeface="Times New Roman" pitchFamily="18" charset="0"/>
              </a:rPr>
              <a:t> </a:t>
            </a:r>
            <a:endParaRPr lang="vi-VN" sz="2800">
              <a:cs typeface="Times New Roman" pitchFamily="18" charset="0"/>
            </a:endParaRPr>
          </a:p>
        </p:txBody>
      </p:sp>
      <p:sp>
        <p:nvSpPr>
          <p:cNvPr id="8" name="TextBox 7"/>
          <p:cNvSpPr txBox="1">
            <a:spLocks noChangeArrowheads="1"/>
          </p:cNvSpPr>
          <p:nvPr/>
        </p:nvSpPr>
        <p:spPr bwMode="auto">
          <a:xfrm>
            <a:off x="1714500" y="1357313"/>
            <a:ext cx="4071938" cy="523875"/>
          </a:xfrm>
          <a:prstGeom prst="rect">
            <a:avLst/>
          </a:prstGeom>
          <a:noFill/>
          <a:ln w="9525">
            <a:noFill/>
            <a:miter lim="800000"/>
            <a:headEnd/>
            <a:tailEnd/>
          </a:ln>
        </p:spPr>
        <p:txBody>
          <a:bodyPr>
            <a:spAutoFit/>
          </a:bodyPr>
          <a:lstStyle/>
          <a:p>
            <a:r>
              <a:rPr lang="en-US" sz="2800">
                <a:cs typeface="Times New Roman" pitchFamily="18" charset="0"/>
              </a:rPr>
              <a:t>Cắt giấy</a:t>
            </a:r>
            <a:endParaRPr lang="vi-VN" sz="2800">
              <a:cs typeface="Times New Roman" pitchFamily="18" charset="0"/>
            </a:endParaRPr>
          </a:p>
        </p:txBody>
      </p:sp>
      <p:sp>
        <p:nvSpPr>
          <p:cNvPr id="26" name="TextBox 25"/>
          <p:cNvSpPr txBox="1"/>
          <p:nvPr/>
        </p:nvSpPr>
        <p:spPr>
          <a:xfrm>
            <a:off x="1285875" y="-71438"/>
            <a:ext cx="6500813" cy="984251"/>
          </a:xfrm>
          <a:prstGeom prst="rect">
            <a:avLst/>
          </a:prstGeom>
          <a:noFill/>
        </p:spPr>
        <p:txBody>
          <a:bodyPr>
            <a:spAutoFit/>
          </a:bodyPr>
          <a:lstStyle/>
          <a:p>
            <a:pPr algn="ctr" fontAlgn="auto">
              <a:spcBef>
                <a:spcPts val="0"/>
              </a:spcBef>
              <a:spcAft>
                <a:spcPts val="0"/>
              </a:spcAft>
              <a:defRPr/>
            </a:pPr>
            <a:r>
              <a:rPr lang="en-US" sz="2900" dirty="0" err="1">
                <a:latin typeface="Arial"/>
                <a:cs typeface="Times New Roman" pitchFamily="18" charset="0"/>
              </a:rPr>
              <a:t>Thứ</a:t>
            </a:r>
            <a:r>
              <a:rPr lang="en-US" sz="2900" dirty="0">
                <a:latin typeface="Arial"/>
                <a:cs typeface="Times New Roman" pitchFamily="18" charset="0"/>
              </a:rPr>
              <a:t>   </a:t>
            </a:r>
            <a:r>
              <a:rPr lang="en-US" sz="2900" dirty="0" err="1">
                <a:latin typeface="Arial"/>
                <a:cs typeface="Times New Roman" pitchFamily="18" charset="0"/>
              </a:rPr>
              <a:t>ngày</a:t>
            </a:r>
            <a:r>
              <a:rPr lang="en-US" sz="2900" dirty="0">
                <a:latin typeface="Arial"/>
                <a:cs typeface="Times New Roman" pitchFamily="18" charset="0"/>
              </a:rPr>
              <a:t>   </a:t>
            </a:r>
            <a:r>
              <a:rPr lang="en-US" sz="2900" dirty="0" err="1">
                <a:latin typeface="Arial"/>
                <a:cs typeface="Times New Roman" pitchFamily="18" charset="0"/>
              </a:rPr>
              <a:t>tháng</a:t>
            </a:r>
            <a:r>
              <a:rPr lang="en-US" sz="2900" dirty="0">
                <a:latin typeface="Arial"/>
                <a:cs typeface="Times New Roman" pitchFamily="18" charset="0"/>
              </a:rPr>
              <a:t>   </a:t>
            </a:r>
            <a:r>
              <a:rPr lang="en-US" sz="2900" err="1">
                <a:latin typeface="Arial"/>
                <a:cs typeface="Times New Roman" pitchFamily="18" charset="0"/>
              </a:rPr>
              <a:t>năm</a:t>
            </a:r>
            <a:r>
              <a:rPr lang="en-US" sz="2900">
                <a:latin typeface="Arial"/>
                <a:cs typeface="Times New Roman" pitchFamily="18" charset="0"/>
              </a:rPr>
              <a:t> </a:t>
            </a:r>
            <a:endParaRPr lang="en-US" sz="2900" dirty="0">
              <a:latin typeface="Arial"/>
              <a:cs typeface="Times New Roman" pitchFamily="18" charset="0"/>
            </a:endParaRPr>
          </a:p>
          <a:p>
            <a:pPr algn="ctr" fontAlgn="auto">
              <a:spcBef>
                <a:spcPts val="0"/>
              </a:spcBef>
              <a:spcAft>
                <a:spcPts val="0"/>
              </a:spcAft>
              <a:defRPr/>
            </a:pPr>
            <a:r>
              <a:rPr lang="en-US" sz="2900" i="1" u="sng" dirty="0" err="1">
                <a:latin typeface="Arial"/>
                <a:cs typeface="Times New Roman" pitchFamily="18" charset="0"/>
              </a:rPr>
              <a:t>Bài</a:t>
            </a:r>
            <a:r>
              <a:rPr lang="en-US" sz="2900" i="1" u="sng" dirty="0">
                <a:latin typeface="Arial"/>
                <a:cs typeface="Times New Roman" pitchFamily="18" charset="0"/>
              </a:rPr>
              <a:t> 17:</a:t>
            </a:r>
            <a:r>
              <a:rPr lang="en-US" sz="2900" dirty="0">
                <a:latin typeface="Arial"/>
                <a:cs typeface="Times New Roman" pitchFamily="18" charset="0"/>
              </a:rPr>
              <a:t> </a:t>
            </a:r>
            <a:r>
              <a:rPr lang="en-US" sz="2900" b="1" dirty="0" err="1">
                <a:solidFill>
                  <a:schemeClr val="accent2">
                    <a:lumMod val="50000"/>
                  </a:schemeClr>
                </a:solidFill>
                <a:latin typeface="Arial"/>
                <a:cs typeface="Times New Roman" pitchFamily="18" charset="0"/>
              </a:rPr>
              <a:t>Làm</a:t>
            </a:r>
            <a:r>
              <a:rPr lang="en-US" sz="2900" b="1" dirty="0">
                <a:solidFill>
                  <a:schemeClr val="accent2">
                    <a:lumMod val="50000"/>
                  </a:schemeClr>
                </a:solidFill>
                <a:latin typeface="Arial"/>
                <a:cs typeface="Times New Roman" pitchFamily="18" charset="0"/>
              </a:rPr>
              <a:t> con </a:t>
            </a:r>
            <a:r>
              <a:rPr lang="en-US" sz="2900" b="1" dirty="0" err="1">
                <a:solidFill>
                  <a:schemeClr val="accent2">
                    <a:lumMod val="50000"/>
                  </a:schemeClr>
                </a:solidFill>
                <a:latin typeface="Arial"/>
                <a:cs typeface="Times New Roman" pitchFamily="18" charset="0"/>
              </a:rPr>
              <a:t>bướm</a:t>
            </a:r>
            <a:r>
              <a:rPr lang="en-US" sz="2900" dirty="0">
                <a:latin typeface="Arial"/>
                <a:cs typeface="Times New Roman" pitchFamily="18" charset="0"/>
              </a:rPr>
              <a:t> (</a:t>
            </a:r>
            <a:r>
              <a:rPr lang="en-US" sz="2900" dirty="0" err="1">
                <a:latin typeface="Arial"/>
                <a:cs typeface="Times New Roman" pitchFamily="18" charset="0"/>
              </a:rPr>
              <a:t>Tiết</a:t>
            </a:r>
            <a:r>
              <a:rPr lang="en-US" sz="2900" dirty="0">
                <a:latin typeface="Arial"/>
                <a:cs typeface="Times New Roman" pitchFamily="18" charset="0"/>
              </a:rPr>
              <a:t> 1)</a:t>
            </a:r>
            <a:endParaRPr lang="vi-VN" sz="2900" dirty="0">
              <a:latin typeface="Arial"/>
              <a:cs typeface="Times New Roman" pitchFamily="18" charset="0"/>
            </a:endParaRPr>
          </a:p>
        </p:txBody>
      </p:sp>
      <p:sp>
        <p:nvSpPr>
          <p:cNvPr id="30" name="TextBox 29"/>
          <p:cNvSpPr txBox="1">
            <a:spLocks noChangeArrowheads="1"/>
          </p:cNvSpPr>
          <p:nvPr/>
        </p:nvSpPr>
        <p:spPr bwMode="auto">
          <a:xfrm>
            <a:off x="71438" y="5330825"/>
            <a:ext cx="9144000" cy="954088"/>
          </a:xfrm>
          <a:prstGeom prst="rect">
            <a:avLst/>
          </a:prstGeom>
          <a:noFill/>
          <a:ln w="9525">
            <a:noFill/>
            <a:miter lim="800000"/>
            <a:headEnd/>
            <a:tailEnd/>
          </a:ln>
        </p:spPr>
        <p:txBody>
          <a:bodyPr>
            <a:spAutoFit/>
          </a:bodyPr>
          <a:lstStyle/>
          <a:p>
            <a:r>
              <a:rPr lang="en-US" sz="2800">
                <a:cs typeface="Times New Roman" pitchFamily="18" charset="0"/>
              </a:rPr>
              <a:t>Cắt 1 hình vuông có cạnh 14 ô để làm đôi cách bướm thứ nhất.</a:t>
            </a:r>
          </a:p>
        </p:txBody>
      </p:sp>
      <p:grpSp>
        <p:nvGrpSpPr>
          <p:cNvPr id="2" name="Group 396"/>
          <p:cNvGrpSpPr>
            <a:grpSpLocks/>
          </p:cNvGrpSpPr>
          <p:nvPr/>
        </p:nvGrpSpPr>
        <p:grpSpPr bwMode="auto">
          <a:xfrm>
            <a:off x="6572250" y="1643063"/>
            <a:ext cx="1285875" cy="3227387"/>
            <a:chOff x="6572264" y="1643050"/>
            <a:chExt cx="1285884" cy="3226852"/>
          </a:xfrm>
        </p:grpSpPr>
        <p:sp>
          <p:nvSpPr>
            <p:cNvPr id="7192" name="TextBox 36"/>
            <p:cNvSpPr txBox="1">
              <a:spLocks noChangeArrowheads="1"/>
            </p:cNvSpPr>
            <p:nvPr/>
          </p:nvSpPr>
          <p:spPr bwMode="auto">
            <a:xfrm>
              <a:off x="6572264" y="4500570"/>
              <a:ext cx="1285884" cy="369332"/>
            </a:xfrm>
            <a:prstGeom prst="rect">
              <a:avLst/>
            </a:prstGeom>
            <a:noFill/>
            <a:ln w="9525">
              <a:noFill/>
              <a:miter lim="800000"/>
              <a:headEnd/>
              <a:tailEnd/>
            </a:ln>
          </p:spPr>
          <p:txBody>
            <a:bodyPr>
              <a:spAutoFit/>
            </a:bodyPr>
            <a:lstStyle/>
            <a:p>
              <a:pPr algn="ctr"/>
              <a:r>
                <a:rPr lang="en-US"/>
                <a:t>Nửa ô</a:t>
              </a:r>
              <a:endParaRPr lang="vi-VN"/>
            </a:p>
          </p:txBody>
        </p:sp>
        <p:grpSp>
          <p:nvGrpSpPr>
            <p:cNvPr id="7193" name="Group 395"/>
            <p:cNvGrpSpPr>
              <a:grpSpLocks/>
            </p:cNvGrpSpPr>
            <p:nvPr/>
          </p:nvGrpSpPr>
          <p:grpSpPr bwMode="auto">
            <a:xfrm>
              <a:off x="7072330" y="1643050"/>
              <a:ext cx="726522" cy="2858314"/>
              <a:chOff x="7072330" y="1643050"/>
              <a:chExt cx="726522" cy="2858314"/>
            </a:xfrm>
          </p:grpSpPr>
          <p:sp>
            <p:nvSpPr>
              <p:cNvPr id="7194" name="TextBox 33"/>
              <p:cNvSpPr txBox="1">
                <a:spLocks noChangeArrowheads="1"/>
              </p:cNvSpPr>
              <p:nvPr/>
            </p:nvSpPr>
            <p:spPr bwMode="auto">
              <a:xfrm rot="5400000">
                <a:off x="7006963" y="2994301"/>
                <a:ext cx="1214446" cy="369332"/>
              </a:xfrm>
              <a:prstGeom prst="rect">
                <a:avLst/>
              </a:prstGeom>
              <a:noFill/>
              <a:ln w="9525">
                <a:noFill/>
                <a:miter lim="800000"/>
                <a:headEnd/>
                <a:tailEnd/>
              </a:ln>
            </p:spPr>
            <p:txBody>
              <a:bodyPr>
                <a:spAutoFit/>
              </a:bodyPr>
              <a:lstStyle/>
              <a:p>
                <a:pPr algn="ctr"/>
                <a:r>
                  <a:rPr lang="en-US" b="1">
                    <a:cs typeface="Times New Roman" pitchFamily="18" charset="0"/>
                  </a:rPr>
                  <a:t>14 ô</a:t>
                </a:r>
                <a:endParaRPr lang="vi-VN" b="1">
                  <a:cs typeface="Times New Roman" pitchFamily="18" charset="0"/>
                </a:endParaRPr>
              </a:p>
            </p:txBody>
          </p:sp>
          <p:cxnSp>
            <p:nvCxnSpPr>
              <p:cNvPr id="36" name="Straight Arrow Connector 35"/>
              <p:cNvCxnSpPr/>
              <p:nvPr/>
            </p:nvCxnSpPr>
            <p:spPr>
              <a:xfrm rot="5400000">
                <a:off x="6001800" y="3072356"/>
                <a:ext cx="2857026" cy="1588"/>
              </a:xfrm>
              <a:prstGeom prst="straightConnector1">
                <a:avLst/>
              </a:prstGeom>
              <a:ln w="28575">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4" name="Group 51"/>
              <p:cNvGrpSpPr/>
              <p:nvPr/>
            </p:nvGrpSpPr>
            <p:grpSpPr>
              <a:xfrm>
                <a:off x="7072330" y="1643050"/>
                <a:ext cx="142876" cy="2857496"/>
                <a:chOff x="7286644" y="0"/>
                <a:chExt cx="285752" cy="4000480"/>
              </a:xfrm>
              <a:solidFill>
                <a:schemeClr val="bg1"/>
              </a:solidFill>
            </p:grpSpPr>
            <p:sp>
              <p:nvSpPr>
                <p:cNvPr id="35" name="Rectangle 34"/>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8" name="Rectangle 37"/>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9" name="Rectangle 38"/>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0" name="Rectangle 39"/>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1" name="Rectangle 40"/>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2" name="Rectangle 41"/>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3" name="Rectangle 42"/>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4" name="Rectangle 43"/>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5" name="Rectangle 44"/>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6" name="Rectangle 45"/>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7" name="Rectangle 46"/>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8" name="Rectangle 47"/>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9" name="Rectangle 48"/>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51" name="Rectangle 50"/>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grpSp>
      <p:sp>
        <p:nvSpPr>
          <p:cNvPr id="56" name="TextBox 55"/>
          <p:cNvSpPr txBox="1">
            <a:spLocks noChangeArrowheads="1"/>
          </p:cNvSpPr>
          <p:nvPr/>
        </p:nvSpPr>
        <p:spPr bwMode="auto">
          <a:xfrm>
            <a:off x="2786063" y="4905375"/>
            <a:ext cx="3000375" cy="523875"/>
          </a:xfrm>
          <a:prstGeom prst="rect">
            <a:avLst/>
          </a:prstGeom>
          <a:noFill/>
          <a:ln w="9525">
            <a:noFill/>
            <a:miter lim="800000"/>
            <a:headEnd/>
            <a:tailEnd/>
          </a:ln>
        </p:spPr>
        <p:txBody>
          <a:bodyPr>
            <a:spAutoFit/>
          </a:bodyPr>
          <a:lstStyle/>
          <a:p>
            <a:pPr algn="ctr"/>
            <a:r>
              <a:rPr lang="en-US" sz="2800">
                <a:solidFill>
                  <a:srgbClr val="C00000"/>
                </a:solidFill>
                <a:cs typeface="Times New Roman" pitchFamily="18" charset="0"/>
              </a:rPr>
              <a:t>Hình 1</a:t>
            </a:r>
            <a:endParaRPr lang="vi-VN" sz="2800">
              <a:solidFill>
                <a:srgbClr val="C00000"/>
              </a:solidFill>
              <a:cs typeface="Times New Roman" pitchFamily="18" charset="0"/>
            </a:endParaRPr>
          </a:p>
        </p:txBody>
      </p:sp>
      <p:grpSp>
        <p:nvGrpSpPr>
          <p:cNvPr id="5" name="Group 394"/>
          <p:cNvGrpSpPr>
            <a:grpSpLocks/>
          </p:cNvGrpSpPr>
          <p:nvPr/>
        </p:nvGrpSpPr>
        <p:grpSpPr bwMode="auto">
          <a:xfrm>
            <a:off x="-169863" y="1927225"/>
            <a:ext cx="3527426" cy="3216275"/>
            <a:chOff x="-169225" y="1928008"/>
            <a:chExt cx="3526779" cy="3215504"/>
          </a:xfrm>
        </p:grpSpPr>
        <p:grpSp>
          <p:nvGrpSpPr>
            <p:cNvPr id="9" name="Group 49"/>
            <p:cNvGrpSpPr/>
            <p:nvPr/>
          </p:nvGrpSpPr>
          <p:grpSpPr>
            <a:xfrm>
              <a:off x="571472" y="2428102"/>
              <a:ext cx="2786082" cy="2714616"/>
              <a:chOff x="2428860" y="357166"/>
              <a:chExt cx="2000264" cy="2857492"/>
            </a:xfrm>
            <a:solidFill>
              <a:schemeClr val="bg1"/>
            </a:solidFill>
          </p:grpSpPr>
          <p:grpSp>
            <p:nvGrpSpPr>
              <p:cNvPr id="10" name="Group 247"/>
              <p:cNvGrpSpPr/>
              <p:nvPr/>
            </p:nvGrpSpPr>
            <p:grpSpPr>
              <a:xfrm>
                <a:off x="2428860" y="357166"/>
                <a:ext cx="428628" cy="2857492"/>
                <a:chOff x="642910" y="1500174"/>
                <a:chExt cx="428628" cy="2857492"/>
              </a:xfrm>
              <a:grpFill/>
            </p:grpSpPr>
            <p:grpSp>
              <p:nvGrpSpPr>
                <p:cNvPr id="11" name="Group 51"/>
                <p:cNvGrpSpPr/>
                <p:nvPr/>
              </p:nvGrpSpPr>
              <p:grpSpPr>
                <a:xfrm>
                  <a:off x="642910" y="1500174"/>
                  <a:ext cx="142876" cy="2857492"/>
                  <a:chOff x="7286644" y="0"/>
                  <a:chExt cx="285752" cy="4000480"/>
                </a:xfrm>
                <a:grpFill/>
              </p:grpSpPr>
              <p:sp>
                <p:nvSpPr>
                  <p:cNvPr id="256" name="Rectangle 8"/>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57" name="Rectangle 9"/>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58" name="Rectangle 10"/>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59" name="Rectangle 11"/>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60" name="Rectangle 12"/>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61" name="Rectangle 13"/>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62" name="Rectangle 14"/>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63" name="Rectangle 15"/>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64" name="Rectangle 16"/>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65" name="Rectangle 17"/>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66" name="Rectangle 18"/>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67" name="Rectangle 19"/>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68" name="Rectangle 20"/>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69" name="Rectangle 21"/>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12" name="Group 51"/>
                <p:cNvGrpSpPr/>
                <p:nvPr/>
              </p:nvGrpSpPr>
              <p:grpSpPr>
                <a:xfrm>
                  <a:off x="785786" y="1500174"/>
                  <a:ext cx="142876" cy="2857492"/>
                  <a:chOff x="7286644" y="0"/>
                  <a:chExt cx="285752" cy="4000480"/>
                </a:xfrm>
                <a:grpFill/>
              </p:grpSpPr>
              <p:sp>
                <p:nvSpPr>
                  <p:cNvPr id="242" name="Rectangle 241"/>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43" name="Rectangle 242"/>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44" name="Rectangle 243"/>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45" name="Rectangle 244"/>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46" name="Rectangle 245"/>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47" name="Rectangle 246"/>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48" name="Rectangle 247"/>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49" name="Rectangle 248"/>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50" name="Rectangle 249"/>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51" name="Rectangle 250"/>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52" name="Rectangle 251"/>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53" name="Rectangle 252"/>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54" name="Rectangle 253"/>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55" name="Rectangle 254"/>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13" name="Group 51"/>
                <p:cNvGrpSpPr/>
                <p:nvPr/>
              </p:nvGrpSpPr>
              <p:grpSpPr>
                <a:xfrm>
                  <a:off x="928662" y="1500174"/>
                  <a:ext cx="142876" cy="2857492"/>
                  <a:chOff x="7286644" y="0"/>
                  <a:chExt cx="285752" cy="4000480"/>
                </a:xfrm>
                <a:grpFill/>
              </p:grpSpPr>
              <p:sp>
                <p:nvSpPr>
                  <p:cNvPr id="228" name="Rectangle 38"/>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29" name="Rectangle 39"/>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30" name="Rectangle 229"/>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31" name="Rectangle 230"/>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32" name="Rectangle 231"/>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33" name="Rectangle 232"/>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34" name="Rectangle 233"/>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35" name="Rectangle 234"/>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36" name="Rectangle 235"/>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37" name="Rectangle 236"/>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38" name="Rectangle 237"/>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39" name="Rectangle 238"/>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40" name="Rectangle 239"/>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41" name="Rectangle 240"/>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grpSp>
            <p:nvGrpSpPr>
              <p:cNvPr id="14" name="Group 248"/>
              <p:cNvGrpSpPr/>
              <p:nvPr/>
            </p:nvGrpSpPr>
            <p:grpSpPr>
              <a:xfrm>
                <a:off x="2857488" y="357166"/>
                <a:ext cx="428628" cy="2857492"/>
                <a:chOff x="1071538" y="1500174"/>
                <a:chExt cx="428628" cy="2857492"/>
              </a:xfrm>
              <a:grpFill/>
            </p:grpSpPr>
            <p:grpSp>
              <p:nvGrpSpPr>
                <p:cNvPr id="15" name="Group 51"/>
                <p:cNvGrpSpPr/>
                <p:nvPr/>
              </p:nvGrpSpPr>
              <p:grpSpPr>
                <a:xfrm>
                  <a:off x="1071538" y="1500174"/>
                  <a:ext cx="142876" cy="2857492"/>
                  <a:chOff x="7286644" y="0"/>
                  <a:chExt cx="285752" cy="4000480"/>
                </a:xfrm>
                <a:grpFill/>
              </p:grpSpPr>
              <p:sp>
                <p:nvSpPr>
                  <p:cNvPr id="211" name="Rectangle 210"/>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12" name="Rectangle 211"/>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13" name="Rectangle 212"/>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14" name="Rectangle 213"/>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15" name="Rectangle 214"/>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16" name="Rectangle 215"/>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17" name="Rectangle 216"/>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18" name="Rectangle 217"/>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19" name="Rectangle 218"/>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20" name="Rectangle 219"/>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21" name="Rectangle 220"/>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22" name="Rectangle 221"/>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23" name="Rectangle 222"/>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24" name="Rectangle 223"/>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16" name="Group 51"/>
                <p:cNvGrpSpPr/>
                <p:nvPr/>
              </p:nvGrpSpPr>
              <p:grpSpPr>
                <a:xfrm>
                  <a:off x="1214414" y="1500174"/>
                  <a:ext cx="142876" cy="2857492"/>
                  <a:chOff x="7286644" y="0"/>
                  <a:chExt cx="285752" cy="4000480"/>
                </a:xfrm>
                <a:grpFill/>
              </p:grpSpPr>
              <p:sp>
                <p:nvSpPr>
                  <p:cNvPr id="197" name="Rectangle 196"/>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98" name="Rectangle 197"/>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99" name="Rectangle 198"/>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0" name="Rectangle 199"/>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1" name="Rectangle 200"/>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2" name="Rectangle 201"/>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3" name="Rectangle 202"/>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4" name="Rectangle 203"/>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5" name="Rectangle 204"/>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6" name="Rectangle 205"/>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7" name="Rectangle 206"/>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8" name="Rectangle 207"/>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9" name="Rectangle 208"/>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10" name="Rectangle 209"/>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17" name="Group 51"/>
                <p:cNvGrpSpPr/>
                <p:nvPr/>
              </p:nvGrpSpPr>
              <p:grpSpPr>
                <a:xfrm>
                  <a:off x="1357290" y="1500174"/>
                  <a:ext cx="142876" cy="2857492"/>
                  <a:chOff x="7286644" y="0"/>
                  <a:chExt cx="285752" cy="4000480"/>
                </a:xfrm>
                <a:grpFill/>
              </p:grpSpPr>
              <p:sp>
                <p:nvSpPr>
                  <p:cNvPr id="183" name="Rectangle 83"/>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84" name="Rectangle 84"/>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85" name="Rectangle 184"/>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86" name="Rectangle 185"/>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87" name="Rectangle 186"/>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88" name="Rectangle 187"/>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89" name="Rectangle 188"/>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90" name="Rectangle 189"/>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91" name="Rectangle 190"/>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92" name="Rectangle 191"/>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93" name="Rectangle 192"/>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94" name="Rectangle 193"/>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95" name="Rectangle 194"/>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96" name="Rectangle 195"/>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grpSp>
            <p:nvGrpSpPr>
              <p:cNvPr id="18" name="Group 249"/>
              <p:cNvGrpSpPr/>
              <p:nvPr/>
            </p:nvGrpSpPr>
            <p:grpSpPr>
              <a:xfrm>
                <a:off x="3286116" y="357166"/>
                <a:ext cx="428628" cy="2857492"/>
                <a:chOff x="1285852" y="2928934"/>
                <a:chExt cx="428628" cy="2857492"/>
              </a:xfrm>
              <a:grpFill/>
            </p:grpSpPr>
            <p:grpSp>
              <p:nvGrpSpPr>
                <p:cNvPr id="19" name="Group 51"/>
                <p:cNvGrpSpPr/>
                <p:nvPr/>
              </p:nvGrpSpPr>
              <p:grpSpPr>
                <a:xfrm>
                  <a:off x="1285852" y="2928934"/>
                  <a:ext cx="142876" cy="2857492"/>
                  <a:chOff x="7286644" y="0"/>
                  <a:chExt cx="285752" cy="4000480"/>
                </a:xfrm>
                <a:grpFill/>
              </p:grpSpPr>
              <p:sp>
                <p:nvSpPr>
                  <p:cNvPr id="166" name="Rectangle 165"/>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7" name="Rectangle 166"/>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8" name="Rectangle 167"/>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9" name="Rectangle 168"/>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0" name="Rectangle 169"/>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1" name="Rectangle 170"/>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2" name="Rectangle 171"/>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3" name="Rectangle 172"/>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4" name="Rectangle 173"/>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5" name="Rectangle 174"/>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6" name="Rectangle 175"/>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7" name="Rectangle 176"/>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8" name="Rectangle 177"/>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9" name="Rectangle 178"/>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20" name="Group 51"/>
                <p:cNvGrpSpPr/>
                <p:nvPr/>
              </p:nvGrpSpPr>
              <p:grpSpPr>
                <a:xfrm>
                  <a:off x="1428728" y="2928934"/>
                  <a:ext cx="142876" cy="2857492"/>
                  <a:chOff x="7286644" y="0"/>
                  <a:chExt cx="285752" cy="4000480"/>
                </a:xfrm>
                <a:grpFill/>
              </p:grpSpPr>
              <p:sp>
                <p:nvSpPr>
                  <p:cNvPr id="152" name="Rectangle 151"/>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3" name="Rectangle 152"/>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4" name="Rectangle 153"/>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5" name="Rectangle 154"/>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6" name="Rectangle 155"/>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7" name="Rectangle 156"/>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8" name="Rectangle 157"/>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9" name="Rectangle 158"/>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0" name="Rectangle 159"/>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1" name="Rectangle 160"/>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2" name="Rectangle 161"/>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3" name="Rectangle 162"/>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4" name="Rectangle 163"/>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5" name="Rectangle 164"/>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21" name="Group 51"/>
                <p:cNvGrpSpPr/>
                <p:nvPr/>
              </p:nvGrpSpPr>
              <p:grpSpPr>
                <a:xfrm>
                  <a:off x="1571604" y="2928934"/>
                  <a:ext cx="142876" cy="2857492"/>
                  <a:chOff x="7286644" y="0"/>
                  <a:chExt cx="285752" cy="4000480"/>
                </a:xfrm>
                <a:grpFill/>
              </p:grpSpPr>
              <p:sp>
                <p:nvSpPr>
                  <p:cNvPr id="138" name="Rectangle 137"/>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39" name="Rectangle 138"/>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40" name="Rectangle 139"/>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41" name="Rectangle 140"/>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42" name="Rectangle 141"/>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43" name="Rectangle 142"/>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44" name="Rectangle 143"/>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45" name="Rectangle 144"/>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46" name="Rectangle 145"/>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47" name="Rectangle 146"/>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48" name="Rectangle 147"/>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49" name="Rectangle 148"/>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0" name="Rectangle 149"/>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1" name="Rectangle 150"/>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grpSp>
            <p:nvGrpSpPr>
              <p:cNvPr id="22" name="Group 250"/>
              <p:cNvGrpSpPr/>
              <p:nvPr/>
            </p:nvGrpSpPr>
            <p:grpSpPr>
              <a:xfrm>
                <a:off x="3714744" y="357166"/>
                <a:ext cx="428628" cy="2857492"/>
                <a:chOff x="1000100" y="3357562"/>
                <a:chExt cx="428628" cy="2857492"/>
              </a:xfrm>
              <a:grpFill/>
            </p:grpSpPr>
            <p:grpSp>
              <p:nvGrpSpPr>
                <p:cNvPr id="23" name="Group 51"/>
                <p:cNvGrpSpPr/>
                <p:nvPr/>
              </p:nvGrpSpPr>
              <p:grpSpPr>
                <a:xfrm>
                  <a:off x="1000100" y="3357562"/>
                  <a:ext cx="142876" cy="2857492"/>
                  <a:chOff x="7286644" y="0"/>
                  <a:chExt cx="285752" cy="4000480"/>
                </a:xfrm>
                <a:grpFill/>
              </p:grpSpPr>
              <p:sp>
                <p:nvSpPr>
                  <p:cNvPr id="121" name="Rectangle 120"/>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22" name="Rectangle 121"/>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23" name="Rectangle 122"/>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24" name="Rectangle 123"/>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25" name="Rectangle 124"/>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26" name="Rectangle 125"/>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27" name="Rectangle 126"/>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28" name="Rectangle 127"/>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29" name="Rectangle 128"/>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30" name="Rectangle 129"/>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31" name="Rectangle 130"/>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32" name="Rectangle 131"/>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33" name="Rectangle 132"/>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34" name="Rectangle 133"/>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24" name="Group 51"/>
                <p:cNvGrpSpPr/>
                <p:nvPr/>
              </p:nvGrpSpPr>
              <p:grpSpPr>
                <a:xfrm>
                  <a:off x="1142976" y="3357562"/>
                  <a:ext cx="142876" cy="2857492"/>
                  <a:chOff x="7286644" y="0"/>
                  <a:chExt cx="285752" cy="4000480"/>
                </a:xfrm>
                <a:grpFill/>
              </p:grpSpPr>
              <p:sp>
                <p:nvSpPr>
                  <p:cNvPr id="107" name="Rectangle 106"/>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8" name="Rectangle 107"/>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9" name="Rectangle 108"/>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0" name="Rectangle 109"/>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1" name="Rectangle 110"/>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2" name="Rectangle 111"/>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3" name="Rectangle 112"/>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4" name="Rectangle 113"/>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5" name="Rectangle 114"/>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6" name="Rectangle 115"/>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7" name="Rectangle 116"/>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8" name="Rectangle 117"/>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9" name="Rectangle 118"/>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20" name="Rectangle 119"/>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25" name="Group 51"/>
                <p:cNvGrpSpPr/>
                <p:nvPr/>
              </p:nvGrpSpPr>
              <p:grpSpPr>
                <a:xfrm>
                  <a:off x="1285852" y="3357562"/>
                  <a:ext cx="142876" cy="2857492"/>
                  <a:chOff x="7286644" y="0"/>
                  <a:chExt cx="285752" cy="4000480"/>
                </a:xfrm>
                <a:grpFill/>
              </p:grpSpPr>
              <p:sp>
                <p:nvSpPr>
                  <p:cNvPr id="93" name="Rectangle 92"/>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94" name="Rectangle 93"/>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95" name="Rectangle 94"/>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96" name="Rectangle 95"/>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97" name="Rectangle 96"/>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98" name="Rectangle 97"/>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99" name="Rectangle 98"/>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0" name="Rectangle 99"/>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1" name="Rectangle 100"/>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2" name="Rectangle 101"/>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3" name="Rectangle 102"/>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4" name="Rectangle 103"/>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5" name="Rectangle 104"/>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6" name="Rectangle 105"/>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grpSp>
            <p:nvGrpSpPr>
              <p:cNvPr id="28" name="Group 251"/>
              <p:cNvGrpSpPr/>
              <p:nvPr/>
            </p:nvGrpSpPr>
            <p:grpSpPr>
              <a:xfrm>
                <a:off x="4143372" y="357166"/>
                <a:ext cx="285752" cy="2857492"/>
                <a:chOff x="2928926" y="3714752"/>
                <a:chExt cx="285752" cy="2857492"/>
              </a:xfrm>
              <a:grpFill/>
            </p:grpSpPr>
            <p:grpSp>
              <p:nvGrpSpPr>
                <p:cNvPr id="31" name="Group 51"/>
                <p:cNvGrpSpPr/>
                <p:nvPr/>
              </p:nvGrpSpPr>
              <p:grpSpPr>
                <a:xfrm>
                  <a:off x="2928926" y="3714752"/>
                  <a:ext cx="142876" cy="2857492"/>
                  <a:chOff x="7286644" y="0"/>
                  <a:chExt cx="285752" cy="4000480"/>
                </a:xfrm>
                <a:grpFill/>
              </p:grpSpPr>
              <p:sp>
                <p:nvSpPr>
                  <p:cNvPr id="76" name="Rectangle 75"/>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7" name="Rectangle 76"/>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8" name="Rectangle 77"/>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9" name="Rectangle 78"/>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0" name="Rectangle 79"/>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1" name="Rectangle 80"/>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2" name="Rectangle 81"/>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3" name="Rectangle 82"/>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4" name="Rectangle 83"/>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5" name="Rectangle 84"/>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6" name="Rectangle 85"/>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7" name="Rectangle 86"/>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8" name="Rectangle 87"/>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9" name="Rectangle 88"/>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32" name="Group 51"/>
                <p:cNvGrpSpPr/>
                <p:nvPr/>
              </p:nvGrpSpPr>
              <p:grpSpPr>
                <a:xfrm>
                  <a:off x="3071802" y="3714752"/>
                  <a:ext cx="142876" cy="2857492"/>
                  <a:chOff x="7286644" y="0"/>
                  <a:chExt cx="285752" cy="4000480"/>
                </a:xfrm>
                <a:grpFill/>
              </p:grpSpPr>
              <p:sp>
                <p:nvSpPr>
                  <p:cNvPr id="62" name="Rectangle 61"/>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63" name="Rectangle 62"/>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64" name="Rectangle 63"/>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65" name="Rectangle 64"/>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66" name="Rectangle 65"/>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67" name="Rectangle 66"/>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68" name="Rectangle 67"/>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69" name="Rectangle 68"/>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0" name="Rectangle 69"/>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1" name="Rectangle 70"/>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2" name="Rectangle 71"/>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3" name="Rectangle 72"/>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4" name="Rectangle 73"/>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5" name="Rectangle 74"/>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grpSp>
        <p:sp>
          <p:nvSpPr>
            <p:cNvPr id="7188" name="TextBox 270"/>
            <p:cNvSpPr txBox="1">
              <a:spLocks noChangeArrowheads="1"/>
            </p:cNvSpPr>
            <p:nvPr/>
          </p:nvSpPr>
          <p:spPr bwMode="auto">
            <a:xfrm>
              <a:off x="1427934" y="1928008"/>
              <a:ext cx="1214446" cy="369332"/>
            </a:xfrm>
            <a:prstGeom prst="rect">
              <a:avLst/>
            </a:prstGeom>
            <a:noFill/>
            <a:ln w="9525">
              <a:noFill/>
              <a:miter lim="800000"/>
              <a:headEnd/>
              <a:tailEnd/>
            </a:ln>
          </p:spPr>
          <p:txBody>
            <a:bodyPr>
              <a:spAutoFit/>
            </a:bodyPr>
            <a:lstStyle/>
            <a:p>
              <a:pPr algn="ctr"/>
              <a:r>
                <a:rPr lang="en-US" b="1">
                  <a:cs typeface="Times New Roman" pitchFamily="18" charset="0"/>
                </a:rPr>
                <a:t>14 ô</a:t>
              </a:r>
              <a:endParaRPr lang="vi-VN" b="1">
                <a:cs typeface="Times New Roman" pitchFamily="18" charset="0"/>
              </a:endParaRPr>
            </a:p>
          </p:txBody>
        </p:sp>
        <p:cxnSp>
          <p:nvCxnSpPr>
            <p:cNvPr id="272" name="Straight Arrow Connector 271"/>
            <p:cNvCxnSpPr/>
            <p:nvPr/>
          </p:nvCxnSpPr>
          <p:spPr>
            <a:xfrm>
              <a:off x="500578" y="2296220"/>
              <a:ext cx="2856976" cy="1588"/>
            </a:xfrm>
            <a:prstGeom prst="straightConnector1">
              <a:avLst/>
            </a:prstGeom>
            <a:ln w="28575">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p:nvPr/>
          </p:nvCxnSpPr>
          <p:spPr>
            <a:xfrm rot="5400000">
              <a:off x="-1035762" y="3750021"/>
              <a:ext cx="2785394" cy="1588"/>
            </a:xfrm>
            <a:prstGeom prst="straightConnector1">
              <a:avLst/>
            </a:prstGeom>
            <a:ln w="28575">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191" name="TextBox 274"/>
            <p:cNvSpPr txBox="1">
              <a:spLocks noChangeArrowheads="1"/>
            </p:cNvSpPr>
            <p:nvPr/>
          </p:nvSpPr>
          <p:spPr bwMode="auto">
            <a:xfrm rot="-5400000">
              <a:off x="-136805" y="3395786"/>
              <a:ext cx="642942" cy="707782"/>
            </a:xfrm>
            <a:prstGeom prst="rect">
              <a:avLst/>
            </a:prstGeom>
            <a:noFill/>
            <a:ln w="9525">
              <a:noFill/>
              <a:miter lim="800000"/>
              <a:headEnd/>
              <a:tailEnd/>
            </a:ln>
          </p:spPr>
          <p:txBody>
            <a:bodyPr>
              <a:spAutoFit/>
            </a:bodyPr>
            <a:lstStyle/>
            <a:p>
              <a:r>
                <a:rPr lang="en-US" sz="2000" b="1">
                  <a:cs typeface="Times New Roman" pitchFamily="18" charset="0"/>
                </a:rPr>
                <a:t>14 ô</a:t>
              </a:r>
              <a:endParaRPr lang="vi-VN" sz="2000" b="1">
                <a:cs typeface="Times New Roman" pitchFamily="18" charset="0"/>
              </a:endParaRPr>
            </a:p>
          </p:txBody>
        </p:sp>
      </p:grpSp>
      <p:grpSp>
        <p:nvGrpSpPr>
          <p:cNvPr id="33" name="Group 393"/>
          <p:cNvGrpSpPr>
            <a:grpSpLocks/>
          </p:cNvGrpSpPr>
          <p:nvPr/>
        </p:nvGrpSpPr>
        <p:grpSpPr bwMode="auto">
          <a:xfrm>
            <a:off x="3571875" y="2000250"/>
            <a:ext cx="2714625" cy="2857500"/>
            <a:chOff x="3571868" y="2000240"/>
            <a:chExt cx="2714644" cy="2857520"/>
          </a:xfrm>
        </p:grpSpPr>
        <p:cxnSp>
          <p:nvCxnSpPr>
            <p:cNvPr id="27" name="Straight Arrow Connector 26"/>
            <p:cNvCxnSpPr/>
            <p:nvPr/>
          </p:nvCxnSpPr>
          <p:spPr>
            <a:xfrm>
              <a:off x="4071935" y="2357431"/>
              <a:ext cx="2214577" cy="1587"/>
            </a:xfrm>
            <a:prstGeom prst="straightConnector1">
              <a:avLst/>
            </a:prstGeom>
            <a:ln w="28575">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2751125" y="3678240"/>
              <a:ext cx="2357453" cy="1587"/>
            </a:xfrm>
            <a:prstGeom prst="straightConnector1">
              <a:avLst/>
            </a:prstGeom>
            <a:ln w="28575">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184" name="TextBox 30"/>
            <p:cNvSpPr txBox="1">
              <a:spLocks noChangeArrowheads="1"/>
            </p:cNvSpPr>
            <p:nvPr/>
          </p:nvSpPr>
          <p:spPr bwMode="auto">
            <a:xfrm>
              <a:off x="4786314" y="2000240"/>
              <a:ext cx="785818" cy="369332"/>
            </a:xfrm>
            <a:prstGeom prst="rect">
              <a:avLst/>
            </a:prstGeom>
            <a:noFill/>
            <a:ln w="9525">
              <a:noFill/>
              <a:miter lim="800000"/>
              <a:headEnd/>
              <a:tailEnd/>
            </a:ln>
          </p:spPr>
          <p:txBody>
            <a:bodyPr>
              <a:spAutoFit/>
            </a:bodyPr>
            <a:lstStyle/>
            <a:p>
              <a:r>
                <a:rPr lang="en-US" b="1">
                  <a:cs typeface="Times New Roman" pitchFamily="18" charset="0"/>
                </a:rPr>
                <a:t>10 ô</a:t>
              </a:r>
              <a:endParaRPr lang="vi-VN" b="1">
                <a:cs typeface="Times New Roman" pitchFamily="18" charset="0"/>
              </a:endParaRPr>
            </a:p>
          </p:txBody>
        </p:sp>
        <p:sp>
          <p:nvSpPr>
            <p:cNvPr id="7185" name="TextBox 31"/>
            <p:cNvSpPr txBox="1">
              <a:spLocks noChangeArrowheads="1"/>
            </p:cNvSpPr>
            <p:nvPr/>
          </p:nvSpPr>
          <p:spPr bwMode="auto">
            <a:xfrm rot="-5400000">
              <a:off x="3363625" y="3280053"/>
              <a:ext cx="785818" cy="369332"/>
            </a:xfrm>
            <a:prstGeom prst="rect">
              <a:avLst/>
            </a:prstGeom>
            <a:noFill/>
            <a:ln w="9525">
              <a:noFill/>
              <a:miter lim="800000"/>
              <a:headEnd/>
              <a:tailEnd/>
            </a:ln>
          </p:spPr>
          <p:txBody>
            <a:bodyPr>
              <a:spAutoFit/>
            </a:bodyPr>
            <a:lstStyle/>
            <a:p>
              <a:r>
                <a:rPr lang="en-US" b="1">
                  <a:cs typeface="Times New Roman" pitchFamily="18" charset="0"/>
                </a:rPr>
                <a:t>10 ô</a:t>
              </a:r>
              <a:endParaRPr lang="vi-VN" b="1">
                <a:cs typeface="Times New Roman" pitchFamily="18" charset="0"/>
              </a:endParaRPr>
            </a:p>
          </p:txBody>
        </p:sp>
        <p:grpSp>
          <p:nvGrpSpPr>
            <p:cNvPr id="34" name="Group 277"/>
            <p:cNvGrpSpPr/>
            <p:nvPr/>
          </p:nvGrpSpPr>
          <p:grpSpPr>
            <a:xfrm>
              <a:off x="4143372" y="2500306"/>
              <a:ext cx="2143140" cy="2357454"/>
              <a:chOff x="1785918" y="2500306"/>
              <a:chExt cx="2143140" cy="2357454"/>
            </a:xfrm>
            <a:solidFill>
              <a:schemeClr val="bg1"/>
            </a:solidFill>
          </p:grpSpPr>
          <p:grpSp>
            <p:nvGrpSpPr>
              <p:cNvPr id="37" name="Group 367"/>
              <p:cNvGrpSpPr/>
              <p:nvPr/>
            </p:nvGrpSpPr>
            <p:grpSpPr>
              <a:xfrm>
                <a:off x="3286116" y="2500305"/>
                <a:ext cx="642942" cy="2357450"/>
                <a:chOff x="928662" y="428603"/>
                <a:chExt cx="642942" cy="2357450"/>
              </a:xfrm>
              <a:grpFill/>
            </p:grpSpPr>
            <p:grpSp>
              <p:nvGrpSpPr>
                <p:cNvPr id="50" name="Group 266"/>
                <p:cNvGrpSpPr/>
                <p:nvPr/>
              </p:nvGrpSpPr>
              <p:grpSpPr>
                <a:xfrm>
                  <a:off x="928662" y="428603"/>
                  <a:ext cx="214314" cy="2357450"/>
                  <a:chOff x="1714480" y="500042"/>
                  <a:chExt cx="214314" cy="2143140"/>
                </a:xfrm>
                <a:grpFill/>
              </p:grpSpPr>
              <p:sp>
                <p:nvSpPr>
                  <p:cNvPr id="382" name="Rectangle 381"/>
                  <p:cNvSpPr/>
                  <p:nvPr/>
                </p:nvSpPr>
                <p:spPr>
                  <a:xfrm>
                    <a:off x="1714480" y="50004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83" name="Rectangle 382"/>
                  <p:cNvSpPr/>
                  <p:nvPr/>
                </p:nvSpPr>
                <p:spPr>
                  <a:xfrm>
                    <a:off x="1714480" y="71435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84" name="Rectangle 383"/>
                  <p:cNvSpPr/>
                  <p:nvPr/>
                </p:nvSpPr>
                <p:spPr>
                  <a:xfrm>
                    <a:off x="1714480" y="92867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85" name="Rectangle 384"/>
                  <p:cNvSpPr/>
                  <p:nvPr/>
                </p:nvSpPr>
                <p:spPr>
                  <a:xfrm>
                    <a:off x="1714480" y="114298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86" name="Rectangle 385"/>
                  <p:cNvSpPr/>
                  <p:nvPr/>
                </p:nvSpPr>
                <p:spPr>
                  <a:xfrm>
                    <a:off x="1714480" y="135729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87" name="Rectangle 386"/>
                  <p:cNvSpPr/>
                  <p:nvPr/>
                </p:nvSpPr>
                <p:spPr>
                  <a:xfrm>
                    <a:off x="1714480" y="157161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88" name="Rectangle 387"/>
                  <p:cNvSpPr/>
                  <p:nvPr/>
                </p:nvSpPr>
                <p:spPr>
                  <a:xfrm>
                    <a:off x="1714480" y="242886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89" name="Rectangle 388"/>
                  <p:cNvSpPr/>
                  <p:nvPr/>
                </p:nvSpPr>
                <p:spPr>
                  <a:xfrm>
                    <a:off x="1714480" y="178592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90" name="Rectangle 389"/>
                  <p:cNvSpPr/>
                  <p:nvPr/>
                </p:nvSpPr>
                <p:spPr>
                  <a:xfrm>
                    <a:off x="1714480" y="221455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91" name="Rectangle 390"/>
                  <p:cNvSpPr/>
                  <p:nvPr/>
                </p:nvSpPr>
                <p:spPr>
                  <a:xfrm>
                    <a:off x="1714480" y="200024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52" name="Group 268"/>
                <p:cNvGrpSpPr/>
                <p:nvPr/>
              </p:nvGrpSpPr>
              <p:grpSpPr>
                <a:xfrm>
                  <a:off x="1142976" y="428603"/>
                  <a:ext cx="214314" cy="2357450"/>
                  <a:chOff x="1714480" y="500042"/>
                  <a:chExt cx="214314" cy="2143140"/>
                </a:xfrm>
                <a:grpFill/>
              </p:grpSpPr>
              <p:sp>
                <p:nvSpPr>
                  <p:cNvPr id="372" name="Rectangle 371"/>
                  <p:cNvSpPr/>
                  <p:nvPr/>
                </p:nvSpPr>
                <p:spPr>
                  <a:xfrm>
                    <a:off x="1714480" y="50004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73" name="Rectangle 372"/>
                  <p:cNvSpPr/>
                  <p:nvPr/>
                </p:nvSpPr>
                <p:spPr>
                  <a:xfrm>
                    <a:off x="1714480" y="71435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74" name="Rectangle 373"/>
                  <p:cNvSpPr/>
                  <p:nvPr/>
                </p:nvSpPr>
                <p:spPr>
                  <a:xfrm>
                    <a:off x="1714480" y="92867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75" name="Rectangle 374"/>
                  <p:cNvSpPr/>
                  <p:nvPr/>
                </p:nvSpPr>
                <p:spPr>
                  <a:xfrm>
                    <a:off x="1714480" y="114298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76" name="Rectangle 375"/>
                  <p:cNvSpPr/>
                  <p:nvPr/>
                </p:nvSpPr>
                <p:spPr>
                  <a:xfrm>
                    <a:off x="1714480" y="135729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77" name="Rectangle 376"/>
                  <p:cNvSpPr/>
                  <p:nvPr/>
                </p:nvSpPr>
                <p:spPr>
                  <a:xfrm>
                    <a:off x="1714480" y="157161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78" name="Rectangle 377"/>
                  <p:cNvSpPr/>
                  <p:nvPr/>
                </p:nvSpPr>
                <p:spPr>
                  <a:xfrm>
                    <a:off x="1714480" y="242886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79" name="Rectangle 378"/>
                  <p:cNvSpPr/>
                  <p:nvPr/>
                </p:nvSpPr>
                <p:spPr>
                  <a:xfrm>
                    <a:off x="1714480" y="178592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80" name="Rectangle 379"/>
                  <p:cNvSpPr/>
                  <p:nvPr/>
                </p:nvSpPr>
                <p:spPr>
                  <a:xfrm>
                    <a:off x="1714480" y="221455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81" name="Rectangle 380"/>
                  <p:cNvSpPr/>
                  <p:nvPr/>
                </p:nvSpPr>
                <p:spPr>
                  <a:xfrm>
                    <a:off x="1714480" y="200024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53" name="Group 279"/>
                <p:cNvGrpSpPr/>
                <p:nvPr/>
              </p:nvGrpSpPr>
              <p:grpSpPr>
                <a:xfrm>
                  <a:off x="1357290" y="428603"/>
                  <a:ext cx="214314" cy="2357450"/>
                  <a:chOff x="1714480" y="500042"/>
                  <a:chExt cx="214314" cy="2143140"/>
                </a:xfrm>
                <a:grpFill/>
              </p:grpSpPr>
              <p:sp>
                <p:nvSpPr>
                  <p:cNvPr id="362" name="Rectangle 361"/>
                  <p:cNvSpPr/>
                  <p:nvPr/>
                </p:nvSpPr>
                <p:spPr>
                  <a:xfrm>
                    <a:off x="1714480" y="50004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63" name="Rectangle 362"/>
                  <p:cNvSpPr/>
                  <p:nvPr/>
                </p:nvSpPr>
                <p:spPr>
                  <a:xfrm>
                    <a:off x="1714480" y="71435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64" name="Rectangle 363"/>
                  <p:cNvSpPr/>
                  <p:nvPr/>
                </p:nvSpPr>
                <p:spPr>
                  <a:xfrm>
                    <a:off x="1714480" y="92867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65" name="Rectangle 364"/>
                  <p:cNvSpPr/>
                  <p:nvPr/>
                </p:nvSpPr>
                <p:spPr>
                  <a:xfrm>
                    <a:off x="1714480" y="114298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66" name="Rectangle 365"/>
                  <p:cNvSpPr/>
                  <p:nvPr/>
                </p:nvSpPr>
                <p:spPr>
                  <a:xfrm>
                    <a:off x="1714480" y="135729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67" name="Rectangle 366"/>
                  <p:cNvSpPr/>
                  <p:nvPr/>
                </p:nvSpPr>
                <p:spPr>
                  <a:xfrm>
                    <a:off x="1714480" y="157161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68" name="Rectangle 367"/>
                  <p:cNvSpPr/>
                  <p:nvPr/>
                </p:nvSpPr>
                <p:spPr>
                  <a:xfrm>
                    <a:off x="1714480" y="242886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69" name="Rectangle 368"/>
                  <p:cNvSpPr/>
                  <p:nvPr/>
                </p:nvSpPr>
                <p:spPr>
                  <a:xfrm>
                    <a:off x="1714480" y="178592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70" name="Rectangle 369"/>
                  <p:cNvSpPr/>
                  <p:nvPr/>
                </p:nvSpPr>
                <p:spPr>
                  <a:xfrm>
                    <a:off x="1714480" y="221455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71" name="Rectangle 370"/>
                  <p:cNvSpPr/>
                  <p:nvPr/>
                </p:nvSpPr>
                <p:spPr>
                  <a:xfrm>
                    <a:off x="1714480" y="200024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grpSp>
            <p:nvGrpSpPr>
              <p:cNvPr id="54" name="Group 369"/>
              <p:cNvGrpSpPr/>
              <p:nvPr/>
            </p:nvGrpSpPr>
            <p:grpSpPr>
              <a:xfrm>
                <a:off x="1785918" y="2500305"/>
                <a:ext cx="857256" cy="2357450"/>
                <a:chOff x="1785918" y="2500305"/>
                <a:chExt cx="857256" cy="2357450"/>
              </a:xfrm>
              <a:grpFill/>
            </p:grpSpPr>
            <p:grpSp>
              <p:nvGrpSpPr>
                <p:cNvPr id="55" name="Group 290"/>
                <p:cNvGrpSpPr/>
                <p:nvPr/>
              </p:nvGrpSpPr>
              <p:grpSpPr>
                <a:xfrm>
                  <a:off x="2428860" y="2500305"/>
                  <a:ext cx="214314" cy="2357450"/>
                  <a:chOff x="1714480" y="500042"/>
                  <a:chExt cx="214314" cy="2143140"/>
                </a:xfrm>
                <a:grpFill/>
              </p:grpSpPr>
              <p:sp>
                <p:nvSpPr>
                  <p:cNvPr id="349" name="Rectangle 348"/>
                  <p:cNvSpPr/>
                  <p:nvPr/>
                </p:nvSpPr>
                <p:spPr>
                  <a:xfrm>
                    <a:off x="1714480" y="50004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50" name="Rectangle 349"/>
                  <p:cNvSpPr/>
                  <p:nvPr/>
                </p:nvSpPr>
                <p:spPr>
                  <a:xfrm>
                    <a:off x="1714480" y="71435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51" name="Rectangle 350"/>
                  <p:cNvSpPr/>
                  <p:nvPr/>
                </p:nvSpPr>
                <p:spPr>
                  <a:xfrm>
                    <a:off x="1714480" y="92867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52" name="Rectangle 351"/>
                  <p:cNvSpPr/>
                  <p:nvPr/>
                </p:nvSpPr>
                <p:spPr>
                  <a:xfrm>
                    <a:off x="1714480" y="114298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53" name="Rectangle 352"/>
                  <p:cNvSpPr/>
                  <p:nvPr/>
                </p:nvSpPr>
                <p:spPr>
                  <a:xfrm>
                    <a:off x="1714480" y="135729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54" name="Rectangle 353"/>
                  <p:cNvSpPr/>
                  <p:nvPr/>
                </p:nvSpPr>
                <p:spPr>
                  <a:xfrm>
                    <a:off x="1714480" y="157161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55" name="Rectangle 354"/>
                  <p:cNvSpPr/>
                  <p:nvPr/>
                </p:nvSpPr>
                <p:spPr>
                  <a:xfrm>
                    <a:off x="1714480" y="242886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56" name="Rectangle 355"/>
                  <p:cNvSpPr/>
                  <p:nvPr/>
                </p:nvSpPr>
                <p:spPr>
                  <a:xfrm>
                    <a:off x="1714480" y="178592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57" name="Rectangle 356"/>
                  <p:cNvSpPr/>
                  <p:nvPr/>
                </p:nvSpPr>
                <p:spPr>
                  <a:xfrm>
                    <a:off x="1714480" y="221455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58" name="Rectangle 357"/>
                  <p:cNvSpPr/>
                  <p:nvPr/>
                </p:nvSpPr>
                <p:spPr>
                  <a:xfrm>
                    <a:off x="1714480" y="200024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57" name="Group 301"/>
                <p:cNvGrpSpPr/>
                <p:nvPr/>
              </p:nvGrpSpPr>
              <p:grpSpPr>
                <a:xfrm>
                  <a:off x="2214546" y="2500305"/>
                  <a:ext cx="214314" cy="2357450"/>
                  <a:chOff x="1714480" y="500042"/>
                  <a:chExt cx="214314" cy="2143140"/>
                </a:xfrm>
                <a:grpFill/>
              </p:grpSpPr>
              <p:sp>
                <p:nvSpPr>
                  <p:cNvPr id="339" name="Rectangle 338"/>
                  <p:cNvSpPr/>
                  <p:nvPr/>
                </p:nvSpPr>
                <p:spPr>
                  <a:xfrm>
                    <a:off x="1714480" y="50004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40" name="Rectangle 339"/>
                  <p:cNvSpPr/>
                  <p:nvPr/>
                </p:nvSpPr>
                <p:spPr>
                  <a:xfrm>
                    <a:off x="1714480" y="71435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41" name="Rectangle 340"/>
                  <p:cNvSpPr/>
                  <p:nvPr/>
                </p:nvSpPr>
                <p:spPr>
                  <a:xfrm>
                    <a:off x="1714480" y="92867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42" name="Rectangle 341"/>
                  <p:cNvSpPr/>
                  <p:nvPr/>
                </p:nvSpPr>
                <p:spPr>
                  <a:xfrm>
                    <a:off x="1714480" y="114298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43" name="Rectangle 342"/>
                  <p:cNvSpPr/>
                  <p:nvPr/>
                </p:nvSpPr>
                <p:spPr>
                  <a:xfrm>
                    <a:off x="1714480" y="135729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44" name="Rectangle 343"/>
                  <p:cNvSpPr/>
                  <p:nvPr/>
                </p:nvSpPr>
                <p:spPr>
                  <a:xfrm>
                    <a:off x="1714480" y="157161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45" name="Rectangle 344"/>
                  <p:cNvSpPr/>
                  <p:nvPr/>
                </p:nvSpPr>
                <p:spPr>
                  <a:xfrm>
                    <a:off x="1714480" y="242886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46" name="Rectangle 345"/>
                  <p:cNvSpPr/>
                  <p:nvPr/>
                </p:nvSpPr>
                <p:spPr>
                  <a:xfrm>
                    <a:off x="1714480" y="178592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47" name="Rectangle 346"/>
                  <p:cNvSpPr/>
                  <p:nvPr/>
                </p:nvSpPr>
                <p:spPr>
                  <a:xfrm>
                    <a:off x="1714480" y="221455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48" name="Rectangle 347"/>
                  <p:cNvSpPr/>
                  <p:nvPr/>
                </p:nvSpPr>
                <p:spPr>
                  <a:xfrm>
                    <a:off x="1714480" y="200024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58" name="Group 312"/>
                <p:cNvGrpSpPr/>
                <p:nvPr/>
              </p:nvGrpSpPr>
              <p:grpSpPr>
                <a:xfrm>
                  <a:off x="2000232" y="2500305"/>
                  <a:ext cx="214314" cy="2357450"/>
                  <a:chOff x="1714480" y="500042"/>
                  <a:chExt cx="214314" cy="2143140"/>
                </a:xfrm>
                <a:grpFill/>
              </p:grpSpPr>
              <p:sp>
                <p:nvSpPr>
                  <p:cNvPr id="329" name="Rectangle 328"/>
                  <p:cNvSpPr/>
                  <p:nvPr/>
                </p:nvSpPr>
                <p:spPr>
                  <a:xfrm>
                    <a:off x="1714480" y="50004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30" name="Rectangle 329"/>
                  <p:cNvSpPr/>
                  <p:nvPr/>
                </p:nvSpPr>
                <p:spPr>
                  <a:xfrm>
                    <a:off x="1714480" y="71435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31" name="Rectangle 330"/>
                  <p:cNvSpPr/>
                  <p:nvPr/>
                </p:nvSpPr>
                <p:spPr>
                  <a:xfrm>
                    <a:off x="1714480" y="92867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32" name="Rectangle 331"/>
                  <p:cNvSpPr/>
                  <p:nvPr/>
                </p:nvSpPr>
                <p:spPr>
                  <a:xfrm>
                    <a:off x="1714480" y="114298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33" name="Rectangle 332"/>
                  <p:cNvSpPr/>
                  <p:nvPr/>
                </p:nvSpPr>
                <p:spPr>
                  <a:xfrm>
                    <a:off x="1714480" y="135729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34" name="Rectangle 333"/>
                  <p:cNvSpPr/>
                  <p:nvPr/>
                </p:nvSpPr>
                <p:spPr>
                  <a:xfrm>
                    <a:off x="1714480" y="157161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35" name="Rectangle 334"/>
                  <p:cNvSpPr/>
                  <p:nvPr/>
                </p:nvSpPr>
                <p:spPr>
                  <a:xfrm>
                    <a:off x="1714480" y="242886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36" name="Rectangle 335"/>
                  <p:cNvSpPr/>
                  <p:nvPr/>
                </p:nvSpPr>
                <p:spPr>
                  <a:xfrm>
                    <a:off x="1714480" y="178592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37" name="Rectangle 336"/>
                  <p:cNvSpPr/>
                  <p:nvPr/>
                </p:nvSpPr>
                <p:spPr>
                  <a:xfrm>
                    <a:off x="1714480" y="221455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38" name="Rectangle 337"/>
                  <p:cNvSpPr/>
                  <p:nvPr/>
                </p:nvSpPr>
                <p:spPr>
                  <a:xfrm>
                    <a:off x="1714480" y="200024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59" name="Group 323"/>
                <p:cNvGrpSpPr/>
                <p:nvPr/>
              </p:nvGrpSpPr>
              <p:grpSpPr>
                <a:xfrm>
                  <a:off x="1785918" y="2500305"/>
                  <a:ext cx="214314" cy="2357450"/>
                  <a:chOff x="1714480" y="500042"/>
                  <a:chExt cx="214314" cy="2143140"/>
                </a:xfrm>
                <a:grpFill/>
              </p:grpSpPr>
              <p:sp>
                <p:nvSpPr>
                  <p:cNvPr id="319" name="Rectangle 318"/>
                  <p:cNvSpPr/>
                  <p:nvPr/>
                </p:nvSpPr>
                <p:spPr>
                  <a:xfrm>
                    <a:off x="1714480" y="50004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20" name="Rectangle 319"/>
                  <p:cNvSpPr/>
                  <p:nvPr/>
                </p:nvSpPr>
                <p:spPr>
                  <a:xfrm>
                    <a:off x="1714480" y="71435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21" name="Rectangle 320"/>
                  <p:cNvSpPr/>
                  <p:nvPr/>
                </p:nvSpPr>
                <p:spPr>
                  <a:xfrm>
                    <a:off x="1714480" y="92867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22" name="Rectangle 321"/>
                  <p:cNvSpPr/>
                  <p:nvPr/>
                </p:nvSpPr>
                <p:spPr>
                  <a:xfrm>
                    <a:off x="1714480" y="114298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23" name="Rectangle 322"/>
                  <p:cNvSpPr/>
                  <p:nvPr/>
                </p:nvSpPr>
                <p:spPr>
                  <a:xfrm>
                    <a:off x="1714480" y="135729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24" name="Rectangle 323"/>
                  <p:cNvSpPr/>
                  <p:nvPr/>
                </p:nvSpPr>
                <p:spPr>
                  <a:xfrm>
                    <a:off x="1714480" y="157161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25" name="Rectangle 324"/>
                  <p:cNvSpPr/>
                  <p:nvPr/>
                </p:nvSpPr>
                <p:spPr>
                  <a:xfrm>
                    <a:off x="1714480" y="242886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26" name="Rectangle 325"/>
                  <p:cNvSpPr/>
                  <p:nvPr/>
                </p:nvSpPr>
                <p:spPr>
                  <a:xfrm>
                    <a:off x="1714480" y="178592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27" name="Rectangle 326"/>
                  <p:cNvSpPr/>
                  <p:nvPr/>
                </p:nvSpPr>
                <p:spPr>
                  <a:xfrm>
                    <a:off x="1714480" y="221455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28" name="Rectangle 327"/>
                  <p:cNvSpPr/>
                  <p:nvPr/>
                </p:nvSpPr>
                <p:spPr>
                  <a:xfrm>
                    <a:off x="1714480" y="200024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grpSp>
            <p:nvGrpSpPr>
              <p:cNvPr id="60" name="Group 368"/>
              <p:cNvGrpSpPr/>
              <p:nvPr/>
            </p:nvGrpSpPr>
            <p:grpSpPr>
              <a:xfrm>
                <a:off x="2643174" y="2500305"/>
                <a:ext cx="642942" cy="2357450"/>
                <a:chOff x="3857620" y="1714487"/>
                <a:chExt cx="642942" cy="2357450"/>
              </a:xfrm>
              <a:grpFill/>
            </p:grpSpPr>
            <p:grpSp>
              <p:nvGrpSpPr>
                <p:cNvPr id="61" name="Group 334"/>
                <p:cNvGrpSpPr/>
                <p:nvPr/>
              </p:nvGrpSpPr>
              <p:grpSpPr>
                <a:xfrm>
                  <a:off x="4286248" y="1714487"/>
                  <a:ext cx="214314" cy="2357450"/>
                  <a:chOff x="1714480" y="500042"/>
                  <a:chExt cx="214314" cy="2143140"/>
                </a:xfrm>
                <a:grpFill/>
              </p:grpSpPr>
              <p:sp>
                <p:nvSpPr>
                  <p:cNvPr id="305" name="Rectangle 304"/>
                  <p:cNvSpPr/>
                  <p:nvPr/>
                </p:nvSpPr>
                <p:spPr>
                  <a:xfrm>
                    <a:off x="1714480" y="50004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06" name="Rectangle 305"/>
                  <p:cNvSpPr/>
                  <p:nvPr/>
                </p:nvSpPr>
                <p:spPr>
                  <a:xfrm>
                    <a:off x="1714480" y="71435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07" name="Rectangle 306"/>
                  <p:cNvSpPr/>
                  <p:nvPr/>
                </p:nvSpPr>
                <p:spPr>
                  <a:xfrm>
                    <a:off x="1714480" y="92867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08" name="Rectangle 307"/>
                  <p:cNvSpPr/>
                  <p:nvPr/>
                </p:nvSpPr>
                <p:spPr>
                  <a:xfrm>
                    <a:off x="1714480" y="114298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09" name="Rectangle 308"/>
                  <p:cNvSpPr/>
                  <p:nvPr/>
                </p:nvSpPr>
                <p:spPr>
                  <a:xfrm>
                    <a:off x="1714480" y="135729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10" name="Rectangle 309"/>
                  <p:cNvSpPr/>
                  <p:nvPr/>
                </p:nvSpPr>
                <p:spPr>
                  <a:xfrm>
                    <a:off x="1714480" y="157161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11" name="Rectangle 310"/>
                  <p:cNvSpPr/>
                  <p:nvPr/>
                </p:nvSpPr>
                <p:spPr>
                  <a:xfrm>
                    <a:off x="1714480" y="242886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12" name="Rectangle 311"/>
                  <p:cNvSpPr/>
                  <p:nvPr/>
                </p:nvSpPr>
                <p:spPr>
                  <a:xfrm>
                    <a:off x="1714480" y="178592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13" name="Rectangle 312"/>
                  <p:cNvSpPr/>
                  <p:nvPr/>
                </p:nvSpPr>
                <p:spPr>
                  <a:xfrm>
                    <a:off x="1714480" y="221455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14" name="Rectangle 313"/>
                  <p:cNvSpPr/>
                  <p:nvPr/>
                </p:nvSpPr>
                <p:spPr>
                  <a:xfrm>
                    <a:off x="1714480" y="200024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90" name="Group 345"/>
                <p:cNvGrpSpPr/>
                <p:nvPr/>
              </p:nvGrpSpPr>
              <p:grpSpPr>
                <a:xfrm>
                  <a:off x="4071934" y="1714487"/>
                  <a:ext cx="214314" cy="2357450"/>
                  <a:chOff x="1714480" y="500042"/>
                  <a:chExt cx="214314" cy="2143140"/>
                </a:xfrm>
                <a:grpFill/>
              </p:grpSpPr>
              <p:sp>
                <p:nvSpPr>
                  <p:cNvPr id="295" name="Rectangle 294"/>
                  <p:cNvSpPr/>
                  <p:nvPr/>
                </p:nvSpPr>
                <p:spPr>
                  <a:xfrm>
                    <a:off x="1714480" y="50004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96" name="Rectangle 295"/>
                  <p:cNvSpPr/>
                  <p:nvPr/>
                </p:nvSpPr>
                <p:spPr>
                  <a:xfrm>
                    <a:off x="1714480" y="71435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97" name="Rectangle 296"/>
                  <p:cNvSpPr/>
                  <p:nvPr/>
                </p:nvSpPr>
                <p:spPr>
                  <a:xfrm>
                    <a:off x="1714480" y="92867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98" name="Rectangle 297"/>
                  <p:cNvSpPr/>
                  <p:nvPr/>
                </p:nvSpPr>
                <p:spPr>
                  <a:xfrm>
                    <a:off x="1714480" y="114298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99" name="Rectangle 298"/>
                  <p:cNvSpPr/>
                  <p:nvPr/>
                </p:nvSpPr>
                <p:spPr>
                  <a:xfrm>
                    <a:off x="1714480" y="135729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00" name="Rectangle 299"/>
                  <p:cNvSpPr/>
                  <p:nvPr/>
                </p:nvSpPr>
                <p:spPr>
                  <a:xfrm>
                    <a:off x="1714480" y="157161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01" name="Rectangle 300"/>
                  <p:cNvSpPr/>
                  <p:nvPr/>
                </p:nvSpPr>
                <p:spPr>
                  <a:xfrm>
                    <a:off x="1714480" y="242886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02" name="Rectangle 301"/>
                  <p:cNvSpPr/>
                  <p:nvPr/>
                </p:nvSpPr>
                <p:spPr>
                  <a:xfrm>
                    <a:off x="1714480" y="178592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03" name="Rectangle 302"/>
                  <p:cNvSpPr/>
                  <p:nvPr/>
                </p:nvSpPr>
                <p:spPr>
                  <a:xfrm>
                    <a:off x="1714480" y="221455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04" name="Rectangle 303"/>
                  <p:cNvSpPr/>
                  <p:nvPr/>
                </p:nvSpPr>
                <p:spPr>
                  <a:xfrm>
                    <a:off x="1714480" y="200024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91" name="Group 356"/>
                <p:cNvGrpSpPr/>
                <p:nvPr/>
              </p:nvGrpSpPr>
              <p:grpSpPr>
                <a:xfrm>
                  <a:off x="3857620" y="1714487"/>
                  <a:ext cx="214314" cy="2357450"/>
                  <a:chOff x="1714480" y="500042"/>
                  <a:chExt cx="214314" cy="2143140"/>
                </a:xfrm>
                <a:grpFill/>
              </p:grpSpPr>
              <p:sp>
                <p:nvSpPr>
                  <p:cNvPr id="285" name="Rectangle 284"/>
                  <p:cNvSpPr/>
                  <p:nvPr/>
                </p:nvSpPr>
                <p:spPr>
                  <a:xfrm>
                    <a:off x="1714480" y="50004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86" name="Rectangle 285"/>
                  <p:cNvSpPr/>
                  <p:nvPr/>
                </p:nvSpPr>
                <p:spPr>
                  <a:xfrm>
                    <a:off x="1714480" y="71435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87" name="Rectangle 286"/>
                  <p:cNvSpPr/>
                  <p:nvPr/>
                </p:nvSpPr>
                <p:spPr>
                  <a:xfrm>
                    <a:off x="1714480" y="92867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88" name="Rectangle 287"/>
                  <p:cNvSpPr/>
                  <p:nvPr/>
                </p:nvSpPr>
                <p:spPr>
                  <a:xfrm>
                    <a:off x="1714480" y="114298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89" name="Rectangle 288"/>
                  <p:cNvSpPr/>
                  <p:nvPr/>
                </p:nvSpPr>
                <p:spPr>
                  <a:xfrm>
                    <a:off x="1714480" y="135729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90" name="Rectangle 289"/>
                  <p:cNvSpPr/>
                  <p:nvPr/>
                </p:nvSpPr>
                <p:spPr>
                  <a:xfrm>
                    <a:off x="1714480" y="1571612"/>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91" name="Rectangle 290"/>
                  <p:cNvSpPr/>
                  <p:nvPr/>
                </p:nvSpPr>
                <p:spPr>
                  <a:xfrm>
                    <a:off x="1714480" y="2428868"/>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92" name="Rectangle 291"/>
                  <p:cNvSpPr/>
                  <p:nvPr/>
                </p:nvSpPr>
                <p:spPr>
                  <a:xfrm>
                    <a:off x="1714480" y="1785926"/>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93" name="Rectangle 292"/>
                  <p:cNvSpPr/>
                  <p:nvPr/>
                </p:nvSpPr>
                <p:spPr>
                  <a:xfrm>
                    <a:off x="1714480" y="2214554"/>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94" name="Rectangle 293"/>
                  <p:cNvSpPr/>
                  <p:nvPr/>
                </p:nvSpPr>
                <p:spPr>
                  <a:xfrm>
                    <a:off x="1714480" y="2000240"/>
                    <a:ext cx="214314" cy="2143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grpSp>
      </p:grpSp>
      <p:sp>
        <p:nvSpPr>
          <p:cNvPr id="392" name="TextBox 391"/>
          <p:cNvSpPr txBox="1">
            <a:spLocks noChangeArrowheads="1"/>
          </p:cNvSpPr>
          <p:nvPr/>
        </p:nvSpPr>
        <p:spPr bwMode="auto">
          <a:xfrm>
            <a:off x="71438" y="5715000"/>
            <a:ext cx="9072562" cy="954088"/>
          </a:xfrm>
          <a:prstGeom prst="rect">
            <a:avLst/>
          </a:prstGeom>
          <a:noFill/>
          <a:ln w="9525">
            <a:noFill/>
            <a:miter lim="800000"/>
            <a:headEnd/>
            <a:tailEnd/>
          </a:ln>
        </p:spPr>
        <p:txBody>
          <a:bodyPr>
            <a:spAutoFit/>
          </a:bodyPr>
          <a:lstStyle/>
          <a:p>
            <a:r>
              <a:rPr lang="en-US" sz="2800">
                <a:cs typeface="Times New Roman" pitchFamily="18" charset="0"/>
              </a:rPr>
              <a:t>Cắt 1 hình vuông có cạnh 10 ô để làm đôi cánh bướm thứ hai.</a:t>
            </a:r>
          </a:p>
        </p:txBody>
      </p:sp>
      <p:sp>
        <p:nvSpPr>
          <p:cNvPr id="393" name="TextBox 392"/>
          <p:cNvSpPr txBox="1">
            <a:spLocks noChangeArrowheads="1"/>
          </p:cNvSpPr>
          <p:nvPr/>
        </p:nvSpPr>
        <p:spPr bwMode="auto">
          <a:xfrm>
            <a:off x="71438" y="6143625"/>
            <a:ext cx="6000750" cy="523875"/>
          </a:xfrm>
          <a:prstGeom prst="rect">
            <a:avLst/>
          </a:prstGeom>
          <a:noFill/>
          <a:ln w="9525">
            <a:noFill/>
            <a:miter lim="800000"/>
            <a:headEnd/>
            <a:tailEnd/>
          </a:ln>
        </p:spPr>
        <p:txBody>
          <a:bodyPr>
            <a:spAutoFit/>
          </a:bodyPr>
          <a:lstStyle/>
          <a:p>
            <a:r>
              <a:rPr lang="en-US" sz="2800">
                <a:cs typeface="Times New Roman" pitchFamily="18" charset="0"/>
              </a:rPr>
              <a:t>Cắt 1 nan giấy màu sẫm dài 12.</a:t>
            </a:r>
            <a:endParaRPr lang="vi-VN" sz="28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linds(horizontal)">
                                      <p:cBhvr>
                                        <p:cTn id="22" dur="500"/>
                                        <p:tgtEl>
                                          <p:spTgt spid="56"/>
                                        </p:tgtEl>
                                      </p:cBhvr>
                                    </p:animEffect>
                                  </p:childTnLst>
                                </p:cTn>
                              </p:par>
                              <p:par>
                                <p:cTn id="23" presetID="3"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500"/>
                                        <p:tgtEl>
                                          <p:spTgt spid="3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circle(in)">
                                      <p:cBhvr>
                                        <p:cTn id="33" dur="2000"/>
                                        <p:tgtEl>
                                          <p:spTgt spid="3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92"/>
                                        </p:tgtEl>
                                        <p:attrNameLst>
                                          <p:attrName>style.visibility</p:attrName>
                                        </p:attrNameLst>
                                      </p:cBhvr>
                                      <p:to>
                                        <p:strVal val="visible"/>
                                      </p:to>
                                    </p:set>
                                    <p:animEffect transition="in" filter="circle(in)">
                                      <p:cBhvr>
                                        <p:cTn id="36" dur="2000"/>
                                        <p:tgtEl>
                                          <p:spTgt spid="39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heckerboard(across)">
                                      <p:cBhvr>
                                        <p:cTn id="41" dur="500"/>
                                        <p:tgtEl>
                                          <p:spTgt spid="2"/>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393"/>
                                        </p:tgtEl>
                                        <p:attrNameLst>
                                          <p:attrName>style.visibility</p:attrName>
                                        </p:attrNameLst>
                                      </p:cBhvr>
                                      <p:to>
                                        <p:strVal val="visible"/>
                                      </p:to>
                                    </p:set>
                                    <p:animEffect transition="in" filter="checkerboard(across)">
                                      <p:cBhvr>
                                        <p:cTn id="44"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0" grpId="0"/>
      <p:bldP spid="56" grpId="0"/>
      <p:bldP spid="392" grpId="0"/>
      <p:bldP spid="3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Hình nền PowerPoint\thumbnail2.xalo.vn.jpg"/>
          <p:cNvPicPr>
            <a:picLocks noChangeAspect="1" noChangeArrowheads="1"/>
          </p:cNvPicPr>
          <p:nvPr/>
        </p:nvPicPr>
        <p:blipFill>
          <a:blip r:embed="rId2"/>
          <a:srcRect/>
          <a:stretch>
            <a:fillRect/>
          </a:stretch>
        </p:blipFill>
        <p:spPr bwMode="auto">
          <a:xfrm>
            <a:off x="0" y="0"/>
            <a:ext cx="9147175" cy="6856413"/>
          </a:xfrm>
          <a:prstGeom prst="rect">
            <a:avLst/>
          </a:prstGeom>
          <a:noFill/>
          <a:ln w="9525">
            <a:noFill/>
            <a:miter lim="800000"/>
            <a:headEnd/>
            <a:tailEnd/>
          </a:ln>
        </p:spPr>
      </p:pic>
      <p:sp>
        <p:nvSpPr>
          <p:cNvPr id="6" name="TextBox 5"/>
          <p:cNvSpPr txBox="1">
            <a:spLocks noChangeArrowheads="1"/>
          </p:cNvSpPr>
          <p:nvPr/>
        </p:nvSpPr>
        <p:spPr bwMode="auto">
          <a:xfrm>
            <a:off x="71438" y="1214438"/>
            <a:ext cx="1963737" cy="523875"/>
          </a:xfrm>
          <a:prstGeom prst="rect">
            <a:avLst/>
          </a:prstGeom>
          <a:noFill/>
          <a:ln w="9525">
            <a:noFill/>
            <a:miter lim="800000"/>
            <a:headEnd/>
            <a:tailEnd/>
          </a:ln>
        </p:spPr>
        <p:txBody>
          <a:bodyPr>
            <a:spAutoFit/>
          </a:bodyPr>
          <a:lstStyle/>
          <a:p>
            <a:r>
              <a:rPr lang="en-US" sz="2800" b="1" u="sng">
                <a:solidFill>
                  <a:srgbClr val="C00000"/>
                </a:solidFill>
                <a:cs typeface="Times New Roman" pitchFamily="18" charset="0"/>
              </a:rPr>
              <a:t>Bước 2</a:t>
            </a:r>
            <a:r>
              <a:rPr lang="en-US" sz="2800" u="sng">
                <a:solidFill>
                  <a:srgbClr val="C00000"/>
                </a:solidFill>
                <a:cs typeface="Times New Roman" pitchFamily="18" charset="0"/>
              </a:rPr>
              <a:t>:</a:t>
            </a:r>
            <a:r>
              <a:rPr lang="en-US" sz="2800" u="sng">
                <a:cs typeface="Times New Roman" pitchFamily="18" charset="0"/>
              </a:rPr>
              <a:t> </a:t>
            </a:r>
            <a:endParaRPr lang="vi-VN" sz="2800" u="sng">
              <a:cs typeface="Times New Roman" pitchFamily="18" charset="0"/>
            </a:endParaRPr>
          </a:p>
        </p:txBody>
      </p:sp>
      <p:sp>
        <p:nvSpPr>
          <p:cNvPr id="7" name="TextBox 6"/>
          <p:cNvSpPr txBox="1">
            <a:spLocks noChangeArrowheads="1"/>
          </p:cNvSpPr>
          <p:nvPr/>
        </p:nvSpPr>
        <p:spPr bwMode="auto">
          <a:xfrm>
            <a:off x="1320800" y="1214438"/>
            <a:ext cx="2928938" cy="1077912"/>
          </a:xfrm>
          <a:prstGeom prst="rect">
            <a:avLst/>
          </a:prstGeom>
          <a:noFill/>
          <a:ln w="9525">
            <a:noFill/>
            <a:miter lim="800000"/>
            <a:headEnd/>
            <a:tailEnd/>
          </a:ln>
        </p:spPr>
        <p:txBody>
          <a:bodyPr>
            <a:spAutoFit/>
          </a:bodyPr>
          <a:lstStyle/>
          <a:p>
            <a:r>
              <a:rPr lang="en-US" sz="3200">
                <a:solidFill>
                  <a:srgbClr val="002060"/>
                </a:solidFill>
                <a:cs typeface="Times New Roman" pitchFamily="18" charset="0"/>
              </a:rPr>
              <a:t>Gấp cánh bướm</a:t>
            </a:r>
            <a:endParaRPr lang="vi-VN" sz="3200">
              <a:solidFill>
                <a:srgbClr val="002060"/>
              </a:solidFill>
              <a:cs typeface="Times New Roman" pitchFamily="18" charset="0"/>
            </a:endParaRPr>
          </a:p>
        </p:txBody>
      </p:sp>
      <p:sp>
        <p:nvSpPr>
          <p:cNvPr id="11" name="Line 7"/>
          <p:cNvSpPr>
            <a:spLocks noChangeShapeType="1"/>
          </p:cNvSpPr>
          <p:nvPr/>
        </p:nvSpPr>
        <p:spPr bwMode="auto">
          <a:xfrm>
            <a:off x="3929063" y="4452938"/>
            <a:ext cx="779462" cy="50800"/>
          </a:xfrm>
          <a:prstGeom prst="line">
            <a:avLst/>
          </a:prstGeom>
          <a:noFill/>
          <a:ln w="76200">
            <a:solidFill>
              <a:srgbClr val="FF0000"/>
            </a:solidFill>
            <a:round/>
            <a:headEnd/>
            <a:tailEnd type="triangle" w="med" len="med"/>
          </a:ln>
        </p:spPr>
        <p:txBody>
          <a:bodyPr/>
          <a:lstStyle/>
          <a:p>
            <a:endParaRPr lang="en-US"/>
          </a:p>
        </p:txBody>
      </p:sp>
      <p:sp>
        <p:nvSpPr>
          <p:cNvPr id="12" name="TextBox 11"/>
          <p:cNvSpPr txBox="1"/>
          <p:nvPr/>
        </p:nvSpPr>
        <p:spPr>
          <a:xfrm>
            <a:off x="1285875" y="0"/>
            <a:ext cx="6500813" cy="984250"/>
          </a:xfrm>
          <a:prstGeom prst="rect">
            <a:avLst/>
          </a:prstGeom>
          <a:noFill/>
        </p:spPr>
        <p:txBody>
          <a:bodyPr>
            <a:spAutoFit/>
          </a:bodyPr>
          <a:lstStyle/>
          <a:p>
            <a:pPr algn="ctr" fontAlgn="auto">
              <a:spcBef>
                <a:spcPts val="0"/>
              </a:spcBef>
              <a:spcAft>
                <a:spcPts val="0"/>
              </a:spcAft>
              <a:defRPr/>
            </a:pPr>
            <a:r>
              <a:rPr lang="en-US" sz="2900" dirty="0" err="1">
                <a:latin typeface="Arial"/>
                <a:cs typeface="Times New Roman" pitchFamily="18" charset="0"/>
              </a:rPr>
              <a:t>Thứ</a:t>
            </a:r>
            <a:r>
              <a:rPr lang="en-US" sz="2900" dirty="0">
                <a:latin typeface="Arial"/>
                <a:cs typeface="Times New Roman" pitchFamily="18" charset="0"/>
              </a:rPr>
              <a:t>   </a:t>
            </a:r>
            <a:r>
              <a:rPr lang="en-US" sz="2900" dirty="0" err="1">
                <a:latin typeface="Arial"/>
                <a:cs typeface="Times New Roman" pitchFamily="18" charset="0"/>
              </a:rPr>
              <a:t>ngày</a:t>
            </a:r>
            <a:r>
              <a:rPr lang="en-US" sz="2900" dirty="0">
                <a:latin typeface="Arial"/>
                <a:cs typeface="Times New Roman" pitchFamily="18" charset="0"/>
              </a:rPr>
              <a:t>   </a:t>
            </a:r>
            <a:r>
              <a:rPr lang="en-US" sz="2900" dirty="0" err="1">
                <a:latin typeface="Arial"/>
                <a:cs typeface="Times New Roman" pitchFamily="18" charset="0"/>
              </a:rPr>
              <a:t>tháng</a:t>
            </a:r>
            <a:r>
              <a:rPr lang="en-US" sz="2900" dirty="0">
                <a:latin typeface="Arial"/>
                <a:cs typeface="Times New Roman" pitchFamily="18" charset="0"/>
              </a:rPr>
              <a:t>   </a:t>
            </a:r>
            <a:r>
              <a:rPr lang="en-US" sz="2900" err="1">
                <a:latin typeface="Arial"/>
                <a:cs typeface="Times New Roman" pitchFamily="18" charset="0"/>
              </a:rPr>
              <a:t>năm</a:t>
            </a:r>
            <a:r>
              <a:rPr lang="en-US" sz="2900">
                <a:latin typeface="Arial"/>
                <a:cs typeface="Times New Roman" pitchFamily="18" charset="0"/>
              </a:rPr>
              <a:t> </a:t>
            </a:r>
            <a:endParaRPr lang="en-US" sz="2900" dirty="0">
              <a:latin typeface="Arial"/>
              <a:cs typeface="Times New Roman" pitchFamily="18" charset="0"/>
            </a:endParaRPr>
          </a:p>
          <a:p>
            <a:pPr algn="ctr" fontAlgn="auto">
              <a:spcBef>
                <a:spcPts val="0"/>
              </a:spcBef>
              <a:spcAft>
                <a:spcPts val="0"/>
              </a:spcAft>
              <a:defRPr/>
            </a:pPr>
            <a:r>
              <a:rPr lang="en-US" sz="2900" i="1" u="sng" dirty="0" err="1">
                <a:latin typeface="Arial"/>
                <a:cs typeface="Times New Roman" pitchFamily="18" charset="0"/>
              </a:rPr>
              <a:t>Bài</a:t>
            </a:r>
            <a:r>
              <a:rPr lang="en-US" sz="2900" i="1" u="sng" dirty="0">
                <a:latin typeface="Arial"/>
                <a:cs typeface="Times New Roman" pitchFamily="18" charset="0"/>
              </a:rPr>
              <a:t> 17:</a:t>
            </a:r>
            <a:r>
              <a:rPr lang="en-US" sz="2900" dirty="0">
                <a:latin typeface="Arial"/>
                <a:cs typeface="Times New Roman" pitchFamily="18" charset="0"/>
              </a:rPr>
              <a:t> </a:t>
            </a:r>
            <a:r>
              <a:rPr lang="en-US" sz="2900" b="1" dirty="0" err="1">
                <a:solidFill>
                  <a:schemeClr val="accent2">
                    <a:lumMod val="50000"/>
                  </a:schemeClr>
                </a:solidFill>
                <a:latin typeface="Arial"/>
                <a:cs typeface="Times New Roman" pitchFamily="18" charset="0"/>
              </a:rPr>
              <a:t>Làm</a:t>
            </a:r>
            <a:r>
              <a:rPr lang="en-US" sz="2900" b="1" dirty="0">
                <a:solidFill>
                  <a:schemeClr val="accent2">
                    <a:lumMod val="50000"/>
                  </a:schemeClr>
                </a:solidFill>
                <a:latin typeface="Arial"/>
                <a:cs typeface="Times New Roman" pitchFamily="18" charset="0"/>
              </a:rPr>
              <a:t> con </a:t>
            </a:r>
            <a:r>
              <a:rPr lang="en-US" sz="2900" b="1" dirty="0" err="1">
                <a:solidFill>
                  <a:schemeClr val="accent2">
                    <a:lumMod val="50000"/>
                  </a:schemeClr>
                </a:solidFill>
                <a:latin typeface="Arial"/>
                <a:cs typeface="Times New Roman" pitchFamily="18" charset="0"/>
              </a:rPr>
              <a:t>bướm</a:t>
            </a:r>
            <a:r>
              <a:rPr lang="en-US" sz="2900" dirty="0">
                <a:latin typeface="Arial"/>
                <a:cs typeface="Times New Roman" pitchFamily="18" charset="0"/>
              </a:rPr>
              <a:t> (</a:t>
            </a:r>
            <a:r>
              <a:rPr lang="en-US" sz="2900" dirty="0" err="1">
                <a:latin typeface="Arial"/>
                <a:cs typeface="Times New Roman" pitchFamily="18" charset="0"/>
              </a:rPr>
              <a:t>Tiết</a:t>
            </a:r>
            <a:r>
              <a:rPr lang="en-US" sz="2900" dirty="0">
                <a:latin typeface="Arial"/>
                <a:cs typeface="Times New Roman" pitchFamily="18" charset="0"/>
              </a:rPr>
              <a:t> 1)</a:t>
            </a:r>
            <a:endParaRPr lang="vi-VN" sz="2900" dirty="0">
              <a:latin typeface="Arial"/>
              <a:cs typeface="Times New Roman" pitchFamily="18" charset="0"/>
            </a:endParaRPr>
          </a:p>
        </p:txBody>
      </p:sp>
      <p:sp>
        <p:nvSpPr>
          <p:cNvPr id="13" name="TextBox 12"/>
          <p:cNvSpPr txBox="1">
            <a:spLocks noChangeArrowheads="1"/>
          </p:cNvSpPr>
          <p:nvPr/>
        </p:nvSpPr>
        <p:spPr bwMode="auto">
          <a:xfrm>
            <a:off x="285750" y="1785938"/>
            <a:ext cx="8786813" cy="954087"/>
          </a:xfrm>
          <a:prstGeom prst="rect">
            <a:avLst/>
          </a:prstGeom>
          <a:noFill/>
          <a:ln w="9525">
            <a:noFill/>
            <a:miter lim="800000"/>
            <a:headEnd/>
            <a:tailEnd/>
          </a:ln>
        </p:spPr>
        <p:txBody>
          <a:bodyPr>
            <a:spAutoFit/>
          </a:bodyPr>
          <a:lstStyle/>
          <a:p>
            <a:r>
              <a:rPr lang="en-US" sz="2800">
                <a:cs typeface="Times New Roman" pitchFamily="18" charset="0"/>
              </a:rPr>
              <a:t>Gấp tờ giấy hình vuông cạnh 14 ô theo đường chéo như hình 2, để được hình 3.</a:t>
            </a:r>
            <a:endParaRPr lang="vi-VN" sz="2800">
              <a:cs typeface="Times New Roman" pitchFamily="18" charset="0"/>
            </a:endParaRPr>
          </a:p>
        </p:txBody>
      </p:sp>
      <p:sp>
        <p:nvSpPr>
          <p:cNvPr id="15" name="TextBox 14"/>
          <p:cNvSpPr txBox="1">
            <a:spLocks noChangeArrowheads="1"/>
          </p:cNvSpPr>
          <p:nvPr/>
        </p:nvSpPr>
        <p:spPr bwMode="auto">
          <a:xfrm>
            <a:off x="5786438" y="5929313"/>
            <a:ext cx="1714500" cy="523875"/>
          </a:xfrm>
          <a:prstGeom prst="rect">
            <a:avLst/>
          </a:prstGeom>
          <a:noFill/>
          <a:ln w="9525">
            <a:noFill/>
            <a:miter lim="800000"/>
            <a:headEnd/>
            <a:tailEnd/>
          </a:ln>
        </p:spPr>
        <p:txBody>
          <a:bodyPr>
            <a:spAutoFit/>
          </a:bodyPr>
          <a:lstStyle/>
          <a:p>
            <a:pPr algn="ctr"/>
            <a:r>
              <a:rPr lang="en-US" sz="2800">
                <a:cs typeface="Times New Roman" pitchFamily="18" charset="0"/>
              </a:rPr>
              <a:t>Hình 3</a:t>
            </a:r>
            <a:endParaRPr lang="vi-VN" sz="2800">
              <a:cs typeface="Times New Roman" pitchFamily="18" charset="0"/>
            </a:endParaRPr>
          </a:p>
        </p:txBody>
      </p:sp>
      <p:grpSp>
        <p:nvGrpSpPr>
          <p:cNvPr id="2" name="Group 231"/>
          <p:cNvGrpSpPr>
            <a:grpSpLocks/>
          </p:cNvGrpSpPr>
          <p:nvPr/>
        </p:nvGrpSpPr>
        <p:grpSpPr bwMode="auto">
          <a:xfrm>
            <a:off x="714375" y="2928938"/>
            <a:ext cx="2786063" cy="3524250"/>
            <a:chOff x="714347" y="2928934"/>
            <a:chExt cx="2786083" cy="3523616"/>
          </a:xfrm>
        </p:grpSpPr>
        <p:sp>
          <p:nvSpPr>
            <p:cNvPr id="8203" name="TextBox 13"/>
            <p:cNvSpPr txBox="1">
              <a:spLocks noChangeArrowheads="1"/>
            </p:cNvSpPr>
            <p:nvPr/>
          </p:nvSpPr>
          <p:spPr bwMode="auto">
            <a:xfrm>
              <a:off x="1500166" y="5929330"/>
              <a:ext cx="1714512" cy="523220"/>
            </a:xfrm>
            <a:prstGeom prst="rect">
              <a:avLst/>
            </a:prstGeom>
            <a:noFill/>
            <a:ln w="9525">
              <a:noFill/>
              <a:miter lim="800000"/>
              <a:headEnd/>
              <a:tailEnd/>
            </a:ln>
          </p:spPr>
          <p:txBody>
            <a:bodyPr>
              <a:spAutoFit/>
            </a:bodyPr>
            <a:lstStyle/>
            <a:p>
              <a:pPr algn="ctr"/>
              <a:r>
                <a:rPr lang="en-US" sz="2800">
                  <a:cs typeface="Times New Roman" pitchFamily="18" charset="0"/>
                </a:rPr>
                <a:t>Hình 2</a:t>
              </a:r>
              <a:endParaRPr lang="vi-VN" sz="2800">
                <a:cs typeface="Times New Roman" pitchFamily="18" charset="0"/>
              </a:endParaRPr>
            </a:p>
          </p:txBody>
        </p:sp>
        <p:grpSp>
          <p:nvGrpSpPr>
            <p:cNvPr id="3" name="Group 15"/>
            <p:cNvGrpSpPr/>
            <p:nvPr/>
          </p:nvGrpSpPr>
          <p:grpSpPr>
            <a:xfrm>
              <a:off x="714348" y="2928934"/>
              <a:ext cx="2786082" cy="2714616"/>
              <a:chOff x="2428860" y="357166"/>
              <a:chExt cx="2000264" cy="2857492"/>
            </a:xfrm>
            <a:solidFill>
              <a:schemeClr val="bg1"/>
            </a:solidFill>
          </p:grpSpPr>
          <p:grpSp>
            <p:nvGrpSpPr>
              <p:cNvPr id="4" name="Group 247"/>
              <p:cNvGrpSpPr/>
              <p:nvPr/>
            </p:nvGrpSpPr>
            <p:grpSpPr>
              <a:xfrm>
                <a:off x="2428860" y="357166"/>
                <a:ext cx="428628" cy="2857492"/>
                <a:chOff x="642910" y="1500174"/>
                <a:chExt cx="428628" cy="2857492"/>
              </a:xfrm>
              <a:grpFill/>
            </p:grpSpPr>
            <p:grpSp>
              <p:nvGrpSpPr>
                <p:cNvPr id="5" name="Group 51"/>
                <p:cNvGrpSpPr/>
                <p:nvPr/>
              </p:nvGrpSpPr>
              <p:grpSpPr>
                <a:xfrm>
                  <a:off x="642910" y="1500174"/>
                  <a:ext cx="142876" cy="2857492"/>
                  <a:chOff x="7286644" y="0"/>
                  <a:chExt cx="285752" cy="4000480"/>
                </a:xfrm>
                <a:grpFill/>
              </p:grpSpPr>
              <p:sp>
                <p:nvSpPr>
                  <p:cNvPr id="218" name="Rectangle 8"/>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19" name="Rectangle 9"/>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20" name="Rectangle 10"/>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21" name="Rectangle 11"/>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22" name="Rectangle 12"/>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23" name="Rectangle 13"/>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24" name="Rectangle 14"/>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25" name="Rectangle 15"/>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26" name="Rectangle 16"/>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27" name="Rectangle 17"/>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28" name="Rectangle 18"/>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29" name="Rectangle 19"/>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30" name="Rectangle 20"/>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31" name="Rectangle 21"/>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8" name="Group 51"/>
                <p:cNvGrpSpPr/>
                <p:nvPr/>
              </p:nvGrpSpPr>
              <p:grpSpPr>
                <a:xfrm>
                  <a:off x="785786" y="1500174"/>
                  <a:ext cx="142876" cy="2857492"/>
                  <a:chOff x="7286644" y="0"/>
                  <a:chExt cx="285752" cy="4000480"/>
                </a:xfrm>
                <a:grpFill/>
              </p:grpSpPr>
              <p:sp>
                <p:nvSpPr>
                  <p:cNvPr id="204" name="Rectangle 203"/>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5" name="Rectangle 204"/>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6" name="Rectangle 205"/>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7" name="Rectangle 206"/>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8" name="Rectangle 207"/>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9" name="Rectangle 208"/>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10" name="Rectangle 209"/>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11" name="Rectangle 210"/>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12" name="Rectangle 211"/>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13" name="Rectangle 212"/>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14" name="Rectangle 213"/>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15" name="Rectangle 214"/>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16" name="Rectangle 215"/>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17" name="Rectangle 216"/>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9" name="Group 51"/>
                <p:cNvGrpSpPr/>
                <p:nvPr/>
              </p:nvGrpSpPr>
              <p:grpSpPr>
                <a:xfrm>
                  <a:off x="928662" y="1500174"/>
                  <a:ext cx="142876" cy="2857492"/>
                  <a:chOff x="7286644" y="0"/>
                  <a:chExt cx="285752" cy="4000480"/>
                </a:xfrm>
                <a:grpFill/>
              </p:grpSpPr>
              <p:sp>
                <p:nvSpPr>
                  <p:cNvPr id="190" name="Rectangle 38"/>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91" name="Rectangle 39"/>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92" name="Rectangle 191"/>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93" name="Rectangle 192"/>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94" name="Rectangle 193"/>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95" name="Rectangle 194"/>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96" name="Rectangle 195"/>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97" name="Rectangle 196"/>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98" name="Rectangle 197"/>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99" name="Rectangle 198"/>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0" name="Rectangle 199"/>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1" name="Rectangle 200"/>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2" name="Rectangle 201"/>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3" name="Rectangle 202"/>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grpSp>
            <p:nvGrpSpPr>
              <p:cNvPr id="10" name="Group 248"/>
              <p:cNvGrpSpPr/>
              <p:nvPr/>
            </p:nvGrpSpPr>
            <p:grpSpPr>
              <a:xfrm>
                <a:off x="2857488" y="357166"/>
                <a:ext cx="428628" cy="2857492"/>
                <a:chOff x="1071538" y="1500174"/>
                <a:chExt cx="428628" cy="2857492"/>
              </a:xfrm>
              <a:grpFill/>
            </p:grpSpPr>
            <p:grpSp>
              <p:nvGrpSpPr>
                <p:cNvPr id="14" name="Group 51"/>
                <p:cNvGrpSpPr/>
                <p:nvPr/>
              </p:nvGrpSpPr>
              <p:grpSpPr>
                <a:xfrm>
                  <a:off x="1071538" y="1500174"/>
                  <a:ext cx="142876" cy="2857492"/>
                  <a:chOff x="7286644" y="0"/>
                  <a:chExt cx="285752" cy="4000480"/>
                </a:xfrm>
                <a:grpFill/>
              </p:grpSpPr>
              <p:sp>
                <p:nvSpPr>
                  <p:cNvPr id="173" name="Rectangle 172"/>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4" name="Rectangle 173"/>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5" name="Rectangle 174"/>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6" name="Rectangle 175"/>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7" name="Rectangle 176"/>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8" name="Rectangle 177"/>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9" name="Rectangle 178"/>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80" name="Rectangle 179"/>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81" name="Rectangle 180"/>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82" name="Rectangle 181"/>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83" name="Rectangle 182"/>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84" name="Rectangle 183"/>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85" name="Rectangle 184"/>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86" name="Rectangle 185"/>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16" name="Group 51"/>
                <p:cNvGrpSpPr/>
                <p:nvPr/>
              </p:nvGrpSpPr>
              <p:grpSpPr>
                <a:xfrm>
                  <a:off x="1214414" y="1500174"/>
                  <a:ext cx="142876" cy="2857492"/>
                  <a:chOff x="7286644" y="0"/>
                  <a:chExt cx="285752" cy="4000480"/>
                </a:xfrm>
                <a:grpFill/>
              </p:grpSpPr>
              <p:sp>
                <p:nvSpPr>
                  <p:cNvPr id="159" name="Rectangle 158"/>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0" name="Rectangle 159"/>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1" name="Rectangle 160"/>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2" name="Rectangle 161"/>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3" name="Rectangle 162"/>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4" name="Rectangle 163"/>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5" name="Rectangle 164"/>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6" name="Rectangle 165"/>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7" name="Rectangle 166"/>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8" name="Rectangle 167"/>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9" name="Rectangle 168"/>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0" name="Rectangle 169"/>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1" name="Rectangle 170"/>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72" name="Rectangle 171"/>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17" name="Group 51"/>
                <p:cNvGrpSpPr/>
                <p:nvPr/>
              </p:nvGrpSpPr>
              <p:grpSpPr>
                <a:xfrm>
                  <a:off x="1357290" y="1500174"/>
                  <a:ext cx="142876" cy="2857492"/>
                  <a:chOff x="7286644" y="0"/>
                  <a:chExt cx="285752" cy="4000480"/>
                </a:xfrm>
                <a:grpFill/>
              </p:grpSpPr>
              <p:sp>
                <p:nvSpPr>
                  <p:cNvPr id="145" name="Rectangle 83"/>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46" name="Rectangle 84"/>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47" name="Rectangle 146"/>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48" name="Rectangle 147"/>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49" name="Rectangle 148"/>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0" name="Rectangle 149"/>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1" name="Rectangle 150"/>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2" name="Rectangle 151"/>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3" name="Rectangle 152"/>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4" name="Rectangle 153"/>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5" name="Rectangle 154"/>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6" name="Rectangle 155"/>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7" name="Rectangle 156"/>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8" name="Rectangle 157"/>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grpSp>
            <p:nvGrpSpPr>
              <p:cNvPr id="18" name="Group 249"/>
              <p:cNvGrpSpPr/>
              <p:nvPr/>
            </p:nvGrpSpPr>
            <p:grpSpPr>
              <a:xfrm>
                <a:off x="3286116" y="357166"/>
                <a:ext cx="428628" cy="2857492"/>
                <a:chOff x="1285852" y="2928934"/>
                <a:chExt cx="428628" cy="2857492"/>
              </a:xfrm>
              <a:grpFill/>
            </p:grpSpPr>
            <p:grpSp>
              <p:nvGrpSpPr>
                <p:cNvPr id="19" name="Group 51"/>
                <p:cNvGrpSpPr/>
                <p:nvPr/>
              </p:nvGrpSpPr>
              <p:grpSpPr>
                <a:xfrm>
                  <a:off x="1285852" y="2928934"/>
                  <a:ext cx="142876" cy="2857492"/>
                  <a:chOff x="7286644" y="0"/>
                  <a:chExt cx="285752" cy="4000480"/>
                </a:xfrm>
                <a:grpFill/>
              </p:grpSpPr>
              <p:sp>
                <p:nvSpPr>
                  <p:cNvPr id="128" name="Rectangle 127"/>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29" name="Rectangle 128"/>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30" name="Rectangle 129"/>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31" name="Rectangle 130"/>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32" name="Rectangle 131"/>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33" name="Rectangle 132"/>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34" name="Rectangle 133"/>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35" name="Rectangle 134"/>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36" name="Rectangle 135"/>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37" name="Rectangle 136"/>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38" name="Rectangle 137"/>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39" name="Rectangle 138"/>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40" name="Rectangle 139"/>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41" name="Rectangle 140"/>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20" name="Group 51"/>
                <p:cNvGrpSpPr/>
                <p:nvPr/>
              </p:nvGrpSpPr>
              <p:grpSpPr>
                <a:xfrm>
                  <a:off x="1428728" y="2928934"/>
                  <a:ext cx="142876" cy="2857492"/>
                  <a:chOff x="7286644" y="0"/>
                  <a:chExt cx="285752" cy="4000480"/>
                </a:xfrm>
                <a:grpFill/>
              </p:grpSpPr>
              <p:sp>
                <p:nvSpPr>
                  <p:cNvPr id="114" name="Rectangle 113"/>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5" name="Rectangle 114"/>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6" name="Rectangle 115"/>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7" name="Rectangle 116"/>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8" name="Rectangle 117"/>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9" name="Rectangle 118"/>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20" name="Rectangle 119"/>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21" name="Rectangle 120"/>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22" name="Rectangle 121"/>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23" name="Rectangle 122"/>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24" name="Rectangle 123"/>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25" name="Rectangle 124"/>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26" name="Rectangle 125"/>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27" name="Rectangle 126"/>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21" name="Group 51"/>
                <p:cNvGrpSpPr/>
                <p:nvPr/>
              </p:nvGrpSpPr>
              <p:grpSpPr>
                <a:xfrm>
                  <a:off x="1571604" y="2928934"/>
                  <a:ext cx="142876" cy="2857492"/>
                  <a:chOff x="7286644" y="0"/>
                  <a:chExt cx="285752" cy="4000480"/>
                </a:xfrm>
                <a:grpFill/>
              </p:grpSpPr>
              <p:sp>
                <p:nvSpPr>
                  <p:cNvPr id="100" name="Rectangle 99"/>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1" name="Rectangle 100"/>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2" name="Rectangle 101"/>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3" name="Rectangle 102"/>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4" name="Rectangle 103"/>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5" name="Rectangle 104"/>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6" name="Rectangle 105"/>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7" name="Rectangle 106"/>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8" name="Rectangle 107"/>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9" name="Rectangle 108"/>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0" name="Rectangle 109"/>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1" name="Rectangle 110"/>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2" name="Rectangle 111"/>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3" name="Rectangle 112"/>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grpSp>
            <p:nvGrpSpPr>
              <p:cNvPr id="22" name="Group 250"/>
              <p:cNvGrpSpPr/>
              <p:nvPr/>
            </p:nvGrpSpPr>
            <p:grpSpPr>
              <a:xfrm>
                <a:off x="3714744" y="357166"/>
                <a:ext cx="428628" cy="2857492"/>
                <a:chOff x="1000100" y="3357562"/>
                <a:chExt cx="428628" cy="2857492"/>
              </a:xfrm>
              <a:grpFill/>
            </p:grpSpPr>
            <p:grpSp>
              <p:nvGrpSpPr>
                <p:cNvPr id="23" name="Group 51"/>
                <p:cNvGrpSpPr/>
                <p:nvPr/>
              </p:nvGrpSpPr>
              <p:grpSpPr>
                <a:xfrm>
                  <a:off x="1000100" y="3357562"/>
                  <a:ext cx="142876" cy="2857492"/>
                  <a:chOff x="7286644" y="0"/>
                  <a:chExt cx="285752" cy="4000480"/>
                </a:xfrm>
                <a:grpFill/>
              </p:grpSpPr>
              <p:sp>
                <p:nvSpPr>
                  <p:cNvPr id="83" name="Rectangle 82"/>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4" name="Rectangle 83"/>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5" name="Rectangle 84"/>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6" name="Rectangle 85"/>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7" name="Rectangle 86"/>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8" name="Rectangle 87"/>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9" name="Rectangle 88"/>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90" name="Rectangle 89"/>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91" name="Rectangle 90"/>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92" name="Rectangle 91"/>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93" name="Rectangle 92"/>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94" name="Rectangle 93"/>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95" name="Rectangle 94"/>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96" name="Rectangle 95"/>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52" name="Group 51"/>
                <p:cNvGrpSpPr/>
                <p:nvPr/>
              </p:nvGrpSpPr>
              <p:grpSpPr>
                <a:xfrm>
                  <a:off x="1142976" y="3357562"/>
                  <a:ext cx="142876" cy="2857492"/>
                  <a:chOff x="7286644" y="0"/>
                  <a:chExt cx="285752" cy="4000480"/>
                </a:xfrm>
                <a:grpFill/>
              </p:grpSpPr>
              <p:sp>
                <p:nvSpPr>
                  <p:cNvPr id="69" name="Rectangle 68"/>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0" name="Rectangle 69"/>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1" name="Rectangle 70"/>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2" name="Rectangle 71"/>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3" name="Rectangle 72"/>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4" name="Rectangle 73"/>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5" name="Rectangle 74"/>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6" name="Rectangle 75"/>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7" name="Rectangle 76"/>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8" name="Rectangle 77"/>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9" name="Rectangle 78"/>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0" name="Rectangle 79"/>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1" name="Rectangle 80"/>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2" name="Rectangle 81"/>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53" name="Group 51"/>
                <p:cNvGrpSpPr/>
                <p:nvPr/>
              </p:nvGrpSpPr>
              <p:grpSpPr>
                <a:xfrm>
                  <a:off x="1285852" y="3357562"/>
                  <a:ext cx="142876" cy="2857492"/>
                  <a:chOff x="7286644" y="0"/>
                  <a:chExt cx="285752" cy="4000480"/>
                </a:xfrm>
                <a:grpFill/>
              </p:grpSpPr>
              <p:sp>
                <p:nvSpPr>
                  <p:cNvPr id="55" name="Rectangle 54"/>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56" name="Rectangle 55"/>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57" name="Rectangle 56"/>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58" name="Rectangle 57"/>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59" name="Rectangle 58"/>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60" name="Rectangle 59"/>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61" name="Rectangle 60"/>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62" name="Rectangle 61"/>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63" name="Rectangle 62"/>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64" name="Rectangle 63"/>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65" name="Rectangle 64"/>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66" name="Rectangle 65"/>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67" name="Rectangle 66"/>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68" name="Rectangle 67"/>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grpSp>
            <p:nvGrpSpPr>
              <p:cNvPr id="54" name="Group 251"/>
              <p:cNvGrpSpPr/>
              <p:nvPr/>
            </p:nvGrpSpPr>
            <p:grpSpPr>
              <a:xfrm>
                <a:off x="4143372" y="357166"/>
                <a:ext cx="285752" cy="2857492"/>
                <a:chOff x="2928926" y="3714752"/>
                <a:chExt cx="285752" cy="2857492"/>
              </a:xfrm>
              <a:grpFill/>
            </p:grpSpPr>
            <p:grpSp>
              <p:nvGrpSpPr>
                <p:cNvPr id="97" name="Group 51"/>
                <p:cNvGrpSpPr/>
                <p:nvPr/>
              </p:nvGrpSpPr>
              <p:grpSpPr>
                <a:xfrm>
                  <a:off x="2928926" y="3714752"/>
                  <a:ext cx="142876" cy="2857492"/>
                  <a:chOff x="7286644" y="0"/>
                  <a:chExt cx="285752" cy="4000480"/>
                </a:xfrm>
                <a:grpFill/>
              </p:grpSpPr>
              <p:sp>
                <p:nvSpPr>
                  <p:cNvPr id="38" name="Rectangle 37"/>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9" name="Rectangle 38"/>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0" name="Rectangle 39"/>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1" name="Rectangle 40"/>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2" name="Rectangle 41"/>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3" name="Rectangle 42"/>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4" name="Rectangle 43"/>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5" name="Rectangle 44"/>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6" name="Rectangle 45"/>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7" name="Rectangle 46"/>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8" name="Rectangle 47"/>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9" name="Rectangle 48"/>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50" name="Rectangle 49"/>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51" name="Rectangle 50"/>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nvGrpSpPr>
                <p:cNvPr id="98" name="Group 51"/>
                <p:cNvGrpSpPr/>
                <p:nvPr/>
              </p:nvGrpSpPr>
              <p:grpSpPr>
                <a:xfrm>
                  <a:off x="3071802" y="3714752"/>
                  <a:ext cx="142876" cy="2857492"/>
                  <a:chOff x="7286644" y="0"/>
                  <a:chExt cx="285752" cy="4000480"/>
                </a:xfrm>
                <a:grpFill/>
              </p:grpSpPr>
              <p:sp>
                <p:nvSpPr>
                  <p:cNvPr id="24" name="Rectangle 23"/>
                  <p:cNvSpPr/>
                  <p:nvPr/>
                </p:nvSpPr>
                <p:spPr>
                  <a:xfrm>
                    <a:off x="7286644" y="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5" name="Rectangle 24"/>
                  <p:cNvSpPr/>
                  <p:nvPr/>
                </p:nvSpPr>
                <p:spPr>
                  <a:xfrm>
                    <a:off x="7286644" y="28572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6" name="Rectangle 25"/>
                  <p:cNvSpPr/>
                  <p:nvPr/>
                </p:nvSpPr>
                <p:spPr>
                  <a:xfrm>
                    <a:off x="7286644" y="57148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7" name="Rectangle 26"/>
                  <p:cNvSpPr/>
                  <p:nvPr/>
                </p:nvSpPr>
                <p:spPr>
                  <a:xfrm>
                    <a:off x="7286644" y="85723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8" name="Rectangle 27"/>
                  <p:cNvSpPr/>
                  <p:nvPr/>
                </p:nvSpPr>
                <p:spPr>
                  <a:xfrm>
                    <a:off x="7286644" y="114298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9" name="Rectangle 28"/>
                  <p:cNvSpPr/>
                  <p:nvPr/>
                </p:nvSpPr>
                <p:spPr>
                  <a:xfrm>
                    <a:off x="7286644" y="142873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0" name="Rectangle 29"/>
                  <p:cNvSpPr/>
                  <p:nvPr/>
                </p:nvSpPr>
                <p:spPr>
                  <a:xfrm>
                    <a:off x="7286644" y="171448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1" name="Rectangle 30"/>
                  <p:cNvSpPr/>
                  <p:nvPr/>
                </p:nvSpPr>
                <p:spPr>
                  <a:xfrm>
                    <a:off x="7286644" y="200024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2" name="Rectangle 31"/>
                  <p:cNvSpPr/>
                  <p:nvPr/>
                </p:nvSpPr>
                <p:spPr>
                  <a:xfrm>
                    <a:off x="7286644" y="228599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3" name="Rectangle 32"/>
                  <p:cNvSpPr/>
                  <p:nvPr/>
                </p:nvSpPr>
                <p:spPr>
                  <a:xfrm>
                    <a:off x="7286644" y="2571744"/>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4" name="Rectangle 33"/>
                  <p:cNvSpPr/>
                  <p:nvPr/>
                </p:nvSpPr>
                <p:spPr>
                  <a:xfrm>
                    <a:off x="7286644" y="2857496"/>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5" name="Rectangle 34"/>
                  <p:cNvSpPr/>
                  <p:nvPr/>
                </p:nvSpPr>
                <p:spPr>
                  <a:xfrm>
                    <a:off x="7286644" y="3143248"/>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6" name="Rectangle 35"/>
                  <p:cNvSpPr/>
                  <p:nvPr/>
                </p:nvSpPr>
                <p:spPr>
                  <a:xfrm>
                    <a:off x="7286644" y="3429000"/>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7" name="Rectangle 36"/>
                  <p:cNvSpPr/>
                  <p:nvPr/>
                </p:nvSpPr>
                <p:spPr>
                  <a:xfrm>
                    <a:off x="7286644" y="3714752"/>
                    <a:ext cx="285752" cy="2857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grpSp>
        </p:grpSp>
        <p:cxnSp>
          <p:nvCxnSpPr>
            <p:cNvPr id="233" name="Straight Connector 232"/>
            <p:cNvCxnSpPr/>
            <p:nvPr/>
          </p:nvCxnSpPr>
          <p:spPr>
            <a:xfrm>
              <a:off x="714347" y="2928934"/>
              <a:ext cx="2786083" cy="2714137"/>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rot="5400000">
              <a:off x="1735970" y="4021686"/>
              <a:ext cx="622188" cy="47784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pic>
        <p:nvPicPr>
          <p:cNvPr id="3074" name="Picture 2" descr="C:\Users\USER\Desktop\Thủ Công\hình\2011-09-08 11.29.50.jpg"/>
          <p:cNvPicPr>
            <a:picLocks noChangeAspect="1" noChangeArrowheads="1"/>
          </p:cNvPicPr>
          <p:nvPr/>
        </p:nvPicPr>
        <p:blipFill>
          <a:blip r:embed="rId3"/>
          <a:srcRect/>
          <a:stretch>
            <a:fillRect/>
          </a:stretch>
        </p:blipFill>
        <p:spPr bwMode="auto">
          <a:xfrm>
            <a:off x="5143500" y="2970213"/>
            <a:ext cx="3071813" cy="2744787"/>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par>
                                <p:cTn id="18" presetID="6"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nodeType="with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circle(in)">
                                      <p:cBhvr>
                                        <p:cTn id="28" dur="2000"/>
                                        <p:tgtEl>
                                          <p:spTgt spid="307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Photo\Hình nền PowerPoint\thumbnail2.xalo.vn.jpg"/>
          <p:cNvPicPr>
            <a:picLocks noChangeAspect="1" noChangeArrowheads="1"/>
          </p:cNvPicPr>
          <p:nvPr/>
        </p:nvPicPr>
        <p:blipFill>
          <a:blip r:embed="rId2"/>
          <a:srcRect/>
          <a:stretch>
            <a:fillRect/>
          </a:stretch>
        </p:blipFill>
        <p:spPr bwMode="auto">
          <a:xfrm>
            <a:off x="-3175" y="0"/>
            <a:ext cx="9147175" cy="6856413"/>
          </a:xfrm>
          <a:prstGeom prst="rect">
            <a:avLst/>
          </a:prstGeom>
          <a:noFill/>
          <a:ln w="9525">
            <a:noFill/>
            <a:miter lim="800000"/>
            <a:headEnd/>
            <a:tailEnd/>
          </a:ln>
        </p:spPr>
      </p:pic>
      <p:sp>
        <p:nvSpPr>
          <p:cNvPr id="15" name="TextBox 14"/>
          <p:cNvSpPr txBox="1"/>
          <p:nvPr/>
        </p:nvSpPr>
        <p:spPr>
          <a:xfrm>
            <a:off x="1285875" y="0"/>
            <a:ext cx="6500813" cy="984250"/>
          </a:xfrm>
          <a:prstGeom prst="rect">
            <a:avLst/>
          </a:prstGeom>
          <a:noFill/>
        </p:spPr>
        <p:txBody>
          <a:bodyPr>
            <a:spAutoFit/>
          </a:bodyPr>
          <a:lstStyle/>
          <a:p>
            <a:pPr algn="ctr" fontAlgn="auto">
              <a:spcBef>
                <a:spcPts val="0"/>
              </a:spcBef>
              <a:spcAft>
                <a:spcPts val="0"/>
              </a:spcAft>
              <a:defRPr/>
            </a:pPr>
            <a:r>
              <a:rPr lang="en-US" sz="2900" dirty="0" err="1">
                <a:latin typeface="Arial"/>
                <a:cs typeface="Times New Roman" pitchFamily="18" charset="0"/>
              </a:rPr>
              <a:t>Thứ</a:t>
            </a:r>
            <a:r>
              <a:rPr lang="en-US" sz="2900" dirty="0">
                <a:latin typeface="Arial"/>
                <a:cs typeface="Times New Roman" pitchFamily="18" charset="0"/>
              </a:rPr>
              <a:t>   </a:t>
            </a:r>
            <a:r>
              <a:rPr lang="en-US" sz="2900" dirty="0" err="1">
                <a:latin typeface="Arial"/>
                <a:cs typeface="Times New Roman" pitchFamily="18" charset="0"/>
              </a:rPr>
              <a:t>ngày</a:t>
            </a:r>
            <a:r>
              <a:rPr lang="en-US" sz="2900" dirty="0">
                <a:latin typeface="Arial"/>
                <a:cs typeface="Times New Roman" pitchFamily="18" charset="0"/>
              </a:rPr>
              <a:t>   </a:t>
            </a:r>
            <a:r>
              <a:rPr lang="en-US" sz="2900" dirty="0" err="1">
                <a:latin typeface="Arial"/>
                <a:cs typeface="Times New Roman" pitchFamily="18" charset="0"/>
              </a:rPr>
              <a:t>tháng</a:t>
            </a:r>
            <a:r>
              <a:rPr lang="en-US" sz="2900" dirty="0">
                <a:latin typeface="Arial"/>
                <a:cs typeface="Times New Roman" pitchFamily="18" charset="0"/>
              </a:rPr>
              <a:t>   </a:t>
            </a:r>
            <a:r>
              <a:rPr lang="en-US" sz="2900" err="1">
                <a:latin typeface="Arial"/>
                <a:cs typeface="Times New Roman" pitchFamily="18" charset="0"/>
              </a:rPr>
              <a:t>năm</a:t>
            </a:r>
            <a:r>
              <a:rPr lang="en-US" sz="2900">
                <a:latin typeface="Arial"/>
                <a:cs typeface="Times New Roman" pitchFamily="18" charset="0"/>
              </a:rPr>
              <a:t> </a:t>
            </a:r>
            <a:endParaRPr lang="en-US" sz="2900" dirty="0">
              <a:latin typeface="Arial"/>
              <a:cs typeface="Times New Roman" pitchFamily="18" charset="0"/>
            </a:endParaRPr>
          </a:p>
          <a:p>
            <a:pPr algn="ctr" fontAlgn="auto">
              <a:spcBef>
                <a:spcPts val="0"/>
              </a:spcBef>
              <a:spcAft>
                <a:spcPts val="0"/>
              </a:spcAft>
              <a:defRPr/>
            </a:pPr>
            <a:r>
              <a:rPr lang="en-US" sz="2900" b="1" i="1" u="sng" dirty="0" err="1">
                <a:solidFill>
                  <a:srgbClr val="003300"/>
                </a:solidFill>
                <a:latin typeface="Arial"/>
                <a:cs typeface="Times New Roman" pitchFamily="18" charset="0"/>
              </a:rPr>
              <a:t>Bài</a:t>
            </a:r>
            <a:r>
              <a:rPr lang="en-US" sz="2900" b="1" i="1" u="sng" dirty="0">
                <a:solidFill>
                  <a:srgbClr val="003300"/>
                </a:solidFill>
                <a:latin typeface="Arial"/>
                <a:cs typeface="Times New Roman" pitchFamily="18" charset="0"/>
              </a:rPr>
              <a:t> 17</a:t>
            </a:r>
            <a:r>
              <a:rPr lang="en-US" sz="2900" i="1" u="sng" dirty="0">
                <a:latin typeface="Arial"/>
                <a:cs typeface="Times New Roman" pitchFamily="18" charset="0"/>
              </a:rPr>
              <a:t>:</a:t>
            </a:r>
            <a:r>
              <a:rPr lang="en-US" sz="2900" dirty="0">
                <a:latin typeface="Arial"/>
                <a:cs typeface="Times New Roman" pitchFamily="18" charset="0"/>
              </a:rPr>
              <a:t> </a:t>
            </a:r>
            <a:r>
              <a:rPr lang="en-US" sz="2900" b="1" dirty="0" err="1">
                <a:solidFill>
                  <a:schemeClr val="accent2">
                    <a:lumMod val="50000"/>
                  </a:schemeClr>
                </a:solidFill>
                <a:latin typeface="Arial"/>
                <a:cs typeface="Times New Roman" pitchFamily="18" charset="0"/>
              </a:rPr>
              <a:t>Làm</a:t>
            </a:r>
            <a:r>
              <a:rPr lang="en-US" sz="2900" b="1" dirty="0">
                <a:solidFill>
                  <a:schemeClr val="accent2">
                    <a:lumMod val="50000"/>
                  </a:schemeClr>
                </a:solidFill>
                <a:latin typeface="Arial"/>
                <a:cs typeface="Times New Roman" pitchFamily="18" charset="0"/>
              </a:rPr>
              <a:t> con </a:t>
            </a:r>
            <a:r>
              <a:rPr lang="en-US" sz="2900" b="1" dirty="0" err="1">
                <a:solidFill>
                  <a:schemeClr val="accent2">
                    <a:lumMod val="50000"/>
                  </a:schemeClr>
                </a:solidFill>
                <a:latin typeface="Arial"/>
                <a:cs typeface="Times New Roman" pitchFamily="18" charset="0"/>
              </a:rPr>
              <a:t>bướm</a:t>
            </a:r>
            <a:r>
              <a:rPr lang="en-US" sz="2900" dirty="0">
                <a:latin typeface="Arial"/>
                <a:cs typeface="Times New Roman" pitchFamily="18" charset="0"/>
              </a:rPr>
              <a:t> (</a:t>
            </a:r>
            <a:r>
              <a:rPr lang="en-US" sz="2900" dirty="0" err="1">
                <a:latin typeface="Arial"/>
                <a:cs typeface="Times New Roman" pitchFamily="18" charset="0"/>
              </a:rPr>
              <a:t>Tiết</a:t>
            </a:r>
            <a:r>
              <a:rPr lang="en-US" sz="2900" dirty="0">
                <a:latin typeface="Arial"/>
                <a:cs typeface="Times New Roman" pitchFamily="18" charset="0"/>
              </a:rPr>
              <a:t> 1)</a:t>
            </a:r>
            <a:endParaRPr lang="vi-VN" sz="2900" dirty="0">
              <a:latin typeface="Arial"/>
              <a:cs typeface="Times New Roman" pitchFamily="18" charset="0"/>
            </a:endParaRPr>
          </a:p>
        </p:txBody>
      </p:sp>
      <p:sp>
        <p:nvSpPr>
          <p:cNvPr id="21" name="TextBox 20"/>
          <p:cNvSpPr txBox="1">
            <a:spLocks noChangeArrowheads="1"/>
          </p:cNvSpPr>
          <p:nvPr/>
        </p:nvSpPr>
        <p:spPr bwMode="auto">
          <a:xfrm>
            <a:off x="285750" y="1500188"/>
            <a:ext cx="8572500" cy="1384300"/>
          </a:xfrm>
          <a:prstGeom prst="rect">
            <a:avLst/>
          </a:prstGeom>
          <a:noFill/>
          <a:ln w="9525">
            <a:noFill/>
            <a:miter lim="800000"/>
            <a:headEnd/>
            <a:tailEnd/>
          </a:ln>
        </p:spPr>
        <p:txBody>
          <a:bodyPr>
            <a:spAutoFit/>
          </a:bodyPr>
          <a:lstStyle/>
          <a:p>
            <a:r>
              <a:rPr lang="en-US" sz="2800">
                <a:cs typeface="Times New Roman" pitchFamily="18" charset="0"/>
              </a:rPr>
              <a:t>Gấp liên tiếp 3 lần nữa theo đường gấp ở hình 3, 4, 5 sao cho các nếp gấp cách đều ta được hình 6 (chú ý miết kĩ các nếp gấp).</a:t>
            </a:r>
            <a:endParaRPr lang="vi-VN" sz="2800">
              <a:cs typeface="Times New Roman" pitchFamily="18" charset="0"/>
            </a:endParaRPr>
          </a:p>
        </p:txBody>
      </p:sp>
      <p:grpSp>
        <p:nvGrpSpPr>
          <p:cNvPr id="2" name="Group 13"/>
          <p:cNvGrpSpPr>
            <a:grpSpLocks/>
          </p:cNvGrpSpPr>
          <p:nvPr/>
        </p:nvGrpSpPr>
        <p:grpSpPr bwMode="auto">
          <a:xfrm>
            <a:off x="0" y="2857500"/>
            <a:ext cx="2286000" cy="3095625"/>
            <a:chOff x="71406" y="3357562"/>
            <a:chExt cx="2286016" cy="3094988"/>
          </a:xfrm>
        </p:grpSpPr>
        <p:sp>
          <p:nvSpPr>
            <p:cNvPr id="9232" name="TextBox 19"/>
            <p:cNvSpPr txBox="1">
              <a:spLocks noChangeArrowheads="1"/>
            </p:cNvSpPr>
            <p:nvPr/>
          </p:nvSpPr>
          <p:spPr bwMode="auto">
            <a:xfrm>
              <a:off x="571472" y="5929330"/>
              <a:ext cx="1285884" cy="523220"/>
            </a:xfrm>
            <a:prstGeom prst="rect">
              <a:avLst/>
            </a:prstGeom>
            <a:noFill/>
            <a:ln w="9525">
              <a:noFill/>
              <a:miter lim="800000"/>
              <a:headEnd/>
              <a:tailEnd/>
            </a:ln>
          </p:spPr>
          <p:txBody>
            <a:bodyPr>
              <a:spAutoFit/>
            </a:bodyPr>
            <a:lstStyle/>
            <a:p>
              <a:r>
                <a:rPr lang="en-US" sz="2800">
                  <a:cs typeface="Times New Roman" pitchFamily="18" charset="0"/>
                </a:rPr>
                <a:t>Hình 3</a:t>
              </a:r>
              <a:endParaRPr lang="vi-VN" sz="2800">
                <a:cs typeface="Times New Roman" pitchFamily="18" charset="0"/>
              </a:endParaRPr>
            </a:p>
          </p:txBody>
        </p:sp>
        <p:pic>
          <p:nvPicPr>
            <p:cNvPr id="9233" name="Picture 2" descr="C:\Users\USER\Desktop\Thủ Công\hình\2011-09-08 11.29.50.jpg"/>
            <p:cNvPicPr>
              <a:picLocks noChangeAspect="1" noChangeArrowheads="1"/>
            </p:cNvPicPr>
            <p:nvPr/>
          </p:nvPicPr>
          <p:blipFill>
            <a:blip r:embed="rId3" cstate="print"/>
            <a:srcRect/>
            <a:stretch>
              <a:fillRect/>
            </a:stretch>
          </p:blipFill>
          <p:spPr bwMode="auto">
            <a:xfrm>
              <a:off x="71406" y="3357562"/>
              <a:ext cx="2286016" cy="2214578"/>
            </a:xfrm>
            <a:prstGeom prst="rect">
              <a:avLst/>
            </a:prstGeom>
            <a:noFill/>
            <a:ln w="9525">
              <a:noFill/>
              <a:miter lim="800000"/>
              <a:headEnd/>
              <a:tailEnd/>
            </a:ln>
          </p:spPr>
        </p:pic>
      </p:grpSp>
      <p:grpSp>
        <p:nvGrpSpPr>
          <p:cNvPr id="3" name="Group 24"/>
          <p:cNvGrpSpPr>
            <a:grpSpLocks/>
          </p:cNvGrpSpPr>
          <p:nvPr/>
        </p:nvGrpSpPr>
        <p:grpSpPr bwMode="auto">
          <a:xfrm>
            <a:off x="2357438" y="3119438"/>
            <a:ext cx="2143125" cy="3095625"/>
            <a:chOff x="2428861" y="3357562"/>
            <a:chExt cx="2143140" cy="3094988"/>
          </a:xfrm>
        </p:grpSpPr>
        <p:sp>
          <p:nvSpPr>
            <p:cNvPr id="9230" name="TextBox 18"/>
            <p:cNvSpPr txBox="1">
              <a:spLocks noChangeArrowheads="1"/>
            </p:cNvSpPr>
            <p:nvPr/>
          </p:nvSpPr>
          <p:spPr bwMode="auto">
            <a:xfrm>
              <a:off x="2928926" y="5929330"/>
              <a:ext cx="1285884" cy="523220"/>
            </a:xfrm>
            <a:prstGeom prst="rect">
              <a:avLst/>
            </a:prstGeom>
            <a:noFill/>
            <a:ln w="9525">
              <a:noFill/>
              <a:miter lim="800000"/>
              <a:headEnd/>
              <a:tailEnd/>
            </a:ln>
          </p:spPr>
          <p:txBody>
            <a:bodyPr>
              <a:spAutoFit/>
            </a:bodyPr>
            <a:lstStyle/>
            <a:p>
              <a:r>
                <a:rPr lang="en-US" sz="2800">
                  <a:cs typeface="Times New Roman" pitchFamily="18" charset="0"/>
                </a:rPr>
                <a:t>Hình 4</a:t>
              </a:r>
              <a:endParaRPr lang="vi-VN" sz="2800">
                <a:cs typeface="Times New Roman" pitchFamily="18" charset="0"/>
              </a:endParaRPr>
            </a:p>
          </p:txBody>
        </p:sp>
        <p:pic>
          <p:nvPicPr>
            <p:cNvPr id="9231" name="Picture 2" descr="C:\Users\USER\Desktop\Thủ Công\hình\2011-09-08 11.30.44.jpg"/>
            <p:cNvPicPr>
              <a:picLocks noChangeAspect="1" noChangeArrowheads="1"/>
            </p:cNvPicPr>
            <p:nvPr/>
          </p:nvPicPr>
          <p:blipFill>
            <a:blip r:embed="rId4"/>
            <a:srcRect/>
            <a:stretch>
              <a:fillRect/>
            </a:stretch>
          </p:blipFill>
          <p:spPr bwMode="auto">
            <a:xfrm>
              <a:off x="2428861" y="3357562"/>
              <a:ext cx="2143140" cy="2214578"/>
            </a:xfrm>
            <a:prstGeom prst="rect">
              <a:avLst/>
            </a:prstGeom>
            <a:noFill/>
            <a:ln w="9525">
              <a:noFill/>
              <a:miter lim="800000"/>
              <a:headEnd/>
              <a:tailEnd/>
            </a:ln>
          </p:spPr>
        </p:pic>
      </p:grpSp>
      <p:grpSp>
        <p:nvGrpSpPr>
          <p:cNvPr id="4" name="Group 25"/>
          <p:cNvGrpSpPr>
            <a:grpSpLocks/>
          </p:cNvGrpSpPr>
          <p:nvPr/>
        </p:nvGrpSpPr>
        <p:grpSpPr bwMode="auto">
          <a:xfrm>
            <a:off x="4572000" y="3429000"/>
            <a:ext cx="2143125" cy="3071813"/>
            <a:chOff x="4643438" y="3357562"/>
            <a:chExt cx="2143140" cy="3071834"/>
          </a:xfrm>
        </p:grpSpPr>
        <p:sp>
          <p:nvSpPr>
            <p:cNvPr id="9228" name="TextBox 17"/>
            <p:cNvSpPr txBox="1">
              <a:spLocks noChangeArrowheads="1"/>
            </p:cNvSpPr>
            <p:nvPr/>
          </p:nvSpPr>
          <p:spPr bwMode="auto">
            <a:xfrm>
              <a:off x="5214942" y="5906176"/>
              <a:ext cx="1285884" cy="523220"/>
            </a:xfrm>
            <a:prstGeom prst="rect">
              <a:avLst/>
            </a:prstGeom>
            <a:noFill/>
            <a:ln w="9525">
              <a:noFill/>
              <a:miter lim="800000"/>
              <a:headEnd/>
              <a:tailEnd/>
            </a:ln>
          </p:spPr>
          <p:txBody>
            <a:bodyPr>
              <a:spAutoFit/>
            </a:bodyPr>
            <a:lstStyle/>
            <a:p>
              <a:r>
                <a:rPr lang="en-US" sz="2800">
                  <a:cs typeface="Times New Roman" pitchFamily="18" charset="0"/>
                </a:rPr>
                <a:t>Hình 5</a:t>
              </a:r>
              <a:endParaRPr lang="vi-VN" sz="2800">
                <a:cs typeface="Times New Roman" pitchFamily="18" charset="0"/>
              </a:endParaRPr>
            </a:p>
          </p:txBody>
        </p:sp>
        <p:pic>
          <p:nvPicPr>
            <p:cNvPr id="9229" name="Picture 4" descr="C:\Users\USER\Desktop\Thủ Công\hình\2011-09-08 11.32.05.jpg"/>
            <p:cNvPicPr>
              <a:picLocks noChangeAspect="1" noChangeArrowheads="1"/>
            </p:cNvPicPr>
            <p:nvPr/>
          </p:nvPicPr>
          <p:blipFill>
            <a:blip r:embed="rId5"/>
            <a:srcRect/>
            <a:stretch>
              <a:fillRect/>
            </a:stretch>
          </p:blipFill>
          <p:spPr bwMode="auto">
            <a:xfrm>
              <a:off x="4643438" y="3357562"/>
              <a:ext cx="2143140" cy="2214554"/>
            </a:xfrm>
            <a:prstGeom prst="rect">
              <a:avLst/>
            </a:prstGeom>
            <a:noFill/>
            <a:ln w="9525">
              <a:noFill/>
              <a:miter lim="800000"/>
              <a:headEnd/>
              <a:tailEnd/>
            </a:ln>
          </p:spPr>
        </p:pic>
      </p:grpSp>
      <p:grpSp>
        <p:nvGrpSpPr>
          <p:cNvPr id="5" name="Group 26"/>
          <p:cNvGrpSpPr>
            <a:grpSpLocks/>
          </p:cNvGrpSpPr>
          <p:nvPr/>
        </p:nvGrpSpPr>
        <p:grpSpPr bwMode="auto">
          <a:xfrm>
            <a:off x="6858000" y="3929063"/>
            <a:ext cx="2143125" cy="3000375"/>
            <a:chOff x="6858016" y="3357562"/>
            <a:chExt cx="2143139" cy="3000396"/>
          </a:xfrm>
        </p:grpSpPr>
        <p:sp>
          <p:nvSpPr>
            <p:cNvPr id="9226" name="TextBox 16"/>
            <p:cNvSpPr txBox="1">
              <a:spLocks noChangeArrowheads="1"/>
            </p:cNvSpPr>
            <p:nvPr/>
          </p:nvSpPr>
          <p:spPr bwMode="auto">
            <a:xfrm>
              <a:off x="7358082" y="5834738"/>
              <a:ext cx="1285884" cy="523220"/>
            </a:xfrm>
            <a:prstGeom prst="rect">
              <a:avLst/>
            </a:prstGeom>
            <a:noFill/>
            <a:ln w="9525">
              <a:noFill/>
              <a:miter lim="800000"/>
              <a:headEnd/>
              <a:tailEnd/>
            </a:ln>
          </p:spPr>
          <p:txBody>
            <a:bodyPr>
              <a:spAutoFit/>
            </a:bodyPr>
            <a:lstStyle/>
            <a:p>
              <a:r>
                <a:rPr lang="en-US" sz="2800">
                  <a:cs typeface="Times New Roman" pitchFamily="18" charset="0"/>
                </a:rPr>
                <a:t>Hình 6</a:t>
              </a:r>
              <a:endParaRPr lang="vi-VN" sz="2800">
                <a:cs typeface="Times New Roman" pitchFamily="18" charset="0"/>
              </a:endParaRPr>
            </a:p>
          </p:txBody>
        </p:sp>
        <p:pic>
          <p:nvPicPr>
            <p:cNvPr id="9227" name="Picture 5" descr="C:\Users\USER\Desktop\Thủ Công\hình\2011-09-08 11.33.11.jpg"/>
            <p:cNvPicPr>
              <a:picLocks noChangeAspect="1" noChangeArrowheads="1"/>
            </p:cNvPicPr>
            <p:nvPr/>
          </p:nvPicPr>
          <p:blipFill>
            <a:blip r:embed="rId6"/>
            <a:srcRect/>
            <a:stretch>
              <a:fillRect/>
            </a:stretch>
          </p:blipFill>
          <p:spPr bwMode="auto">
            <a:xfrm>
              <a:off x="6858016" y="3357562"/>
              <a:ext cx="2143139" cy="2214554"/>
            </a:xfrm>
            <a:prstGeom prst="rect">
              <a:avLst/>
            </a:prstGeom>
            <a:noFill/>
            <a:ln w="9525">
              <a:noFill/>
              <a:miter lim="800000"/>
              <a:headEnd/>
              <a:tailEnd/>
            </a:ln>
          </p:spPr>
        </p:pic>
      </p:grpSp>
      <p:sp>
        <p:nvSpPr>
          <p:cNvPr id="28" name="Right Arrow 27"/>
          <p:cNvSpPr/>
          <p:nvPr/>
        </p:nvSpPr>
        <p:spPr>
          <a:xfrm rot="1830579">
            <a:off x="6475413" y="4071938"/>
            <a:ext cx="642937" cy="357187"/>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edge">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edge">
                                      <p:cBhvr>
                                        <p:cTn id="22" dur="2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heckerboard(across)">
                                      <p:cBhvr>
                                        <p:cTn id="27" dur="500"/>
                                        <p:tgtEl>
                                          <p:spTgt spid="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edge">
                                      <p:cBhvr>
                                        <p:cTn id="32" dur="20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ppt_x</p:attrName>
                                        </p:attrNameLst>
                                      </p:cBhvr>
                                      <p:tavLst>
                                        <p:tav tm="0">
                                          <p:val>
                                            <p:strVal val="#ppt_x-.2"/>
                                          </p:val>
                                        </p:tav>
                                        <p:tav tm="100000">
                                          <p:val>
                                            <p:strVal val="#ppt_x"/>
                                          </p:val>
                                        </p:tav>
                                      </p:tavLst>
                                    </p:anim>
                                    <p:anim calcmode="lin" valueType="num">
                                      <p:cBhvr>
                                        <p:cTn id="3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Photo\Hình nền PowerPoint\thumbnail2.xalo.vn.jpg"/>
          <p:cNvPicPr>
            <a:picLocks noChangeAspect="1" noChangeArrowheads="1"/>
          </p:cNvPicPr>
          <p:nvPr/>
        </p:nvPicPr>
        <p:blipFill>
          <a:blip r:embed="rId2"/>
          <a:srcRect/>
          <a:stretch>
            <a:fillRect/>
          </a:stretch>
        </p:blipFill>
        <p:spPr bwMode="auto">
          <a:xfrm>
            <a:off x="0" y="0"/>
            <a:ext cx="9147175" cy="6856413"/>
          </a:xfrm>
          <a:prstGeom prst="rect">
            <a:avLst/>
          </a:prstGeom>
          <a:noFill/>
          <a:ln w="9525">
            <a:noFill/>
            <a:miter lim="800000"/>
            <a:headEnd/>
            <a:tailEnd/>
          </a:ln>
        </p:spPr>
      </p:pic>
      <p:sp>
        <p:nvSpPr>
          <p:cNvPr id="7" name="Line 6"/>
          <p:cNvSpPr>
            <a:spLocks noChangeShapeType="1"/>
          </p:cNvSpPr>
          <p:nvPr/>
        </p:nvSpPr>
        <p:spPr bwMode="auto">
          <a:xfrm>
            <a:off x="4283075" y="4476750"/>
            <a:ext cx="503238" cy="46038"/>
          </a:xfrm>
          <a:prstGeom prst="line">
            <a:avLst/>
          </a:prstGeom>
          <a:noFill/>
          <a:ln w="76200">
            <a:solidFill>
              <a:schemeClr val="tx1">
                <a:lumMod val="95000"/>
                <a:lumOff val="5000"/>
              </a:schemeClr>
            </a:solidFill>
            <a:round/>
            <a:headEnd/>
            <a:tailEnd type="triangle" w="med" len="med"/>
          </a:ln>
        </p:spPr>
        <p:txBody>
          <a:bodyPr/>
          <a:lstStyle/>
          <a:p>
            <a:pPr fontAlgn="auto">
              <a:spcBef>
                <a:spcPts val="0"/>
              </a:spcBef>
              <a:spcAft>
                <a:spcPts val="0"/>
              </a:spcAft>
              <a:defRPr/>
            </a:pPr>
            <a:endParaRPr lang="vi-VN">
              <a:latin typeface="+mn-lt"/>
              <a:cs typeface="+mn-cs"/>
            </a:endParaRPr>
          </a:p>
        </p:txBody>
      </p:sp>
      <p:sp>
        <p:nvSpPr>
          <p:cNvPr id="9" name="TextBox 8"/>
          <p:cNvSpPr txBox="1"/>
          <p:nvPr/>
        </p:nvSpPr>
        <p:spPr>
          <a:xfrm>
            <a:off x="1285875" y="0"/>
            <a:ext cx="6500813" cy="984250"/>
          </a:xfrm>
          <a:prstGeom prst="rect">
            <a:avLst/>
          </a:prstGeom>
          <a:noFill/>
        </p:spPr>
        <p:txBody>
          <a:bodyPr>
            <a:spAutoFit/>
          </a:bodyPr>
          <a:lstStyle/>
          <a:p>
            <a:pPr algn="ctr" fontAlgn="auto">
              <a:spcBef>
                <a:spcPts val="0"/>
              </a:spcBef>
              <a:spcAft>
                <a:spcPts val="0"/>
              </a:spcAft>
              <a:defRPr/>
            </a:pPr>
            <a:r>
              <a:rPr lang="en-US" sz="2900" dirty="0" err="1">
                <a:latin typeface="Arial"/>
                <a:cs typeface="Times New Roman" pitchFamily="18" charset="0"/>
              </a:rPr>
              <a:t>Thứ</a:t>
            </a:r>
            <a:r>
              <a:rPr lang="en-US" sz="2900" dirty="0">
                <a:latin typeface="Arial"/>
                <a:cs typeface="Times New Roman" pitchFamily="18" charset="0"/>
              </a:rPr>
              <a:t>   </a:t>
            </a:r>
            <a:r>
              <a:rPr lang="en-US" sz="2900" dirty="0" err="1">
                <a:latin typeface="Arial"/>
                <a:cs typeface="Times New Roman" pitchFamily="18" charset="0"/>
              </a:rPr>
              <a:t>ngày</a:t>
            </a:r>
            <a:r>
              <a:rPr lang="en-US" sz="2900" dirty="0">
                <a:latin typeface="Arial"/>
                <a:cs typeface="Times New Roman" pitchFamily="18" charset="0"/>
              </a:rPr>
              <a:t>   </a:t>
            </a:r>
            <a:r>
              <a:rPr lang="en-US" sz="2900" dirty="0" err="1">
                <a:latin typeface="Arial"/>
                <a:cs typeface="Times New Roman" pitchFamily="18" charset="0"/>
              </a:rPr>
              <a:t>tháng</a:t>
            </a:r>
            <a:r>
              <a:rPr lang="en-US" sz="2900" dirty="0">
                <a:latin typeface="Arial"/>
                <a:cs typeface="Times New Roman" pitchFamily="18" charset="0"/>
              </a:rPr>
              <a:t>   </a:t>
            </a:r>
            <a:r>
              <a:rPr lang="en-US" sz="2900" err="1">
                <a:latin typeface="Arial"/>
                <a:cs typeface="Times New Roman" pitchFamily="18" charset="0"/>
              </a:rPr>
              <a:t>năm</a:t>
            </a:r>
            <a:r>
              <a:rPr lang="en-US" sz="2900">
                <a:latin typeface="Arial"/>
                <a:cs typeface="Times New Roman" pitchFamily="18" charset="0"/>
              </a:rPr>
              <a:t> </a:t>
            </a:r>
            <a:endParaRPr lang="en-US" sz="2900" dirty="0">
              <a:latin typeface="Arial"/>
              <a:cs typeface="Times New Roman" pitchFamily="18" charset="0"/>
            </a:endParaRPr>
          </a:p>
          <a:p>
            <a:pPr algn="ctr" fontAlgn="auto">
              <a:spcBef>
                <a:spcPts val="0"/>
              </a:spcBef>
              <a:spcAft>
                <a:spcPts val="0"/>
              </a:spcAft>
              <a:defRPr/>
            </a:pPr>
            <a:r>
              <a:rPr lang="en-US" sz="2900" b="1" i="1" u="sng" dirty="0" err="1">
                <a:solidFill>
                  <a:srgbClr val="003300"/>
                </a:solidFill>
                <a:latin typeface="Arial"/>
                <a:cs typeface="Times New Roman" pitchFamily="18" charset="0"/>
              </a:rPr>
              <a:t>Bài</a:t>
            </a:r>
            <a:r>
              <a:rPr lang="en-US" sz="2900" b="1" i="1" u="sng" dirty="0">
                <a:solidFill>
                  <a:srgbClr val="003300"/>
                </a:solidFill>
                <a:latin typeface="Arial"/>
                <a:cs typeface="Times New Roman" pitchFamily="18" charset="0"/>
              </a:rPr>
              <a:t> 17</a:t>
            </a:r>
            <a:r>
              <a:rPr lang="en-US" sz="2900" i="1" u="sng" dirty="0">
                <a:latin typeface="Arial"/>
                <a:cs typeface="Times New Roman" pitchFamily="18" charset="0"/>
              </a:rPr>
              <a:t>:</a:t>
            </a:r>
            <a:r>
              <a:rPr lang="en-US" sz="2900" dirty="0">
                <a:latin typeface="Arial"/>
                <a:cs typeface="Times New Roman" pitchFamily="18" charset="0"/>
              </a:rPr>
              <a:t> </a:t>
            </a:r>
            <a:r>
              <a:rPr lang="en-US" sz="2900" b="1" dirty="0" err="1">
                <a:solidFill>
                  <a:schemeClr val="accent2">
                    <a:lumMod val="50000"/>
                  </a:schemeClr>
                </a:solidFill>
                <a:latin typeface="Arial"/>
                <a:cs typeface="Times New Roman" pitchFamily="18" charset="0"/>
              </a:rPr>
              <a:t>Làm</a:t>
            </a:r>
            <a:r>
              <a:rPr lang="en-US" sz="2900" b="1" dirty="0">
                <a:solidFill>
                  <a:schemeClr val="accent2">
                    <a:lumMod val="50000"/>
                  </a:schemeClr>
                </a:solidFill>
                <a:latin typeface="Arial"/>
                <a:cs typeface="Times New Roman" pitchFamily="18" charset="0"/>
              </a:rPr>
              <a:t> con </a:t>
            </a:r>
            <a:r>
              <a:rPr lang="en-US" sz="2900" b="1" dirty="0" err="1">
                <a:solidFill>
                  <a:schemeClr val="accent2">
                    <a:lumMod val="50000"/>
                  </a:schemeClr>
                </a:solidFill>
                <a:latin typeface="Arial"/>
                <a:cs typeface="Times New Roman" pitchFamily="18" charset="0"/>
              </a:rPr>
              <a:t>bướm</a:t>
            </a:r>
            <a:r>
              <a:rPr lang="en-US" sz="2900" dirty="0">
                <a:latin typeface="Arial"/>
                <a:cs typeface="Times New Roman" pitchFamily="18" charset="0"/>
              </a:rPr>
              <a:t> (</a:t>
            </a:r>
            <a:r>
              <a:rPr lang="en-US" sz="2900" dirty="0" err="1">
                <a:latin typeface="Arial"/>
                <a:cs typeface="Times New Roman" pitchFamily="18" charset="0"/>
              </a:rPr>
              <a:t>Tiết</a:t>
            </a:r>
            <a:r>
              <a:rPr lang="en-US" sz="2900" dirty="0">
                <a:latin typeface="Arial"/>
                <a:cs typeface="Times New Roman" pitchFamily="18" charset="0"/>
              </a:rPr>
              <a:t> 1)</a:t>
            </a:r>
            <a:endParaRPr lang="vi-VN" sz="2900" dirty="0">
              <a:latin typeface="Arial"/>
              <a:cs typeface="Times New Roman" pitchFamily="18" charset="0"/>
            </a:endParaRPr>
          </a:p>
        </p:txBody>
      </p:sp>
      <p:sp>
        <p:nvSpPr>
          <p:cNvPr id="12" name="TextBox 11"/>
          <p:cNvSpPr txBox="1">
            <a:spLocks noChangeArrowheads="1"/>
          </p:cNvSpPr>
          <p:nvPr/>
        </p:nvSpPr>
        <p:spPr bwMode="auto">
          <a:xfrm>
            <a:off x="214313" y="1214438"/>
            <a:ext cx="8786812" cy="523875"/>
          </a:xfrm>
          <a:prstGeom prst="rect">
            <a:avLst/>
          </a:prstGeom>
          <a:noFill/>
          <a:ln w="9525">
            <a:noFill/>
            <a:miter lim="800000"/>
            <a:headEnd/>
            <a:tailEnd/>
          </a:ln>
        </p:spPr>
        <p:txBody>
          <a:bodyPr>
            <a:spAutoFit/>
          </a:bodyPr>
          <a:lstStyle/>
          <a:p>
            <a:r>
              <a:rPr lang="en-US" sz="2800">
                <a:cs typeface="Times New Roman" pitchFamily="18" charset="0"/>
              </a:rPr>
              <a:t>Mở hình 6 cho ta trở lại hình vuông ban đầu. </a:t>
            </a:r>
            <a:endParaRPr lang="vi-VN" sz="2800">
              <a:cs typeface="Times New Roman" pitchFamily="18" charset="0"/>
            </a:endParaRPr>
          </a:p>
        </p:txBody>
      </p:sp>
      <p:grpSp>
        <p:nvGrpSpPr>
          <p:cNvPr id="2" name="Group 15"/>
          <p:cNvGrpSpPr>
            <a:grpSpLocks/>
          </p:cNvGrpSpPr>
          <p:nvPr/>
        </p:nvGrpSpPr>
        <p:grpSpPr bwMode="auto">
          <a:xfrm>
            <a:off x="4857750" y="3143250"/>
            <a:ext cx="4000500" cy="3500438"/>
            <a:chOff x="4857752" y="3143248"/>
            <a:chExt cx="4000528" cy="3500462"/>
          </a:xfrm>
        </p:grpSpPr>
        <p:sp>
          <p:nvSpPr>
            <p:cNvPr id="10251" name="TextBox 9"/>
            <p:cNvSpPr txBox="1">
              <a:spLocks noChangeArrowheads="1"/>
            </p:cNvSpPr>
            <p:nvPr/>
          </p:nvSpPr>
          <p:spPr bwMode="auto">
            <a:xfrm>
              <a:off x="6190226" y="6120490"/>
              <a:ext cx="1285884" cy="523220"/>
            </a:xfrm>
            <a:prstGeom prst="rect">
              <a:avLst/>
            </a:prstGeom>
            <a:noFill/>
            <a:ln w="9525">
              <a:noFill/>
              <a:miter lim="800000"/>
              <a:headEnd/>
              <a:tailEnd/>
            </a:ln>
          </p:spPr>
          <p:txBody>
            <a:bodyPr>
              <a:spAutoFit/>
            </a:bodyPr>
            <a:lstStyle/>
            <a:p>
              <a:r>
                <a:rPr lang="en-US" sz="2800">
                  <a:cs typeface="Times New Roman" pitchFamily="18" charset="0"/>
                </a:rPr>
                <a:t>Hình 8</a:t>
              </a:r>
              <a:endParaRPr lang="vi-VN" sz="2800">
                <a:cs typeface="Times New Roman" pitchFamily="18" charset="0"/>
              </a:endParaRPr>
            </a:p>
          </p:txBody>
        </p:sp>
        <p:pic>
          <p:nvPicPr>
            <p:cNvPr id="10252" name="Picture 6" descr="C:\Users\USER\Desktop\Thủ Công\hình\2011-09-08 11.35.40.jpg"/>
            <p:cNvPicPr>
              <a:picLocks noChangeAspect="1" noChangeArrowheads="1"/>
            </p:cNvPicPr>
            <p:nvPr/>
          </p:nvPicPr>
          <p:blipFill>
            <a:blip r:embed="rId3"/>
            <a:srcRect/>
            <a:stretch>
              <a:fillRect/>
            </a:stretch>
          </p:blipFill>
          <p:spPr bwMode="auto">
            <a:xfrm>
              <a:off x="4857752" y="3143248"/>
              <a:ext cx="4000528" cy="3000396"/>
            </a:xfrm>
            <a:prstGeom prst="rect">
              <a:avLst/>
            </a:prstGeom>
            <a:noFill/>
            <a:ln w="9525">
              <a:noFill/>
              <a:miter lim="800000"/>
              <a:headEnd/>
              <a:tailEnd/>
            </a:ln>
          </p:spPr>
        </p:pic>
      </p:grpSp>
      <p:grpSp>
        <p:nvGrpSpPr>
          <p:cNvPr id="3" name="Group 12"/>
          <p:cNvGrpSpPr>
            <a:grpSpLocks/>
          </p:cNvGrpSpPr>
          <p:nvPr/>
        </p:nvGrpSpPr>
        <p:grpSpPr bwMode="auto">
          <a:xfrm>
            <a:off x="214313" y="3143250"/>
            <a:ext cx="4024312" cy="3571875"/>
            <a:chOff x="214282" y="3143248"/>
            <a:chExt cx="4024309" cy="3571900"/>
          </a:xfrm>
        </p:grpSpPr>
        <p:sp>
          <p:nvSpPr>
            <p:cNvPr id="10249" name="TextBox 10"/>
            <p:cNvSpPr txBox="1">
              <a:spLocks noChangeArrowheads="1"/>
            </p:cNvSpPr>
            <p:nvPr/>
          </p:nvSpPr>
          <p:spPr bwMode="auto">
            <a:xfrm>
              <a:off x="1475318" y="6191928"/>
              <a:ext cx="1285884" cy="523220"/>
            </a:xfrm>
            <a:prstGeom prst="rect">
              <a:avLst/>
            </a:prstGeom>
            <a:noFill/>
            <a:ln w="9525">
              <a:noFill/>
              <a:miter lim="800000"/>
              <a:headEnd/>
              <a:tailEnd/>
            </a:ln>
          </p:spPr>
          <p:txBody>
            <a:bodyPr>
              <a:spAutoFit/>
            </a:bodyPr>
            <a:lstStyle/>
            <a:p>
              <a:r>
                <a:rPr lang="en-US" sz="2800">
                  <a:cs typeface="Times New Roman" pitchFamily="18" charset="0"/>
                </a:rPr>
                <a:t>Hình 7</a:t>
              </a:r>
              <a:endParaRPr lang="vi-VN" sz="2800">
                <a:cs typeface="Times New Roman" pitchFamily="18" charset="0"/>
              </a:endParaRPr>
            </a:p>
          </p:txBody>
        </p:sp>
        <p:pic>
          <p:nvPicPr>
            <p:cNvPr id="10250" name="Picture 7" descr="C:\Users\USER\Desktop\Thủ Công\hình\2011-09-08 11.35.08.jpg"/>
            <p:cNvPicPr>
              <a:picLocks noChangeAspect="1" noChangeArrowheads="1"/>
            </p:cNvPicPr>
            <p:nvPr/>
          </p:nvPicPr>
          <p:blipFill>
            <a:blip r:embed="rId4"/>
            <a:srcRect/>
            <a:stretch>
              <a:fillRect/>
            </a:stretch>
          </p:blipFill>
          <p:spPr bwMode="auto">
            <a:xfrm>
              <a:off x="214282" y="3143248"/>
              <a:ext cx="4024309" cy="3018232"/>
            </a:xfrm>
            <a:prstGeom prst="rect">
              <a:avLst/>
            </a:prstGeom>
            <a:noFill/>
            <a:ln w="9525">
              <a:noFill/>
              <a:miter lim="800000"/>
              <a:headEnd/>
              <a:tailEnd/>
            </a:ln>
          </p:spPr>
        </p:pic>
      </p:grpSp>
      <p:sp>
        <p:nvSpPr>
          <p:cNvPr id="17" name="TextBox 16"/>
          <p:cNvSpPr txBox="1">
            <a:spLocks noChangeArrowheads="1"/>
          </p:cNvSpPr>
          <p:nvPr/>
        </p:nvSpPr>
        <p:spPr bwMode="auto">
          <a:xfrm>
            <a:off x="214313" y="1571625"/>
            <a:ext cx="7786687" cy="1816100"/>
          </a:xfrm>
          <a:prstGeom prst="rect">
            <a:avLst/>
          </a:prstGeom>
          <a:noFill/>
          <a:ln w="9525">
            <a:noFill/>
            <a:miter lim="800000"/>
            <a:headEnd/>
            <a:tailEnd/>
          </a:ln>
        </p:spPr>
        <p:txBody>
          <a:bodyPr>
            <a:spAutoFit/>
          </a:bodyPr>
          <a:lstStyle/>
          <a:p>
            <a:r>
              <a:rPr lang="en-US" sz="2800">
                <a:cs typeface="Times New Roman" pitchFamily="18" charset="0"/>
              </a:rPr>
              <a:t>Gấp các nếp gấp cách đều theo các đường dấu gấp cho đến hết tờ giấy, sau đó gấp đôi lại để lấy dấu như hình 8, ta được đôi cánh bướm thứ nhất.</a:t>
            </a:r>
            <a:endParaRPr lang="vi-VN" sz="280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ppt_x</p:attrName>
                                        </p:attrNameLst>
                                      </p:cBhvr>
                                      <p:tavLst>
                                        <p:tav tm="0">
                                          <p:val>
                                            <p:strVal val="#ppt_x-.2"/>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7"/>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ppt_x</p:attrName>
                                        </p:attrNameLst>
                                      </p:cBhvr>
                                      <p:tavLst>
                                        <p:tav tm="0">
                                          <p:val>
                                            <p:strVal val="#ppt_x-.2"/>
                                          </p:val>
                                        </p:tav>
                                        <p:tav tm="100000">
                                          <p:val>
                                            <p:strVal val="#ppt_x"/>
                                          </p:val>
                                        </p:tav>
                                      </p:tavLst>
                                    </p:anim>
                                    <p:anim calcmode="lin" valueType="num">
                                      <p:cBhvr>
                                        <p:cTn id="21"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7"/>
                                        </p:tgtEl>
                                      </p:cBhvr>
                                    </p:animEffect>
                                  </p:childTnLst>
                                </p:cTn>
                              </p:par>
                              <p:par>
                                <p:cTn id="23" presetID="29"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ppt_x</p:attrName>
                                        </p:attrNameLst>
                                      </p:cBhvr>
                                      <p:tavLst>
                                        <p:tav tm="0">
                                          <p:val>
                                            <p:strVal val="#ppt_x-.2"/>
                                          </p:val>
                                        </p:tav>
                                        <p:tav tm="100000">
                                          <p:val>
                                            <p:strVal val="#ppt_x"/>
                                          </p:val>
                                        </p:tav>
                                      </p:tavLst>
                                    </p:anim>
                                    <p:anim calcmode="lin" valueType="num">
                                      <p:cBhvr>
                                        <p:cTn id="2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640</Words>
  <Application>Microsoft Office PowerPoint</Application>
  <PresentationFormat>On-screen Show (4:3)</PresentationFormat>
  <Paragraphs>79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Times New Roman</vt:lpstr>
      <vt:lpstr>Wingdings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31</cp:revision>
  <dcterms:created xsi:type="dcterms:W3CDTF">2011-09-07T07:08:28Z</dcterms:created>
  <dcterms:modified xsi:type="dcterms:W3CDTF">2016-06-29T09:02:37Z</dcterms:modified>
</cp:coreProperties>
</file>