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1" r:id="rId3"/>
    <p:sldId id="284" r:id="rId4"/>
    <p:sldId id="283" r:id="rId5"/>
    <p:sldId id="298" r:id="rId6"/>
    <p:sldId id="286" r:id="rId7"/>
    <p:sldId id="287" r:id="rId8"/>
    <p:sldId id="288" r:id="rId9"/>
    <p:sldId id="285" r:id="rId10"/>
    <p:sldId id="291" r:id="rId11"/>
    <p:sldId id="296" r:id="rId12"/>
    <p:sldId id="292" r:id="rId13"/>
    <p:sldId id="294" r:id="rId14"/>
    <p:sldId id="295" r:id="rId15"/>
    <p:sldId id="299"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7CD73-5826-4DA6-B0FA-388390B3E414}" type="datetimeFigureOut">
              <a:rPr lang="en-US" smtClean="0"/>
              <a:t>5/9/2021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8EF56-398B-49AF-B96A-614245A3C00A}" type="slidenum">
              <a:rPr lang="en-US" smtClean="0"/>
              <a:t>‹#›</a:t>
            </a:fld>
            <a:endParaRPr lang="en-US"/>
          </a:p>
        </p:txBody>
      </p:sp>
    </p:spTree>
    <p:extLst>
      <p:ext uri="{BB962C8B-B14F-4D97-AF65-F5344CB8AC3E}">
        <p14:creationId xmlns:p14="http://schemas.microsoft.com/office/powerpoint/2010/main" val="126216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5516E2D-9289-4AAC-9B31-AD471F1064C4}" type="slidenum">
              <a:rPr lang="en-US" smtClean="0"/>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BB7D3D5-41C1-44F1-88E7-C048CB316F55}"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6DC424-8972-45D2-B2C9-73C23E3B8D63}"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06F25-0A65-4987-A38D-926E442FC64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81915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06F25-0A65-4987-A38D-926E442FC64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70493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06F25-0A65-4987-A38D-926E442FC64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405547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C5F9C0E-E17E-4CCC-9160-5D78ADF3B0B9}" type="slidenum">
              <a:rPr lang="en-US"/>
              <a:pPr>
                <a:defRPr/>
              </a:pPr>
              <a:t>‹#›</a:t>
            </a:fld>
            <a:endParaRPr lang="en-US"/>
          </a:p>
        </p:txBody>
      </p:sp>
    </p:spTree>
    <p:extLst>
      <p:ext uri="{BB962C8B-B14F-4D97-AF65-F5344CB8AC3E}">
        <p14:creationId xmlns:p14="http://schemas.microsoft.com/office/powerpoint/2010/main" val="158724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06F25-0A65-4987-A38D-926E442FC64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406632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06F25-0A65-4987-A38D-926E442FC64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244241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906F25-0A65-4987-A38D-926E442FC64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44005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906F25-0A65-4987-A38D-926E442FC64F}"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260823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906F25-0A65-4987-A38D-926E442FC64F}"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365071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06F25-0A65-4987-A38D-926E442FC64F}"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172814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06F25-0A65-4987-A38D-926E442FC64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1155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06F25-0A65-4987-A38D-926E442FC64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A0715-A50B-4F12-9278-75A4136DF263}" type="slidenum">
              <a:rPr lang="en-US" smtClean="0"/>
              <a:t>‹#›</a:t>
            </a:fld>
            <a:endParaRPr lang="en-US"/>
          </a:p>
        </p:txBody>
      </p:sp>
    </p:spTree>
    <p:extLst>
      <p:ext uri="{BB962C8B-B14F-4D97-AF65-F5344CB8AC3E}">
        <p14:creationId xmlns:p14="http://schemas.microsoft.com/office/powerpoint/2010/main" val="23219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06F25-0A65-4987-A38D-926E442FC64F}" type="datetimeFigureOut">
              <a:rPr lang="en-US" smtClean="0"/>
              <a:t>5/9/2021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A0715-A50B-4F12-9278-75A4136DF263}" type="slidenum">
              <a:rPr lang="en-US" smtClean="0"/>
              <a:t>‹#›</a:t>
            </a:fld>
            <a:endParaRPr lang="en-US"/>
          </a:p>
        </p:txBody>
      </p:sp>
    </p:spTree>
    <p:extLst>
      <p:ext uri="{BB962C8B-B14F-4D97-AF65-F5344CB8AC3E}">
        <p14:creationId xmlns:p14="http://schemas.microsoft.com/office/powerpoint/2010/main" val="118753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gif"/><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5.gif"/><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audio" Target="../media/audio2.wav"/><Relationship Id="rId10" Type="http://schemas.openxmlformats.org/officeDocument/2006/relationships/image" Target="../media/image5.gif"/><Relationship Id="rId4" Type="http://schemas.openxmlformats.org/officeDocument/2006/relationships/audio" Target="../media/audio1.wav"/><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3.wav"/><Relationship Id="rId7"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4.wav"/><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gif"/><Relationship Id="rId4" Type="http://schemas.openxmlformats.org/officeDocument/2006/relationships/image" Target="../media/image4.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76200"/>
            <a:ext cx="9221788"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352800" y="2057400"/>
            <a:ext cx="4876800" cy="2209800"/>
          </a:xfrm>
          <a:prstGeom prst="rect">
            <a:avLst/>
          </a:prstGeom>
        </p:spPr>
        <p:txBody>
          <a:bodyPr wrap="none" fromWordArt="1">
            <a:prstTxWarp prst="textPlain">
              <a:avLst>
                <a:gd name="adj" fmla="val 50907"/>
              </a:avLst>
            </a:prstTxWarp>
          </a:bodyPr>
          <a:lstStyle/>
          <a:p>
            <a:pPr algn="ctr">
              <a:defRPr/>
            </a:pPr>
            <a:r>
              <a:rPr lang="vi-VN" sz="5400" b="1" kern="10" dirty="0">
                <a:ln w="9525">
                  <a:solidFill>
                    <a:srgbClr val="FFFF00"/>
                  </a:solidFill>
                  <a:round/>
                  <a:headEnd/>
                  <a:tailEnd/>
                </a:ln>
                <a:solidFill>
                  <a:srgbClr val="0000CC"/>
                </a:solidFill>
                <a:latin typeface="+mj-lt"/>
                <a:cs typeface="Arial"/>
              </a:rPr>
              <a:t>Tập </a:t>
            </a:r>
            <a:r>
              <a:rPr lang="vi-VN" sz="5400" b="1" kern="10">
                <a:ln w="9525">
                  <a:solidFill>
                    <a:srgbClr val="FFFF00"/>
                  </a:solidFill>
                  <a:round/>
                  <a:headEnd/>
                  <a:tailEnd/>
                </a:ln>
                <a:solidFill>
                  <a:srgbClr val="0000CC"/>
                </a:solidFill>
                <a:latin typeface="+mj-lt"/>
                <a:cs typeface="Arial"/>
              </a:rPr>
              <a:t>làm văn</a:t>
            </a:r>
            <a:endParaRPr lang="en-US" sz="5400" b="1" kern="10">
              <a:ln w="9525">
                <a:solidFill>
                  <a:srgbClr val="FFFF00"/>
                </a:solidFill>
                <a:round/>
                <a:headEnd/>
                <a:tailEnd/>
              </a:ln>
              <a:solidFill>
                <a:srgbClr val="0000CC"/>
              </a:solidFill>
              <a:latin typeface="+mj-lt"/>
              <a:cs typeface="Arial"/>
            </a:endParaRPr>
          </a:p>
          <a:p>
            <a:pPr algn="ctr">
              <a:defRPr/>
            </a:pPr>
            <a:r>
              <a:rPr lang="en-US" sz="5400" b="1" kern="10" smtClean="0">
                <a:ln w="9525">
                  <a:solidFill>
                    <a:srgbClr val="FFFF00"/>
                  </a:solidFill>
                  <a:round/>
                  <a:headEnd/>
                  <a:tailEnd/>
                </a:ln>
                <a:solidFill>
                  <a:srgbClr val="0000CC"/>
                </a:solidFill>
                <a:latin typeface="+mj-lt"/>
                <a:cs typeface="Arial"/>
              </a:rPr>
              <a:t>Tuần 34</a:t>
            </a:r>
            <a:r>
              <a:rPr lang="vi-VN" sz="5400" b="1" kern="10" smtClean="0">
                <a:ln w="9525">
                  <a:solidFill>
                    <a:srgbClr val="FFFF00"/>
                  </a:solidFill>
                  <a:round/>
                  <a:headEnd/>
                  <a:tailEnd/>
                </a:ln>
                <a:solidFill>
                  <a:srgbClr val="0000CC"/>
                </a:solidFill>
                <a:latin typeface="+mj-lt"/>
                <a:cs typeface="Arial"/>
              </a:rPr>
              <a:t> </a:t>
            </a:r>
            <a:endParaRPr lang="en-US" sz="5400" b="1" kern="10" smtClean="0">
              <a:ln w="9525">
                <a:solidFill>
                  <a:srgbClr val="FFFF00"/>
                </a:solidFill>
                <a:round/>
                <a:headEnd/>
                <a:tailEnd/>
              </a:ln>
              <a:solidFill>
                <a:srgbClr val="0000CC"/>
              </a:solidFill>
              <a:latin typeface="+mj-lt"/>
              <a:cs typeface="Arial"/>
            </a:endParaRPr>
          </a:p>
          <a:p>
            <a:pPr algn="ctr">
              <a:defRPr/>
            </a:pPr>
            <a:r>
              <a:rPr lang="en-US" sz="5400" b="1" kern="10" smtClean="0">
                <a:ln w="9525">
                  <a:solidFill>
                    <a:srgbClr val="FFFF00"/>
                  </a:solidFill>
                  <a:round/>
                  <a:headEnd/>
                  <a:tailEnd/>
                </a:ln>
                <a:solidFill>
                  <a:srgbClr val="0000CC"/>
                </a:solidFill>
                <a:latin typeface="+mj-lt"/>
                <a:cs typeface="Arial"/>
              </a:rPr>
              <a:t>Kể về người thân</a:t>
            </a:r>
            <a:endParaRPr lang="vi-VN" sz="5400" b="1" kern="10" smtClean="0">
              <a:ln w="9525">
                <a:solidFill>
                  <a:srgbClr val="FFFF00"/>
                </a:solidFill>
                <a:round/>
                <a:headEnd/>
                <a:tailEnd/>
              </a:ln>
              <a:solidFill>
                <a:srgbClr val="0000CC"/>
              </a:solidFill>
              <a:latin typeface="+mj-lt"/>
              <a:cs typeface="Arial"/>
            </a:endParaRPr>
          </a:p>
        </p:txBody>
      </p:sp>
    </p:spTree>
    <p:extLst>
      <p:ext uri="{BB962C8B-B14F-4D97-AF65-F5344CB8AC3E}">
        <p14:creationId xmlns:p14="http://schemas.microsoft.com/office/powerpoint/2010/main" val="428931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4"/>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4"/>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4"/>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4"/>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4"/>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4"/>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5"/>
          <a:srcRect/>
          <a:stretch>
            <a:fillRect/>
          </a:stretch>
        </p:blipFill>
        <p:spPr bwMode="auto">
          <a:xfrm>
            <a:off x="0" y="0"/>
            <a:ext cx="9144000" cy="438150"/>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438150"/>
            <a:ext cx="8763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246231"/>
      </p:ext>
    </p:extLst>
  </p:cSld>
  <p:clrMapOvr>
    <a:masterClrMapping/>
  </p:clrMapOvr>
  <p:transition>
    <p:blinds dir="vert"/>
    <p:sndAc>
      <p:stSnd>
        <p:snd r:embed="rId3"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76200" y="994899"/>
            <a:ext cx="9144000" cy="1828800"/>
          </a:xfrm>
          <a:prstGeom prst="rect">
            <a:avLst/>
          </a:prstGeom>
          <a:noFill/>
          <a:ln w="9525">
            <a:noFill/>
            <a:miter lim="800000"/>
            <a:headEnd/>
            <a:tailEnd/>
          </a:ln>
        </p:spPr>
        <p:txBody>
          <a:bodyPr anchor="ctr"/>
          <a:lstStyle/>
          <a:p>
            <a:r>
              <a:rPr lang="en-US" sz="3600" b="1" smtClean="0">
                <a:solidFill>
                  <a:srgbClr val="3333CC"/>
                </a:solidFill>
              </a:rPr>
              <a:t> </a:t>
            </a:r>
            <a:endParaRPr lang="en-US" sz="3600" b="1">
              <a:solidFill>
                <a:srgbClr val="3333CC"/>
              </a:solidFill>
            </a:endParaRPr>
          </a:p>
        </p:txBody>
      </p:sp>
      <p:sp>
        <p:nvSpPr>
          <p:cNvPr id="2" name="TextBox 1"/>
          <p:cNvSpPr txBox="1"/>
          <p:nvPr/>
        </p:nvSpPr>
        <p:spPr>
          <a:xfrm>
            <a:off x="0" y="388203"/>
            <a:ext cx="9144000" cy="1077218"/>
          </a:xfrm>
          <a:prstGeom prst="rect">
            <a:avLst/>
          </a:prstGeom>
          <a:solidFill>
            <a:schemeClr val="tx2">
              <a:lumMod val="20000"/>
              <a:lumOff val="80000"/>
            </a:schemeClr>
          </a:solidFill>
        </p:spPr>
        <p:txBody>
          <a:bodyPr wrap="square" rtlCol="0">
            <a:spAutoFit/>
          </a:bodyPr>
          <a:lstStyle/>
          <a:p>
            <a:pPr algn="ctr"/>
            <a:r>
              <a:rPr lang="en-US" sz="3200" smtClean="0">
                <a:latin typeface="Times New Roman" pitchFamily="18" charset="0"/>
                <a:cs typeface="Times New Roman" pitchFamily="18" charset="0"/>
              </a:rPr>
              <a:t>MỘT SỐ ĐOẠN VĂN MẪU</a:t>
            </a:r>
          </a:p>
          <a:p>
            <a:pPr algn="ctr"/>
            <a:r>
              <a:rPr lang="en-US" sz="3200" smtClean="0">
                <a:solidFill>
                  <a:srgbClr val="FF0000"/>
                </a:solidFill>
                <a:latin typeface="Times New Roman" pitchFamily="18" charset="0"/>
                <a:cs typeface="Times New Roman" pitchFamily="18" charset="0"/>
              </a:rPr>
              <a:t>Đoạn 1: Kể về nghề nghiệp của bà.</a:t>
            </a:r>
            <a:endParaRPr lang="en-US" sz="3200">
              <a:solidFill>
                <a:srgbClr val="FF0000"/>
              </a:solidFill>
              <a:latin typeface="Times New Roman" pitchFamily="18" charset="0"/>
              <a:cs typeface="Times New Roman" pitchFamily="18" charset="0"/>
            </a:endParaRPr>
          </a:p>
        </p:txBody>
      </p:sp>
      <p:sp>
        <p:nvSpPr>
          <p:cNvPr id="3" name="Rectangle 2"/>
          <p:cNvSpPr/>
          <p:nvPr/>
        </p:nvSpPr>
        <p:spPr>
          <a:xfrm>
            <a:off x="0" y="1465421"/>
            <a:ext cx="8839200" cy="4278094"/>
          </a:xfrm>
          <a:prstGeom prst="rect">
            <a:avLst/>
          </a:prstGeom>
        </p:spPr>
        <p:txBody>
          <a:bodyPr wrap="square">
            <a:spAutoFit/>
          </a:bodyPr>
          <a:lstStyle/>
          <a:p>
            <a:pPr algn="just">
              <a:lnSpc>
                <a:spcPct val="150000"/>
              </a:lnSpc>
            </a:pPr>
            <a:r>
              <a:rPr lang="en-US" sz="2800" smtClean="0"/>
              <a:t>     </a:t>
            </a:r>
            <a:r>
              <a:rPr lang="en-US" sz="3200"/>
              <a:t>Bà em bán bánh mì tại ngõ. Hằng ngày</a:t>
            </a:r>
            <a:r>
              <a:rPr lang="en-US" sz="3200" smtClean="0"/>
              <a:t>, bà </a:t>
            </a:r>
            <a:r>
              <a:rPr lang="en-US" sz="3200"/>
              <a:t>thường dạy sớm để chuẩn bị hàng. Bà nướng bánh rất khéo và không cháy đâu. Ai mua bánh của bà cũng khen rất thơm ngon. Em thường giúp bà cắt bánh. Em rất yêu quý công việc của bà. </a:t>
            </a:r>
          </a:p>
          <a:p>
            <a:pPr algn="just"/>
            <a:endParaRPr lang="en-US" sz="3200"/>
          </a:p>
        </p:txBody>
      </p:sp>
    </p:spTree>
    <p:extLst>
      <p:ext uri="{BB962C8B-B14F-4D97-AF65-F5344CB8AC3E}">
        <p14:creationId xmlns:p14="http://schemas.microsoft.com/office/powerpoint/2010/main" val="371051472"/>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76200" y="994899"/>
            <a:ext cx="9144000" cy="1828800"/>
          </a:xfrm>
          <a:prstGeom prst="rect">
            <a:avLst/>
          </a:prstGeom>
          <a:noFill/>
          <a:ln w="9525">
            <a:noFill/>
            <a:miter lim="800000"/>
            <a:headEnd/>
            <a:tailEnd/>
          </a:ln>
        </p:spPr>
        <p:txBody>
          <a:bodyPr anchor="ctr"/>
          <a:lstStyle/>
          <a:p>
            <a:r>
              <a:rPr lang="en-US" sz="3600" b="1" smtClean="0">
                <a:solidFill>
                  <a:srgbClr val="3333CC"/>
                </a:solidFill>
              </a:rPr>
              <a:t> </a:t>
            </a:r>
            <a:endParaRPr lang="en-US" sz="3600" b="1">
              <a:solidFill>
                <a:srgbClr val="3333CC"/>
              </a:solidFill>
            </a:endParaRPr>
          </a:p>
        </p:txBody>
      </p:sp>
      <p:sp>
        <p:nvSpPr>
          <p:cNvPr id="2" name="TextBox 1"/>
          <p:cNvSpPr txBox="1"/>
          <p:nvPr/>
        </p:nvSpPr>
        <p:spPr>
          <a:xfrm>
            <a:off x="0" y="388203"/>
            <a:ext cx="9144000" cy="1077218"/>
          </a:xfrm>
          <a:prstGeom prst="rect">
            <a:avLst/>
          </a:prstGeom>
          <a:solidFill>
            <a:schemeClr val="tx2">
              <a:lumMod val="20000"/>
              <a:lumOff val="80000"/>
            </a:schemeClr>
          </a:solidFill>
        </p:spPr>
        <p:txBody>
          <a:bodyPr wrap="square" rtlCol="0">
            <a:spAutoFit/>
          </a:bodyPr>
          <a:lstStyle/>
          <a:p>
            <a:pPr algn="ctr"/>
            <a:r>
              <a:rPr lang="en-US" sz="3200" smtClean="0">
                <a:latin typeface="Times New Roman" pitchFamily="18" charset="0"/>
                <a:cs typeface="Times New Roman" pitchFamily="18" charset="0"/>
              </a:rPr>
              <a:t>MỘT SỐ ĐOẠN VĂN MẪU</a:t>
            </a:r>
          </a:p>
          <a:p>
            <a:pPr algn="ctr"/>
            <a:r>
              <a:rPr lang="en-US" sz="3200" smtClean="0">
                <a:solidFill>
                  <a:srgbClr val="FF0000"/>
                </a:solidFill>
                <a:latin typeface="Times New Roman" pitchFamily="18" charset="0"/>
                <a:cs typeface="Times New Roman" pitchFamily="18" charset="0"/>
              </a:rPr>
              <a:t>Đoạn 2: Kể về nghề nghiệp của mẹ.</a:t>
            </a:r>
            <a:endParaRPr lang="en-US" sz="3200">
              <a:solidFill>
                <a:srgbClr val="FF0000"/>
              </a:solidFill>
              <a:latin typeface="Times New Roman" pitchFamily="18" charset="0"/>
              <a:cs typeface="Times New Roman" pitchFamily="18" charset="0"/>
            </a:endParaRPr>
          </a:p>
        </p:txBody>
      </p:sp>
      <p:sp>
        <p:nvSpPr>
          <p:cNvPr id="3" name="Rectangle 2"/>
          <p:cNvSpPr/>
          <p:nvPr/>
        </p:nvSpPr>
        <p:spPr>
          <a:xfrm>
            <a:off x="0" y="1465421"/>
            <a:ext cx="8839200" cy="4031873"/>
          </a:xfrm>
          <a:prstGeom prst="rect">
            <a:avLst/>
          </a:prstGeom>
        </p:spPr>
        <p:txBody>
          <a:bodyPr wrap="square">
            <a:spAutoFit/>
          </a:bodyPr>
          <a:lstStyle/>
          <a:p>
            <a:pPr algn="just"/>
            <a:r>
              <a:rPr lang="en-US" sz="2800" smtClean="0"/>
              <a:t>     </a:t>
            </a:r>
            <a:r>
              <a:rPr lang="en-US" sz="3200" smtClean="0"/>
              <a:t>Người </a:t>
            </a:r>
            <a:r>
              <a:rPr lang="en-US" sz="3200"/>
              <a:t>em yêu quý nhất trong gia đình là mẹ. Tuy mẹ </a:t>
            </a:r>
            <a:r>
              <a:rPr lang="en-US" sz="3200" smtClean="0"/>
              <a:t>em đã </a:t>
            </a:r>
            <a:r>
              <a:rPr lang="en-US" sz="3200"/>
              <a:t>ngoài bốn </a:t>
            </a:r>
            <a:r>
              <a:rPr lang="en-US" sz="3200" smtClean="0"/>
              <a:t>mươi nhưng </a:t>
            </a:r>
            <a:r>
              <a:rPr lang="en-US" sz="3200"/>
              <a:t>trông mẹ rất trẻ đẹp. Nước da mẹ trắng hồng. Mẹ là người nội trợ trong gia đình. Mỗi sáng, mẹ đưa em đến trường. Sau đó mẹ đi chợ, nấu cơm cho cả gia đình. Mẹ nấu ăn rất ngon. Mẹ chăm sóc em từng </a:t>
            </a:r>
            <a:r>
              <a:rPr lang="en-US" sz="3200" smtClean="0"/>
              <a:t>li, </a:t>
            </a:r>
            <a:r>
              <a:rPr lang="en-US" sz="3200"/>
              <a:t>từng tí. Mẹ là người em yêu quý nhất, là niềm tin và lẽ sống của đời em. </a:t>
            </a:r>
          </a:p>
        </p:txBody>
      </p:sp>
    </p:spTree>
    <p:extLst>
      <p:ext uri="{BB962C8B-B14F-4D97-AF65-F5344CB8AC3E}">
        <p14:creationId xmlns:p14="http://schemas.microsoft.com/office/powerpoint/2010/main" val="2571620854"/>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76200" y="994899"/>
            <a:ext cx="9144000" cy="1828800"/>
          </a:xfrm>
          <a:prstGeom prst="rect">
            <a:avLst/>
          </a:prstGeom>
          <a:noFill/>
          <a:ln w="9525">
            <a:noFill/>
            <a:miter lim="800000"/>
            <a:headEnd/>
            <a:tailEnd/>
          </a:ln>
        </p:spPr>
        <p:txBody>
          <a:bodyPr anchor="ctr"/>
          <a:lstStyle/>
          <a:p>
            <a:r>
              <a:rPr lang="en-US" sz="3600" b="1" smtClean="0">
                <a:solidFill>
                  <a:srgbClr val="3333CC"/>
                </a:solidFill>
              </a:rPr>
              <a:t> </a:t>
            </a:r>
            <a:endParaRPr lang="en-US" sz="3600" b="1">
              <a:solidFill>
                <a:srgbClr val="3333CC"/>
              </a:solidFill>
            </a:endParaRPr>
          </a:p>
        </p:txBody>
      </p:sp>
      <p:sp>
        <p:nvSpPr>
          <p:cNvPr id="2" name="TextBox 1"/>
          <p:cNvSpPr txBox="1"/>
          <p:nvPr/>
        </p:nvSpPr>
        <p:spPr>
          <a:xfrm>
            <a:off x="0" y="388203"/>
            <a:ext cx="9144000" cy="1077218"/>
          </a:xfrm>
          <a:prstGeom prst="rect">
            <a:avLst/>
          </a:prstGeom>
          <a:solidFill>
            <a:schemeClr val="tx2">
              <a:lumMod val="20000"/>
              <a:lumOff val="80000"/>
            </a:schemeClr>
          </a:solidFill>
        </p:spPr>
        <p:txBody>
          <a:bodyPr wrap="square" rtlCol="0">
            <a:spAutoFit/>
          </a:bodyPr>
          <a:lstStyle/>
          <a:p>
            <a:pPr algn="ctr"/>
            <a:r>
              <a:rPr lang="en-US" sz="3200" smtClean="0">
                <a:latin typeface="Times New Roman" pitchFamily="18" charset="0"/>
                <a:cs typeface="Times New Roman" pitchFamily="18" charset="0"/>
              </a:rPr>
              <a:t>MỘT SỐ ĐOẠN VĂN MẪU</a:t>
            </a:r>
          </a:p>
          <a:p>
            <a:pPr algn="ctr"/>
            <a:r>
              <a:rPr lang="en-US" sz="3200" smtClean="0">
                <a:solidFill>
                  <a:srgbClr val="FF0000"/>
                </a:solidFill>
                <a:latin typeface="Times New Roman" pitchFamily="18" charset="0"/>
                <a:cs typeface="Times New Roman" pitchFamily="18" charset="0"/>
              </a:rPr>
              <a:t>Đoạn 3: Kể về nghề nghiệp của cô.</a:t>
            </a:r>
            <a:endParaRPr lang="en-US" sz="3200">
              <a:solidFill>
                <a:srgbClr val="FF0000"/>
              </a:solidFill>
              <a:latin typeface="Times New Roman" pitchFamily="18" charset="0"/>
              <a:cs typeface="Times New Roman" pitchFamily="18" charset="0"/>
            </a:endParaRPr>
          </a:p>
        </p:txBody>
      </p:sp>
      <p:sp>
        <p:nvSpPr>
          <p:cNvPr id="3" name="Rectangle 2"/>
          <p:cNvSpPr/>
          <p:nvPr/>
        </p:nvSpPr>
        <p:spPr>
          <a:xfrm>
            <a:off x="0" y="1465421"/>
            <a:ext cx="8839200" cy="5016758"/>
          </a:xfrm>
          <a:prstGeom prst="rect">
            <a:avLst/>
          </a:prstGeom>
        </p:spPr>
        <p:txBody>
          <a:bodyPr wrap="square">
            <a:spAutoFit/>
          </a:bodyPr>
          <a:lstStyle/>
          <a:p>
            <a:pPr algn="just">
              <a:lnSpc>
                <a:spcPct val="150000"/>
              </a:lnSpc>
            </a:pPr>
            <a:r>
              <a:rPr lang="en-US" sz="3200" smtClean="0"/>
              <a:t>	Cô </a:t>
            </a:r>
            <a:r>
              <a:rPr lang="en-US" sz="3200"/>
              <a:t>em là một nông dân. Sáng </a:t>
            </a:r>
            <a:r>
              <a:rPr lang="en-US" sz="3200" smtClean="0"/>
              <a:t>nào, cô </a:t>
            </a:r>
            <a:r>
              <a:rPr lang="en-US" sz="3200"/>
              <a:t>cũng dạy sớm để </a:t>
            </a:r>
            <a:r>
              <a:rPr lang="en-US" sz="3200" smtClean="0"/>
              <a:t>ra đồng làm việc. Cô </a:t>
            </a:r>
            <a:r>
              <a:rPr lang="en-US" sz="3200"/>
              <a:t>làm việc rất chịu khó và cẩn thận. </a:t>
            </a:r>
            <a:r>
              <a:rPr lang="en-US" sz="3200" smtClean="0"/>
              <a:t>Rau của cô trồng xanh và rất ngon. Chiều chiều, cô lại ra chợ Cống Thôn để bán rau. Ai </a:t>
            </a:r>
            <a:r>
              <a:rPr lang="en-US" sz="3200"/>
              <a:t>mua </a:t>
            </a:r>
            <a:r>
              <a:rPr lang="en-US" sz="3200" smtClean="0"/>
              <a:t>rau </a:t>
            </a:r>
            <a:r>
              <a:rPr lang="en-US" sz="3200"/>
              <a:t>của </a:t>
            </a:r>
            <a:r>
              <a:rPr lang="en-US" sz="3200" smtClean="0"/>
              <a:t>cô </a:t>
            </a:r>
            <a:r>
              <a:rPr lang="en-US" sz="3200"/>
              <a:t>cũng khen ngon và </a:t>
            </a:r>
            <a:r>
              <a:rPr lang="en-US" sz="3200" smtClean="0"/>
              <a:t>sạch nên cô bán rất đắt hàng. </a:t>
            </a:r>
            <a:r>
              <a:rPr lang="en-US" sz="3200"/>
              <a:t>Em rất yêu </a:t>
            </a:r>
            <a:r>
              <a:rPr lang="en-US" sz="3200" smtClean="0"/>
              <a:t>quý </a:t>
            </a:r>
            <a:r>
              <a:rPr lang="en-US" sz="3200"/>
              <a:t>công việc của </a:t>
            </a:r>
            <a:r>
              <a:rPr lang="en-US" sz="3200" smtClean="0"/>
              <a:t>cô.</a:t>
            </a:r>
            <a:endParaRPr lang="en-US" sz="3200"/>
          </a:p>
          <a:p>
            <a:pPr algn="just"/>
            <a:endParaRPr lang="en-US" sz="3200"/>
          </a:p>
        </p:txBody>
      </p:sp>
    </p:spTree>
    <p:extLst>
      <p:ext uri="{BB962C8B-B14F-4D97-AF65-F5344CB8AC3E}">
        <p14:creationId xmlns:p14="http://schemas.microsoft.com/office/powerpoint/2010/main" val="3733815771"/>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76200" y="994899"/>
            <a:ext cx="9144000" cy="1828800"/>
          </a:xfrm>
          <a:prstGeom prst="rect">
            <a:avLst/>
          </a:prstGeom>
          <a:noFill/>
          <a:ln w="9525">
            <a:noFill/>
            <a:miter lim="800000"/>
            <a:headEnd/>
            <a:tailEnd/>
          </a:ln>
        </p:spPr>
        <p:txBody>
          <a:bodyPr anchor="ctr"/>
          <a:lstStyle/>
          <a:p>
            <a:r>
              <a:rPr lang="en-US" sz="3600" b="1" smtClean="0">
                <a:solidFill>
                  <a:srgbClr val="3333CC"/>
                </a:solidFill>
              </a:rPr>
              <a:t> </a:t>
            </a:r>
            <a:endParaRPr lang="en-US" sz="3600" b="1">
              <a:solidFill>
                <a:srgbClr val="3333CC"/>
              </a:solidFill>
            </a:endParaRPr>
          </a:p>
        </p:txBody>
      </p:sp>
      <p:sp>
        <p:nvSpPr>
          <p:cNvPr id="2" name="TextBox 1"/>
          <p:cNvSpPr txBox="1"/>
          <p:nvPr/>
        </p:nvSpPr>
        <p:spPr>
          <a:xfrm>
            <a:off x="0" y="388203"/>
            <a:ext cx="9144000" cy="1077218"/>
          </a:xfrm>
          <a:prstGeom prst="rect">
            <a:avLst/>
          </a:prstGeom>
          <a:solidFill>
            <a:schemeClr val="tx2">
              <a:lumMod val="20000"/>
              <a:lumOff val="80000"/>
            </a:schemeClr>
          </a:solidFill>
        </p:spPr>
        <p:txBody>
          <a:bodyPr wrap="square" rtlCol="0">
            <a:spAutoFit/>
          </a:bodyPr>
          <a:lstStyle/>
          <a:p>
            <a:pPr algn="ctr"/>
            <a:r>
              <a:rPr lang="en-US" sz="3200" smtClean="0">
                <a:latin typeface="Times New Roman" pitchFamily="18" charset="0"/>
                <a:cs typeface="Times New Roman" pitchFamily="18" charset="0"/>
              </a:rPr>
              <a:t>MỘT SỐ ĐOẠN VĂN MẪU</a:t>
            </a:r>
          </a:p>
          <a:p>
            <a:pPr algn="ctr"/>
            <a:r>
              <a:rPr lang="en-US" sz="3200" smtClean="0">
                <a:solidFill>
                  <a:srgbClr val="FF0000"/>
                </a:solidFill>
                <a:latin typeface="Times New Roman" pitchFamily="18" charset="0"/>
                <a:cs typeface="Times New Roman" pitchFamily="18" charset="0"/>
              </a:rPr>
              <a:t>Đoạn 4: Kể về nghề nghiệp của anh.</a:t>
            </a:r>
            <a:endParaRPr lang="en-US" sz="3200">
              <a:solidFill>
                <a:srgbClr val="FF0000"/>
              </a:solidFill>
              <a:latin typeface="Times New Roman" pitchFamily="18" charset="0"/>
              <a:cs typeface="Times New Roman" pitchFamily="18" charset="0"/>
            </a:endParaRPr>
          </a:p>
        </p:txBody>
      </p:sp>
      <p:sp>
        <p:nvSpPr>
          <p:cNvPr id="3" name="Rectangle 2"/>
          <p:cNvSpPr/>
          <p:nvPr/>
        </p:nvSpPr>
        <p:spPr>
          <a:xfrm>
            <a:off x="0" y="1465421"/>
            <a:ext cx="8839200" cy="5016758"/>
          </a:xfrm>
          <a:prstGeom prst="rect">
            <a:avLst/>
          </a:prstGeom>
        </p:spPr>
        <p:txBody>
          <a:bodyPr wrap="square">
            <a:spAutoFit/>
          </a:bodyPr>
          <a:lstStyle/>
          <a:p>
            <a:pPr algn="just">
              <a:lnSpc>
                <a:spcPct val="150000"/>
              </a:lnSpc>
            </a:pPr>
            <a:r>
              <a:rPr lang="en-US" sz="3200" smtClean="0"/>
              <a:t>	Anh </a:t>
            </a:r>
            <a:r>
              <a:rPr lang="en-US" sz="3200"/>
              <a:t>của em tên là Minh Hoàng. </a:t>
            </a:r>
            <a:r>
              <a:rPr lang="en-US" sz="3200" smtClean="0"/>
              <a:t>Năm nay, anh 10 tuổi,</a:t>
            </a:r>
            <a:r>
              <a:rPr lang="en-US" sz="3200"/>
              <a:t> </a:t>
            </a:r>
            <a:r>
              <a:rPr lang="en-US" sz="3200" smtClean="0"/>
              <a:t>anh đang </a:t>
            </a:r>
            <a:r>
              <a:rPr lang="en-US" sz="3200"/>
              <a:t>học lớp </a:t>
            </a:r>
            <a:r>
              <a:rPr lang="en-US" sz="3200" smtClean="0"/>
              <a:t>5 cùng trường em. Mái </a:t>
            </a:r>
            <a:r>
              <a:rPr lang="en-US" sz="3200"/>
              <a:t>tóc anh đen nhánh. Tính tình của anh Hoàng rất điềm </a:t>
            </a:r>
            <a:r>
              <a:rPr lang="en-US" sz="3200" smtClean="0"/>
              <a:t>đạm. Anh là người chăm học. Năm </a:t>
            </a:r>
            <a:r>
              <a:rPr lang="en-US" sz="3200"/>
              <a:t>học </a:t>
            </a:r>
            <a:r>
              <a:rPr lang="en-US" sz="3200" smtClean="0"/>
              <a:t>nào, </a:t>
            </a:r>
            <a:r>
              <a:rPr lang="en-US" sz="3200"/>
              <a:t>anh </a:t>
            </a:r>
            <a:r>
              <a:rPr lang="en-US" sz="3200" smtClean="0"/>
              <a:t>cũng đạt </a:t>
            </a:r>
            <a:r>
              <a:rPr lang="en-US" sz="3200"/>
              <a:t>danh hiệu học </a:t>
            </a:r>
            <a:r>
              <a:rPr lang="en-US" sz="3200" smtClean="0"/>
              <a:t>sinh xuất sắc. </a:t>
            </a:r>
            <a:r>
              <a:rPr lang="en-US" sz="3200"/>
              <a:t>Em rất yêu quý và hãnh diện về anh. </a:t>
            </a:r>
          </a:p>
          <a:p>
            <a:pPr algn="just"/>
            <a:endParaRPr lang="en-US" sz="3200"/>
          </a:p>
        </p:txBody>
      </p:sp>
    </p:spTree>
    <p:extLst>
      <p:ext uri="{BB962C8B-B14F-4D97-AF65-F5344CB8AC3E}">
        <p14:creationId xmlns:p14="http://schemas.microsoft.com/office/powerpoint/2010/main" val="3747782295"/>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4"/>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4"/>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4"/>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4"/>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4"/>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4"/>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5"/>
          <a:srcRect/>
          <a:stretch>
            <a:fillRect/>
          </a:stretch>
        </p:blipFill>
        <p:spPr bwMode="auto">
          <a:xfrm>
            <a:off x="0" y="0"/>
            <a:ext cx="9144000" cy="43815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19075"/>
            <a:ext cx="89916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61432"/>
      </p:ext>
    </p:extLst>
  </p:cSld>
  <p:clrMapOvr>
    <a:masterClrMapping/>
  </p:clrMapOvr>
  <p:transition>
    <p:blinds dir="vert"/>
    <p:sndAc>
      <p:stSnd>
        <p:snd r:embed="rId3"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76200" y="994899"/>
            <a:ext cx="9144000" cy="1828800"/>
          </a:xfrm>
          <a:prstGeom prst="rect">
            <a:avLst/>
          </a:prstGeom>
          <a:noFill/>
          <a:ln w="9525">
            <a:noFill/>
            <a:miter lim="800000"/>
            <a:headEnd/>
            <a:tailEnd/>
          </a:ln>
        </p:spPr>
        <p:txBody>
          <a:bodyPr anchor="ctr"/>
          <a:lstStyle/>
          <a:p>
            <a:r>
              <a:rPr lang="en-US" sz="3600" b="1" smtClean="0">
                <a:solidFill>
                  <a:srgbClr val="3333CC"/>
                </a:solidFill>
              </a:rPr>
              <a:t> </a:t>
            </a:r>
            <a:endParaRPr lang="en-US" sz="3600" b="1">
              <a:solidFill>
                <a:srgbClr val="3333CC"/>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8150"/>
            <a:ext cx="90678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381432" y="1371600"/>
            <a:ext cx="752168" cy="148399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5767" y="991829"/>
            <a:ext cx="5134629" cy="461665"/>
          </a:xfrm>
          <a:prstGeom prst="rect">
            <a:avLst/>
          </a:prstGeom>
          <a:noFill/>
        </p:spPr>
        <p:txBody>
          <a:bodyPr wrap="square" rtlCol="0">
            <a:spAutoFit/>
          </a:bodyPr>
          <a:lstStyle/>
          <a:p>
            <a:r>
              <a:rPr lang="en-US" sz="2400" b="1" smtClean="0">
                <a:solidFill>
                  <a:schemeClr val="bg2"/>
                </a:solidFill>
                <a:latin typeface="Times New Roman" pitchFamily="18" charset="0"/>
                <a:cs typeface="Times New Roman" pitchFamily="18" charset="0"/>
              </a:rPr>
              <a:t>-  Đọc lại đoạn văn và kiểm tra xem: </a:t>
            </a:r>
            <a:endParaRPr lang="en-US" sz="2400" b="1">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497375492"/>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WordArt 9" descr="Denim"/>
          <p:cNvSpPr>
            <a:spLocks noChangeArrowheads="1" noChangeShapeType="1" noTextEdit="1"/>
          </p:cNvSpPr>
          <p:nvPr/>
        </p:nvSpPr>
        <p:spPr bwMode="auto">
          <a:xfrm>
            <a:off x="990600" y="990600"/>
            <a:ext cx="70866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5400" kern="10">
                <a:ln w="9525">
                  <a:round/>
                  <a:headEnd/>
                  <a:tailEnd/>
                </a:ln>
                <a:blipFill dpi="0" rotWithShape="1">
                  <a:blip r:embed="rId6"/>
                  <a:srcRect/>
                  <a:tile tx="0" ty="0" sx="100000" sy="100000" flip="none" algn="tl"/>
                </a:blipFill>
                <a:latin typeface="Arial"/>
                <a:cs typeface="Arial"/>
              </a:rPr>
              <a:t>KỂ NGẮN VỀ NGHỀ NGHIỆP CỦA NGƯỜI THÂN</a:t>
            </a:r>
            <a:endParaRPr lang="en-US" sz="5400" kern="10">
              <a:ln w="9525">
                <a:round/>
                <a:headEnd/>
                <a:tailEnd/>
              </a:ln>
              <a:blipFill dpi="0" rotWithShape="1">
                <a:blip r:embed="rId6"/>
                <a:srcRect/>
                <a:tile tx="0" ty="0" sx="100000" sy="100000" flip="none" algn="tl"/>
              </a:blipFill>
              <a:latin typeface="Arial"/>
              <a:cs typeface="Arial"/>
            </a:endParaRPr>
          </a:p>
        </p:txBody>
      </p:sp>
      <p:graphicFrame>
        <p:nvGraphicFramePr>
          <p:cNvPr id="11274" name="Object 10"/>
          <p:cNvGraphicFramePr>
            <a:graphicFrameLocks noChangeAspect="1"/>
          </p:cNvGraphicFramePr>
          <p:nvPr/>
        </p:nvGraphicFramePr>
        <p:xfrm>
          <a:off x="1143000" y="2443163"/>
          <a:ext cx="7010400" cy="3271837"/>
        </p:xfrm>
        <a:graphic>
          <a:graphicData uri="http://schemas.openxmlformats.org/presentationml/2006/ole">
            <mc:AlternateContent xmlns:mc="http://schemas.openxmlformats.org/markup-compatibility/2006">
              <mc:Choice xmlns:v="urn:schemas-microsoft-com:vml" Requires="v">
                <p:oleObj spid="_x0000_s1043" name="Bitmap Image" r:id="rId7" imgW="4458322" imgH="2905531" progId="Paint.Picture">
                  <p:embed/>
                </p:oleObj>
              </mc:Choice>
              <mc:Fallback>
                <p:oleObj name="Bitmap Image" r:id="rId7" imgW="4458322" imgH="290553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43163"/>
                        <a:ext cx="7010400" cy="3271837"/>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
          <p:cNvGrpSpPr>
            <a:grpSpLocks/>
          </p:cNvGrpSpPr>
          <p:nvPr/>
        </p:nvGrpSpPr>
        <p:grpSpPr bwMode="auto">
          <a:xfrm>
            <a:off x="0" y="5791200"/>
            <a:ext cx="9144000" cy="1066800"/>
            <a:chOff x="-192" y="3393"/>
            <a:chExt cx="5952" cy="927"/>
          </a:xfrm>
        </p:grpSpPr>
        <p:pic>
          <p:nvPicPr>
            <p:cNvPr id="9" name="Picture 3" descr="FLOWERS5"/>
            <p:cNvPicPr>
              <a:picLocks noChangeAspect="1" noChangeArrowheads="1"/>
            </p:cNvPicPr>
            <p:nvPr/>
          </p:nvPicPr>
          <p:blipFill>
            <a:blip r:embed="rId9"/>
            <a:srcRect/>
            <a:stretch>
              <a:fillRect/>
            </a:stretch>
          </p:blipFill>
          <p:spPr bwMode="auto">
            <a:xfrm>
              <a:off x="2640" y="3393"/>
              <a:ext cx="1104" cy="927"/>
            </a:xfrm>
            <a:prstGeom prst="rect">
              <a:avLst/>
            </a:prstGeom>
            <a:noFill/>
            <a:ln w="9525">
              <a:noFill/>
              <a:miter lim="800000"/>
              <a:headEnd/>
              <a:tailEnd/>
            </a:ln>
          </p:spPr>
        </p:pic>
        <p:pic>
          <p:nvPicPr>
            <p:cNvPr id="10" name="Picture 4" descr="FLOWERS5"/>
            <p:cNvPicPr>
              <a:picLocks noChangeAspect="1" noChangeArrowheads="1"/>
            </p:cNvPicPr>
            <p:nvPr/>
          </p:nvPicPr>
          <p:blipFill>
            <a:blip r:embed="rId9"/>
            <a:srcRect/>
            <a:stretch>
              <a:fillRect/>
            </a:stretch>
          </p:blipFill>
          <p:spPr bwMode="auto">
            <a:xfrm>
              <a:off x="3744" y="3393"/>
              <a:ext cx="1056" cy="927"/>
            </a:xfrm>
            <a:prstGeom prst="rect">
              <a:avLst/>
            </a:prstGeom>
            <a:noFill/>
            <a:ln w="9525">
              <a:noFill/>
              <a:miter lim="800000"/>
              <a:headEnd/>
              <a:tailEnd/>
            </a:ln>
          </p:spPr>
        </p:pic>
        <p:pic>
          <p:nvPicPr>
            <p:cNvPr id="11" name="Picture 5" descr="FLOWERS5"/>
            <p:cNvPicPr>
              <a:picLocks noChangeAspect="1" noChangeArrowheads="1"/>
            </p:cNvPicPr>
            <p:nvPr/>
          </p:nvPicPr>
          <p:blipFill>
            <a:blip r:embed="rId9"/>
            <a:srcRect/>
            <a:stretch>
              <a:fillRect/>
            </a:stretch>
          </p:blipFill>
          <p:spPr bwMode="auto">
            <a:xfrm>
              <a:off x="4848" y="3393"/>
              <a:ext cx="912" cy="927"/>
            </a:xfrm>
            <a:prstGeom prst="rect">
              <a:avLst/>
            </a:prstGeom>
            <a:noFill/>
            <a:ln w="9525">
              <a:noFill/>
              <a:miter lim="800000"/>
              <a:headEnd/>
              <a:tailEnd/>
            </a:ln>
          </p:spPr>
        </p:pic>
        <p:pic>
          <p:nvPicPr>
            <p:cNvPr id="12" name="Picture 6" descr="FLOWERS5"/>
            <p:cNvPicPr>
              <a:picLocks noChangeAspect="1" noChangeArrowheads="1"/>
            </p:cNvPicPr>
            <p:nvPr/>
          </p:nvPicPr>
          <p:blipFill>
            <a:blip r:embed="rId9"/>
            <a:srcRect/>
            <a:stretch>
              <a:fillRect/>
            </a:stretch>
          </p:blipFill>
          <p:spPr bwMode="auto">
            <a:xfrm>
              <a:off x="1632" y="3393"/>
              <a:ext cx="1008" cy="927"/>
            </a:xfrm>
            <a:prstGeom prst="rect">
              <a:avLst/>
            </a:prstGeom>
            <a:noFill/>
            <a:ln w="9525">
              <a:noFill/>
              <a:miter lim="800000"/>
              <a:headEnd/>
              <a:tailEnd/>
            </a:ln>
          </p:spPr>
        </p:pic>
        <p:pic>
          <p:nvPicPr>
            <p:cNvPr id="13" name="Picture 7" descr="FLOWERS5"/>
            <p:cNvPicPr>
              <a:picLocks noChangeAspect="1" noChangeArrowheads="1"/>
            </p:cNvPicPr>
            <p:nvPr/>
          </p:nvPicPr>
          <p:blipFill>
            <a:blip r:embed="rId9"/>
            <a:srcRect/>
            <a:stretch>
              <a:fillRect/>
            </a:stretch>
          </p:blipFill>
          <p:spPr bwMode="auto">
            <a:xfrm>
              <a:off x="528" y="3393"/>
              <a:ext cx="1152" cy="927"/>
            </a:xfrm>
            <a:prstGeom prst="rect">
              <a:avLst/>
            </a:prstGeom>
            <a:noFill/>
            <a:ln w="9525">
              <a:noFill/>
              <a:miter lim="800000"/>
              <a:headEnd/>
              <a:tailEnd/>
            </a:ln>
          </p:spPr>
        </p:pic>
        <p:pic>
          <p:nvPicPr>
            <p:cNvPr id="14" name="Picture 8" descr="FLOWERS5"/>
            <p:cNvPicPr>
              <a:picLocks noChangeAspect="1" noChangeArrowheads="1"/>
            </p:cNvPicPr>
            <p:nvPr/>
          </p:nvPicPr>
          <p:blipFill>
            <a:blip r:embed="rId9"/>
            <a:srcRect/>
            <a:stretch>
              <a:fillRect/>
            </a:stretch>
          </p:blipFill>
          <p:spPr bwMode="auto">
            <a:xfrm>
              <a:off x="-192" y="3393"/>
              <a:ext cx="871" cy="927"/>
            </a:xfrm>
            <a:prstGeom prst="rect">
              <a:avLst/>
            </a:prstGeom>
            <a:noFill/>
            <a:ln w="9525">
              <a:noFill/>
              <a:miter lim="800000"/>
              <a:headEnd/>
              <a:tailEnd/>
            </a:ln>
          </p:spPr>
        </p:pic>
      </p:grpSp>
      <p:pic>
        <p:nvPicPr>
          <p:cNvPr id="15" name="Picture 9" descr="snowcones"/>
          <p:cNvPicPr>
            <a:picLocks noChangeAspect="1" noChangeArrowheads="1" noCrop="1"/>
          </p:cNvPicPr>
          <p:nvPr/>
        </p:nvPicPr>
        <p:blipFill>
          <a:blip r:embed="rId10"/>
          <a:srcRect/>
          <a:stretch>
            <a:fillRect/>
          </a:stretch>
        </p:blipFill>
        <p:spPr bwMode="auto">
          <a:xfrm>
            <a:off x="0" y="0"/>
            <a:ext cx="9144000" cy="438150"/>
          </a:xfrm>
          <a:prstGeom prst="rect">
            <a:avLst/>
          </a:prstGeom>
          <a:noFill/>
          <a:ln w="9525">
            <a:noFill/>
            <a:miter lim="800000"/>
            <a:headEnd/>
            <a:tailEnd/>
          </a:ln>
        </p:spPr>
      </p:pic>
    </p:spTree>
    <p:extLst>
      <p:ext uri="{BB962C8B-B14F-4D97-AF65-F5344CB8AC3E}">
        <p14:creationId xmlns:p14="http://schemas.microsoft.com/office/powerpoint/2010/main" val="4100492349"/>
      </p:ext>
    </p:extLst>
  </p:cSld>
  <p:clrMapOvr>
    <a:masterClrMapping/>
  </p:clrMapOvr>
  <p:transition>
    <p:sndAc>
      <p:stSnd>
        <p:snd r:embed="rId4"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wheel(4)">
                                      <p:cBhvr>
                                        <p:cTn id="7" dur="1000"/>
                                        <p:tgtEl>
                                          <p:spTgt spid="11274"/>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8" presetID="29" presetClass="entr" presetSubtype="0" fill="hold" grpId="0" nodeType="withEffect">
                                  <p:stCondLst>
                                    <p:cond delay="0"/>
                                  </p:stCondLst>
                                  <p:childTnLst>
                                    <p:set>
                                      <p:cBhvr>
                                        <p:cTn id="9" dur="1" fill="hold">
                                          <p:stCondLst>
                                            <p:cond delay="0"/>
                                          </p:stCondLst>
                                        </p:cTn>
                                        <p:tgtEl>
                                          <p:spTgt spid="11273"/>
                                        </p:tgtEl>
                                        <p:attrNameLst>
                                          <p:attrName>style.visibility</p:attrName>
                                        </p:attrNameLst>
                                      </p:cBhvr>
                                      <p:to>
                                        <p:strVal val="visible"/>
                                      </p:to>
                                    </p:set>
                                    <p:anim calcmode="lin" valueType="num">
                                      <p:cBhvr>
                                        <p:cTn id="10" dur="1000" fill="hold"/>
                                        <p:tgtEl>
                                          <p:spTgt spid="11273"/>
                                        </p:tgtEl>
                                        <p:attrNameLst>
                                          <p:attrName>ppt_x</p:attrName>
                                        </p:attrNameLst>
                                      </p:cBhvr>
                                      <p:tavLst>
                                        <p:tav tm="0">
                                          <p:val>
                                            <p:strVal val="#ppt_x-.2"/>
                                          </p:val>
                                        </p:tav>
                                        <p:tav tm="100000">
                                          <p:val>
                                            <p:strVal val="#ppt_x"/>
                                          </p:val>
                                        </p:tav>
                                      </p:tavLst>
                                    </p:anim>
                                    <p:anim calcmode="lin" valueType="num">
                                      <p:cBhvr>
                                        <p:cTn id="11" dur="1000" fill="hold"/>
                                        <p:tgtEl>
                                          <p:spTgt spid="1127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idx="4294967295"/>
          </p:nvPr>
        </p:nvSpPr>
        <p:spPr>
          <a:xfrm>
            <a:off x="0" y="0"/>
            <a:ext cx="9677400" cy="1524000"/>
          </a:xfrm>
        </p:spPr>
        <p:txBody>
          <a:bodyPr/>
          <a:lstStyle/>
          <a:p>
            <a:pPr eaLnBrk="1" hangingPunct="1"/>
            <a:r>
              <a:rPr lang="en-US" sz="4000" b="1" smtClean="0">
                <a:solidFill>
                  <a:srgbClr val="009900"/>
                </a:solidFill>
              </a:rPr>
              <a:t>CÁC EM HÃY MỞ SÁCH GIÁO KHOA</a:t>
            </a:r>
          </a:p>
        </p:txBody>
      </p:sp>
      <p:pic>
        <p:nvPicPr>
          <p:cNvPr id="122891" name="Picture 11" descr="book10"/>
          <p:cNvPicPr>
            <a:picLocks noChangeAspect="1" noChangeArrowheads="1" noCrop="1"/>
          </p:cNvPicPr>
          <p:nvPr/>
        </p:nvPicPr>
        <p:blipFill>
          <a:blip r:embed="rId5"/>
          <a:srcRect/>
          <a:stretch>
            <a:fillRect/>
          </a:stretch>
        </p:blipFill>
        <p:spPr bwMode="auto">
          <a:xfrm>
            <a:off x="0" y="990600"/>
            <a:ext cx="6400800" cy="4511675"/>
          </a:xfrm>
          <a:prstGeom prst="rect">
            <a:avLst/>
          </a:prstGeom>
          <a:noFill/>
          <a:ln w="9525">
            <a:noFill/>
            <a:miter lim="800000"/>
            <a:headEnd/>
            <a:tailEnd/>
          </a:ln>
        </p:spPr>
      </p:pic>
      <p:pic>
        <p:nvPicPr>
          <p:cNvPr id="122889" name="Picture 9"/>
          <p:cNvPicPr>
            <a:picLocks noChangeAspect="1" noChangeArrowheads="1"/>
          </p:cNvPicPr>
          <p:nvPr/>
        </p:nvPicPr>
        <p:blipFill>
          <a:blip r:embed="rId6"/>
          <a:srcRect/>
          <a:stretch>
            <a:fillRect/>
          </a:stretch>
        </p:blipFill>
        <p:spPr bwMode="auto">
          <a:xfrm>
            <a:off x="1905000" y="1447800"/>
            <a:ext cx="4572000" cy="3700463"/>
          </a:xfrm>
          <a:prstGeom prst="rect">
            <a:avLst/>
          </a:prstGeom>
          <a:noFill/>
          <a:ln w="9525">
            <a:noFill/>
            <a:miter lim="800000"/>
            <a:headEnd/>
            <a:tailEnd/>
          </a:ln>
        </p:spPr>
      </p:pic>
      <p:sp>
        <p:nvSpPr>
          <p:cNvPr id="122887" name="WordArt 7"/>
          <p:cNvSpPr>
            <a:spLocks noChangeArrowheads="1" noChangeShapeType="1" noTextEdit="1"/>
          </p:cNvSpPr>
          <p:nvPr/>
        </p:nvSpPr>
        <p:spPr bwMode="auto">
          <a:xfrm>
            <a:off x="4495800" y="2667000"/>
            <a:ext cx="990600" cy="85725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00CCFF"/>
                    </a:gs>
                    <a:gs pos="100000">
                      <a:srgbClr val="0066FF"/>
                    </a:gs>
                  </a:gsLst>
                  <a:path path="rect">
                    <a:fillToRect r="100000" b="100000"/>
                  </a:path>
                </a:gradFill>
                <a:effectLst>
                  <a:outerShdw dist="35921" dir="2700000" algn="ctr" rotWithShape="0">
                    <a:srgbClr val="C0C0C0">
                      <a:alpha val="79999"/>
                    </a:srgbClr>
                  </a:outerShdw>
                </a:effectLst>
                <a:latin typeface="Arial"/>
                <a:cs typeface="Arial"/>
              </a:rPr>
              <a:t>140</a:t>
            </a:r>
          </a:p>
        </p:txBody>
      </p:sp>
      <p:grpSp>
        <p:nvGrpSpPr>
          <p:cNvPr id="6" name="Group 2"/>
          <p:cNvGrpSpPr>
            <a:grpSpLocks/>
          </p:cNvGrpSpPr>
          <p:nvPr/>
        </p:nvGrpSpPr>
        <p:grpSpPr bwMode="auto">
          <a:xfrm>
            <a:off x="0" y="5805814"/>
            <a:ext cx="9144000" cy="1066800"/>
            <a:chOff x="-192" y="3393"/>
            <a:chExt cx="5952" cy="927"/>
          </a:xfrm>
        </p:grpSpPr>
        <p:pic>
          <p:nvPicPr>
            <p:cNvPr id="7" name="Picture 3" descr="FLOWERS5"/>
            <p:cNvPicPr>
              <a:picLocks noChangeAspect="1" noChangeArrowheads="1"/>
            </p:cNvPicPr>
            <p:nvPr/>
          </p:nvPicPr>
          <p:blipFill>
            <a:blip r:embed="rId7"/>
            <a:srcRect/>
            <a:stretch>
              <a:fillRect/>
            </a:stretch>
          </p:blipFill>
          <p:spPr bwMode="auto">
            <a:xfrm>
              <a:off x="2640" y="3393"/>
              <a:ext cx="1104" cy="927"/>
            </a:xfrm>
            <a:prstGeom prst="rect">
              <a:avLst/>
            </a:prstGeom>
            <a:noFill/>
            <a:ln w="9525">
              <a:noFill/>
              <a:miter lim="800000"/>
              <a:headEnd/>
              <a:tailEnd/>
            </a:ln>
          </p:spPr>
        </p:pic>
        <p:pic>
          <p:nvPicPr>
            <p:cNvPr id="8" name="Picture 4" descr="FLOWERS5"/>
            <p:cNvPicPr>
              <a:picLocks noChangeAspect="1" noChangeArrowheads="1"/>
            </p:cNvPicPr>
            <p:nvPr/>
          </p:nvPicPr>
          <p:blipFill>
            <a:blip r:embed="rId7"/>
            <a:srcRect/>
            <a:stretch>
              <a:fillRect/>
            </a:stretch>
          </p:blipFill>
          <p:spPr bwMode="auto">
            <a:xfrm>
              <a:off x="3744" y="3393"/>
              <a:ext cx="1056" cy="927"/>
            </a:xfrm>
            <a:prstGeom prst="rect">
              <a:avLst/>
            </a:prstGeom>
            <a:noFill/>
            <a:ln w="9525">
              <a:noFill/>
              <a:miter lim="800000"/>
              <a:headEnd/>
              <a:tailEnd/>
            </a:ln>
          </p:spPr>
        </p:pic>
        <p:pic>
          <p:nvPicPr>
            <p:cNvPr id="9" name="Picture 5" descr="FLOWERS5"/>
            <p:cNvPicPr>
              <a:picLocks noChangeAspect="1" noChangeArrowheads="1"/>
            </p:cNvPicPr>
            <p:nvPr/>
          </p:nvPicPr>
          <p:blipFill>
            <a:blip r:embed="rId7"/>
            <a:srcRect/>
            <a:stretch>
              <a:fillRect/>
            </a:stretch>
          </p:blipFill>
          <p:spPr bwMode="auto">
            <a:xfrm>
              <a:off x="4848" y="3393"/>
              <a:ext cx="912" cy="927"/>
            </a:xfrm>
            <a:prstGeom prst="rect">
              <a:avLst/>
            </a:prstGeom>
            <a:noFill/>
            <a:ln w="9525">
              <a:noFill/>
              <a:miter lim="800000"/>
              <a:headEnd/>
              <a:tailEnd/>
            </a:ln>
          </p:spPr>
        </p:pic>
        <p:pic>
          <p:nvPicPr>
            <p:cNvPr id="10" name="Picture 6" descr="FLOWERS5"/>
            <p:cNvPicPr>
              <a:picLocks noChangeAspect="1" noChangeArrowheads="1"/>
            </p:cNvPicPr>
            <p:nvPr/>
          </p:nvPicPr>
          <p:blipFill>
            <a:blip r:embed="rId7"/>
            <a:srcRect/>
            <a:stretch>
              <a:fillRect/>
            </a:stretch>
          </p:blipFill>
          <p:spPr bwMode="auto">
            <a:xfrm>
              <a:off x="1632" y="3393"/>
              <a:ext cx="1008" cy="927"/>
            </a:xfrm>
            <a:prstGeom prst="rect">
              <a:avLst/>
            </a:prstGeom>
            <a:noFill/>
            <a:ln w="9525">
              <a:noFill/>
              <a:miter lim="800000"/>
              <a:headEnd/>
              <a:tailEnd/>
            </a:ln>
          </p:spPr>
        </p:pic>
        <p:pic>
          <p:nvPicPr>
            <p:cNvPr id="11" name="Picture 7" descr="FLOWERS5"/>
            <p:cNvPicPr>
              <a:picLocks noChangeAspect="1" noChangeArrowheads="1"/>
            </p:cNvPicPr>
            <p:nvPr/>
          </p:nvPicPr>
          <p:blipFill>
            <a:blip r:embed="rId7"/>
            <a:srcRect/>
            <a:stretch>
              <a:fillRect/>
            </a:stretch>
          </p:blipFill>
          <p:spPr bwMode="auto">
            <a:xfrm>
              <a:off x="528" y="3393"/>
              <a:ext cx="1152" cy="927"/>
            </a:xfrm>
            <a:prstGeom prst="rect">
              <a:avLst/>
            </a:prstGeom>
            <a:noFill/>
            <a:ln w="9525">
              <a:noFill/>
              <a:miter lim="800000"/>
              <a:headEnd/>
              <a:tailEnd/>
            </a:ln>
          </p:spPr>
        </p:pic>
        <p:pic>
          <p:nvPicPr>
            <p:cNvPr id="12" name="Picture 8" descr="FLOWERS5"/>
            <p:cNvPicPr>
              <a:picLocks noChangeAspect="1" noChangeArrowheads="1"/>
            </p:cNvPicPr>
            <p:nvPr/>
          </p:nvPicPr>
          <p:blipFill>
            <a:blip r:embed="rId7"/>
            <a:srcRect/>
            <a:stretch>
              <a:fillRect/>
            </a:stretch>
          </p:blipFill>
          <p:spPr bwMode="auto">
            <a:xfrm>
              <a:off x="-192" y="3393"/>
              <a:ext cx="871" cy="927"/>
            </a:xfrm>
            <a:prstGeom prst="rect">
              <a:avLst/>
            </a:prstGeom>
            <a:noFill/>
            <a:ln w="9525">
              <a:noFill/>
              <a:miter lim="800000"/>
              <a:headEnd/>
              <a:tailEnd/>
            </a:ln>
          </p:spPr>
        </p:pic>
      </p:grpSp>
      <p:pic>
        <p:nvPicPr>
          <p:cNvPr id="13" name="Picture 9" descr="snowcones"/>
          <p:cNvPicPr>
            <a:picLocks noChangeAspect="1" noChangeArrowheads="1" noCrop="1"/>
          </p:cNvPicPr>
          <p:nvPr/>
        </p:nvPicPr>
        <p:blipFill>
          <a:blip r:embed="rId8"/>
          <a:srcRect/>
          <a:stretch>
            <a:fillRect/>
          </a:stretch>
        </p:blipFill>
        <p:spPr bwMode="auto">
          <a:xfrm>
            <a:off x="0" y="0"/>
            <a:ext cx="9144000" cy="438150"/>
          </a:xfrm>
          <a:prstGeom prst="rect">
            <a:avLst/>
          </a:prstGeom>
          <a:noFill/>
          <a:ln w="9525">
            <a:noFill/>
            <a:miter lim="800000"/>
            <a:headEnd/>
            <a:tailEnd/>
          </a:ln>
        </p:spPr>
      </p:pic>
    </p:spTree>
    <p:extLst>
      <p:ext uri="{BB962C8B-B14F-4D97-AF65-F5344CB8AC3E}">
        <p14:creationId xmlns:p14="http://schemas.microsoft.com/office/powerpoint/2010/main" val="3286626194"/>
      </p:ext>
    </p:extLst>
  </p:cSld>
  <p:clrMapOvr>
    <a:masterClrMapping/>
  </p:clrMapOvr>
  <p:transition>
    <p:sndAc>
      <p:stSnd>
        <p:snd r:embed="rId3" name="62.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childTnLst>
                          </p:cTn>
                        </p:par>
                        <p:par>
                          <p:cTn id="10" fill="hold" nodeType="afterGroup">
                            <p:stCondLst>
                              <p:cond delay="1000"/>
                            </p:stCondLst>
                            <p:childTnLst>
                              <p:par>
                                <p:cTn id="11" presetID="25" presetClass="entr" presetSubtype="0" fill="hold" nodeType="afterEffect">
                                  <p:stCondLst>
                                    <p:cond delay="0"/>
                                  </p:stCondLst>
                                  <p:childTnLst>
                                    <p:set>
                                      <p:cBhvr>
                                        <p:cTn id="12" dur="1" fill="hold">
                                          <p:stCondLst>
                                            <p:cond delay="0"/>
                                          </p:stCondLst>
                                        </p:cTn>
                                        <p:tgtEl>
                                          <p:spTgt spid="122891"/>
                                        </p:tgtEl>
                                        <p:attrNameLst>
                                          <p:attrName>style.visibility</p:attrName>
                                        </p:attrNameLst>
                                      </p:cBhvr>
                                      <p:to>
                                        <p:strVal val="visible"/>
                                      </p:to>
                                    </p:set>
                                    <p:anim calcmode="lin" valueType="num">
                                      <p:cBhvr>
                                        <p:cTn id="13" dur="1000" decel="50000" fill="hold">
                                          <p:stCondLst>
                                            <p:cond delay="0"/>
                                          </p:stCondLst>
                                        </p:cTn>
                                        <p:tgtEl>
                                          <p:spTgt spid="122891"/>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122891"/>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122891"/>
                                        </p:tgtEl>
                                        <p:attrNameLst>
                                          <p:attrName>ppt_w</p:attrName>
                                        </p:attrNameLst>
                                      </p:cBhvr>
                                      <p:tavLst>
                                        <p:tav tm="0">
                                          <p:val>
                                            <p:strVal val="#ppt_w*.05"/>
                                          </p:val>
                                        </p:tav>
                                        <p:tav tm="100000">
                                          <p:val>
                                            <p:strVal val="#ppt_w"/>
                                          </p:val>
                                        </p:tav>
                                      </p:tavLst>
                                    </p:anim>
                                    <p:anim calcmode="lin" valueType="num">
                                      <p:cBhvr>
                                        <p:cTn id="16" dur="2000" fill="hold"/>
                                        <p:tgtEl>
                                          <p:spTgt spid="122891"/>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122891"/>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122891"/>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122891"/>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122891"/>
                                        </p:tgtEl>
                                      </p:cBhvr>
                                    </p:animEffect>
                                  </p:childTnLst>
                                </p:cTn>
                              </p:par>
                            </p:childTnLst>
                          </p:cTn>
                        </p:par>
                        <p:par>
                          <p:cTn id="21" fill="hold" nodeType="afterGroup">
                            <p:stCondLst>
                              <p:cond delay="3000"/>
                            </p:stCondLst>
                            <p:childTnLst>
                              <p:par>
                                <p:cTn id="22" presetID="1" presetClass="exit" presetSubtype="0" fill="hold" nodeType="afterEffect">
                                  <p:stCondLst>
                                    <p:cond delay="0"/>
                                  </p:stCondLst>
                                  <p:childTnLst>
                                    <p:set>
                                      <p:cBhvr>
                                        <p:cTn id="23" dur="1" fill="hold">
                                          <p:stCondLst>
                                            <p:cond delay="0"/>
                                          </p:stCondLst>
                                        </p:cTn>
                                        <p:tgtEl>
                                          <p:spTgt spid="122891"/>
                                        </p:tgtEl>
                                        <p:attrNameLst>
                                          <p:attrName>style.visibility</p:attrName>
                                        </p:attrNameLst>
                                      </p:cBhvr>
                                      <p:to>
                                        <p:strVal val="hidden"/>
                                      </p:to>
                                    </p:set>
                                  </p:childTnLst>
                                </p:cTn>
                              </p:par>
                              <p:par>
                                <p:cTn id="24" presetID="5" presetClass="entr" presetSubtype="10" fill="hold" nodeType="withEffect">
                                  <p:stCondLst>
                                    <p:cond delay="0"/>
                                  </p:stCondLst>
                                  <p:childTnLst>
                                    <p:set>
                                      <p:cBhvr>
                                        <p:cTn id="25" dur="1" fill="hold">
                                          <p:stCondLst>
                                            <p:cond delay="0"/>
                                          </p:stCondLst>
                                        </p:cTn>
                                        <p:tgtEl>
                                          <p:spTgt spid="122889"/>
                                        </p:tgtEl>
                                        <p:attrNameLst>
                                          <p:attrName>style.visibility</p:attrName>
                                        </p:attrNameLst>
                                      </p:cBhvr>
                                      <p:to>
                                        <p:strVal val="visible"/>
                                      </p:to>
                                    </p:set>
                                    <p:animEffect transition="in" filter="checkerboard(across)">
                                      <p:cBhvr>
                                        <p:cTn id="26" dur="500"/>
                                        <p:tgtEl>
                                          <p:spTgt spid="1228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22887"/>
                                        </p:tgtEl>
                                        <p:attrNameLst>
                                          <p:attrName>style.visibility</p:attrName>
                                        </p:attrNameLst>
                                      </p:cBhvr>
                                      <p:to>
                                        <p:strVal val="visible"/>
                                      </p:to>
                                    </p:set>
                                    <p:anim calcmode="lin" valueType="num">
                                      <p:cBhvr>
                                        <p:cTn id="31" dur="1000" fill="hold"/>
                                        <p:tgtEl>
                                          <p:spTgt spid="122887"/>
                                        </p:tgtEl>
                                        <p:attrNameLst>
                                          <p:attrName>ppt_w</p:attrName>
                                        </p:attrNameLst>
                                      </p:cBhvr>
                                      <p:tavLst>
                                        <p:tav tm="0">
                                          <p:val>
                                            <p:strVal val="#ppt_w+.3"/>
                                          </p:val>
                                        </p:tav>
                                        <p:tav tm="100000">
                                          <p:val>
                                            <p:strVal val="#ppt_w"/>
                                          </p:val>
                                        </p:tav>
                                      </p:tavLst>
                                    </p:anim>
                                    <p:anim calcmode="lin" valueType="num">
                                      <p:cBhvr>
                                        <p:cTn id="32" dur="1000" fill="hold"/>
                                        <p:tgtEl>
                                          <p:spTgt spid="122887"/>
                                        </p:tgtEl>
                                        <p:attrNameLst>
                                          <p:attrName>ppt_h</p:attrName>
                                        </p:attrNameLst>
                                      </p:cBhvr>
                                      <p:tavLst>
                                        <p:tav tm="0">
                                          <p:val>
                                            <p:strVal val="#ppt_h"/>
                                          </p:val>
                                        </p:tav>
                                        <p:tav tm="100000">
                                          <p:val>
                                            <p:strVal val="#ppt_h"/>
                                          </p:val>
                                        </p:tav>
                                      </p:tavLst>
                                    </p:anim>
                                    <p:animEffect transition="in" filter="fade">
                                      <p:cBhvr>
                                        <p:cTn id="33" dur="1000"/>
                                        <p:tgtEl>
                                          <p:spTgt spid="122887"/>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0" y="4114800"/>
            <a:ext cx="9144000" cy="1828800"/>
          </a:xfrm>
          <a:prstGeom prst="rect">
            <a:avLst/>
          </a:prstGeom>
          <a:noFill/>
          <a:ln w="9525">
            <a:noFill/>
            <a:miter lim="800000"/>
            <a:headEnd/>
            <a:tailEnd/>
          </a:ln>
        </p:spPr>
        <p:txBody>
          <a:bodyPr anchor="ctr"/>
          <a:lstStyle/>
          <a:p>
            <a:r>
              <a:rPr lang="en-US" sz="3600" b="1">
                <a:solidFill>
                  <a:srgbClr val="3333CC"/>
                </a:solidFill>
              </a:rPr>
              <a:t>c. Những việc ấy có ích nh</a:t>
            </a:r>
            <a:r>
              <a:rPr lang="vi-VN" sz="3600" b="1">
                <a:solidFill>
                  <a:srgbClr val="3333CC"/>
                </a:solidFill>
              </a:rPr>
              <a:t>ư</a:t>
            </a:r>
            <a:r>
              <a:rPr lang="en-US" sz="3600" b="1">
                <a:solidFill>
                  <a:srgbClr val="3333CC"/>
                </a:solidFill>
              </a:rPr>
              <a:t> thế nào ?</a:t>
            </a:r>
          </a:p>
        </p:txBody>
      </p:sp>
      <p:sp>
        <p:nvSpPr>
          <p:cNvPr id="60427" name="Rectangle 11"/>
          <p:cNvSpPr>
            <a:spLocks noChangeArrowheads="1"/>
          </p:cNvSpPr>
          <p:nvPr/>
        </p:nvSpPr>
        <p:spPr bwMode="auto">
          <a:xfrm>
            <a:off x="0" y="3124200"/>
            <a:ext cx="9144000" cy="1600200"/>
          </a:xfrm>
          <a:prstGeom prst="rect">
            <a:avLst/>
          </a:prstGeom>
          <a:noFill/>
          <a:ln w="9525">
            <a:noFill/>
            <a:miter lim="800000"/>
            <a:headEnd/>
            <a:tailEnd/>
          </a:ln>
        </p:spPr>
        <p:txBody>
          <a:bodyPr anchor="ctr"/>
          <a:lstStyle/>
          <a:p>
            <a:r>
              <a:rPr lang="en-US" sz="3600" b="1">
                <a:solidFill>
                  <a:srgbClr val="3333CC"/>
                </a:solidFill>
              </a:rPr>
              <a:t>b. Hằng ngày, bố (mẹ, chú, dì, …) làm những việc gì ?</a:t>
            </a:r>
          </a:p>
        </p:txBody>
      </p:sp>
      <p:sp>
        <p:nvSpPr>
          <p:cNvPr id="60428" name="Rectangle 12"/>
          <p:cNvSpPr>
            <a:spLocks noChangeArrowheads="1"/>
          </p:cNvSpPr>
          <p:nvPr/>
        </p:nvSpPr>
        <p:spPr bwMode="auto">
          <a:xfrm>
            <a:off x="0" y="2133600"/>
            <a:ext cx="9144000" cy="1219200"/>
          </a:xfrm>
          <a:prstGeom prst="rect">
            <a:avLst/>
          </a:prstGeom>
          <a:noFill/>
          <a:ln w="9525">
            <a:noFill/>
            <a:miter lim="800000"/>
            <a:headEnd/>
            <a:tailEnd/>
          </a:ln>
        </p:spPr>
        <p:txBody>
          <a:bodyPr anchor="ctr"/>
          <a:lstStyle/>
          <a:p>
            <a:r>
              <a:rPr lang="en-US" sz="3600" b="1">
                <a:solidFill>
                  <a:srgbClr val="3333CC"/>
                </a:solidFill>
              </a:rPr>
              <a:t>a. Bố (mẹ, chú, dì, …) của em làm nghề gì ?</a:t>
            </a:r>
          </a:p>
        </p:txBody>
      </p:sp>
      <p:sp>
        <p:nvSpPr>
          <p:cNvPr id="15367" name="WordArt 13"/>
          <p:cNvSpPr>
            <a:spLocks noChangeArrowheads="1" noChangeShapeType="1" noTextEdit="1"/>
          </p:cNvSpPr>
          <p:nvPr/>
        </p:nvSpPr>
        <p:spPr bwMode="auto">
          <a:xfrm>
            <a:off x="2875935" y="1219200"/>
            <a:ext cx="3124200" cy="1066800"/>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FF9900"/>
                </a:solidFill>
                <a:latin typeface="Arial"/>
                <a:cs typeface="Arial"/>
              </a:rPr>
              <a:t>GỢI Ý</a:t>
            </a:r>
          </a:p>
        </p:txBody>
      </p:sp>
      <p:sp>
        <p:nvSpPr>
          <p:cNvPr id="2" name="TextBox 1"/>
          <p:cNvSpPr txBox="1"/>
          <p:nvPr/>
        </p:nvSpPr>
        <p:spPr>
          <a:xfrm>
            <a:off x="0" y="388203"/>
            <a:ext cx="9144000" cy="830997"/>
          </a:xfrm>
          <a:prstGeom prst="rect">
            <a:avLst/>
          </a:prstGeom>
          <a:solidFill>
            <a:schemeClr val="tx2">
              <a:lumMod val="20000"/>
              <a:lumOff val="80000"/>
            </a:schemeClr>
          </a:solidFill>
        </p:spPr>
        <p:txBody>
          <a:bodyPr wrap="square" rtlCol="0">
            <a:spAutoFit/>
          </a:bodyPr>
          <a:lstStyle/>
          <a:p>
            <a:r>
              <a:rPr lang="en-US" sz="2400" smtClean="0"/>
              <a:t>Bài 1: Hãy kể về người thân của em( bố, mẹ, chú hoặc dì...) theo các câu hỏi gợi ý sau:</a:t>
            </a:r>
            <a:endParaRPr lang="en-US" sz="2400"/>
          </a:p>
        </p:txBody>
      </p:sp>
    </p:spTree>
    <p:extLst>
      <p:ext uri="{BB962C8B-B14F-4D97-AF65-F5344CB8AC3E}">
        <p14:creationId xmlns:p14="http://schemas.microsoft.com/office/powerpoint/2010/main" val="70952918"/>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7"/>
                                        </p:tgtEl>
                                        <p:attrNameLst>
                                          <p:attrName>style.visibility</p:attrName>
                                        </p:attrNameLst>
                                      </p:cBhvr>
                                      <p:to>
                                        <p:strVal val="visible"/>
                                      </p:to>
                                    </p:set>
                                    <p:anim calcmode="lin" valueType="num">
                                      <p:cBhvr additive="base">
                                        <p:cTn id="13" dur="500" fill="hold"/>
                                        <p:tgtEl>
                                          <p:spTgt spid="60427"/>
                                        </p:tgtEl>
                                        <p:attrNameLst>
                                          <p:attrName>ppt_x</p:attrName>
                                        </p:attrNameLst>
                                      </p:cBhvr>
                                      <p:tavLst>
                                        <p:tav tm="0">
                                          <p:val>
                                            <p:strVal val="#ppt_x"/>
                                          </p:val>
                                        </p:tav>
                                        <p:tav tm="100000">
                                          <p:val>
                                            <p:strVal val="#ppt_x"/>
                                          </p:val>
                                        </p:tav>
                                      </p:tavLst>
                                    </p:anim>
                                    <p:anim calcmode="lin" valueType="num">
                                      <p:cBhvr additive="base">
                                        <p:cTn id="14" dur="500" fill="hold"/>
                                        <p:tgtEl>
                                          <p:spTgt spid="604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7" grpId="0"/>
      <p:bldP spid="604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4"/>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4"/>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4"/>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4"/>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4"/>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4"/>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5"/>
          <a:srcRect/>
          <a:stretch>
            <a:fillRect/>
          </a:stretch>
        </p:blipFill>
        <p:spPr bwMode="auto">
          <a:xfrm>
            <a:off x="0" y="0"/>
            <a:ext cx="9144000" cy="438150"/>
          </a:xfrm>
          <a:prstGeom prst="rect">
            <a:avLst/>
          </a:prstGeom>
          <a:noFill/>
          <a:ln w="9525">
            <a:noFill/>
            <a:miter lim="800000"/>
            <a:headEnd/>
            <a:tailEnd/>
          </a:ln>
        </p:spPr>
      </p:pic>
      <p:pic>
        <p:nvPicPr>
          <p:cNvPr id="12" name="Picture 10"/>
          <p:cNvPicPr>
            <a:picLocks noChangeAspect="1" noChangeArrowheads="1"/>
          </p:cNvPicPr>
          <p:nvPr/>
        </p:nvPicPr>
        <p:blipFill>
          <a:blip r:embed="rId6"/>
          <a:srcRect/>
          <a:stretch>
            <a:fillRect/>
          </a:stretch>
        </p:blipFill>
        <p:spPr bwMode="auto">
          <a:xfrm>
            <a:off x="351068" y="1066800"/>
            <a:ext cx="7999413" cy="1733550"/>
          </a:xfrm>
          <a:prstGeom prst="rect">
            <a:avLst/>
          </a:prstGeom>
          <a:noFill/>
          <a:ln w="9525">
            <a:noFill/>
            <a:miter lim="800000"/>
            <a:headEnd/>
            <a:tailEnd/>
          </a:ln>
        </p:spPr>
      </p:pic>
      <p:sp>
        <p:nvSpPr>
          <p:cNvPr id="13" name="Text Box 12"/>
          <p:cNvSpPr txBox="1">
            <a:spLocks noChangeArrowheads="1"/>
          </p:cNvSpPr>
          <p:nvPr/>
        </p:nvSpPr>
        <p:spPr bwMode="auto">
          <a:xfrm>
            <a:off x="659356" y="2800350"/>
            <a:ext cx="1960563"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Công nhân</a:t>
            </a:r>
          </a:p>
        </p:txBody>
      </p:sp>
      <p:sp>
        <p:nvSpPr>
          <p:cNvPr id="15" name="Text Box 12"/>
          <p:cNvSpPr txBox="1">
            <a:spLocks noChangeArrowheads="1"/>
          </p:cNvSpPr>
          <p:nvPr/>
        </p:nvSpPr>
        <p:spPr bwMode="auto">
          <a:xfrm>
            <a:off x="2875935" y="2800350"/>
            <a:ext cx="2762865" cy="461665"/>
          </a:xfrm>
          <a:prstGeom prst="rect">
            <a:avLst/>
          </a:prstGeom>
          <a:noFill/>
          <a:ln w="9525">
            <a:noFill/>
            <a:miter lim="800000"/>
            <a:headEnd/>
            <a:tailEnd/>
          </a:ln>
        </p:spPr>
        <p:txBody>
          <a:bodyPr wrap="square">
            <a:spAutoFit/>
          </a:bodyPr>
          <a:lstStyle/>
          <a:p>
            <a:pPr algn="ctr">
              <a:spcBef>
                <a:spcPct val="50000"/>
              </a:spcBef>
            </a:pPr>
            <a:r>
              <a:rPr lang="en-US" sz="2400" b="1" smtClean="0">
                <a:solidFill>
                  <a:srgbClr val="FF0000"/>
                </a:solidFill>
              </a:rPr>
              <a:t>Cảnh sát giao thông</a:t>
            </a:r>
            <a:endParaRPr lang="en-US" sz="2400" b="1">
              <a:solidFill>
                <a:srgbClr val="FF0000"/>
              </a:solidFill>
            </a:endParaRPr>
          </a:p>
        </p:txBody>
      </p:sp>
      <p:sp>
        <p:nvSpPr>
          <p:cNvPr id="16" name="Text Box 12"/>
          <p:cNvSpPr txBox="1">
            <a:spLocks noChangeArrowheads="1"/>
          </p:cNvSpPr>
          <p:nvPr/>
        </p:nvSpPr>
        <p:spPr bwMode="auto">
          <a:xfrm>
            <a:off x="6248400" y="2804815"/>
            <a:ext cx="1960563"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N</a:t>
            </a:r>
            <a:r>
              <a:rPr lang="en-US" sz="2400" b="1" smtClean="0">
                <a:solidFill>
                  <a:srgbClr val="FF0000"/>
                </a:solidFill>
              </a:rPr>
              <a:t>ông </a:t>
            </a:r>
            <a:r>
              <a:rPr lang="en-US" sz="2400" b="1">
                <a:solidFill>
                  <a:srgbClr val="FF0000"/>
                </a:solidFill>
              </a:rPr>
              <a:t>nhân</a:t>
            </a:r>
          </a:p>
        </p:txBody>
      </p:sp>
      <p:pic>
        <p:nvPicPr>
          <p:cNvPr id="17" name="Picture 9"/>
          <p:cNvPicPr>
            <a:picLocks noChangeAspect="1" noChangeArrowheads="1"/>
          </p:cNvPicPr>
          <p:nvPr/>
        </p:nvPicPr>
        <p:blipFill>
          <a:blip r:embed="rId7"/>
          <a:srcRect/>
          <a:stretch>
            <a:fillRect/>
          </a:stretch>
        </p:blipFill>
        <p:spPr bwMode="auto">
          <a:xfrm>
            <a:off x="114049" y="3262015"/>
            <a:ext cx="3051175" cy="2148185"/>
          </a:xfrm>
          <a:prstGeom prst="rect">
            <a:avLst/>
          </a:prstGeom>
          <a:noFill/>
          <a:ln w="9525">
            <a:noFill/>
            <a:miter lim="800000"/>
            <a:headEnd/>
            <a:tailEnd/>
          </a:ln>
        </p:spPr>
      </p:pic>
      <p:pic>
        <p:nvPicPr>
          <p:cNvPr id="18" name="Picture 13"/>
          <p:cNvPicPr>
            <a:picLocks noChangeAspect="1" noChangeArrowheads="1"/>
          </p:cNvPicPr>
          <p:nvPr/>
        </p:nvPicPr>
        <p:blipFill>
          <a:blip r:embed="rId8"/>
          <a:srcRect/>
          <a:stretch>
            <a:fillRect/>
          </a:stretch>
        </p:blipFill>
        <p:spPr bwMode="auto">
          <a:xfrm>
            <a:off x="3246946" y="3262015"/>
            <a:ext cx="2799893" cy="2148185"/>
          </a:xfrm>
          <a:prstGeom prst="rect">
            <a:avLst/>
          </a:prstGeom>
          <a:noFill/>
          <a:ln w="9525">
            <a:noFill/>
            <a:miter lim="800000"/>
            <a:headEnd/>
            <a:tailEnd/>
          </a:ln>
        </p:spPr>
      </p:pic>
      <p:pic>
        <p:nvPicPr>
          <p:cNvPr id="19" name="Picture 14"/>
          <p:cNvPicPr>
            <a:picLocks noChangeAspect="1" noChangeArrowheads="1"/>
          </p:cNvPicPr>
          <p:nvPr/>
        </p:nvPicPr>
        <p:blipFill>
          <a:blip r:embed="rId9"/>
          <a:srcRect/>
          <a:stretch>
            <a:fillRect/>
          </a:stretch>
        </p:blipFill>
        <p:spPr bwMode="auto">
          <a:xfrm>
            <a:off x="5912150" y="3257550"/>
            <a:ext cx="3051362" cy="2152650"/>
          </a:xfrm>
          <a:prstGeom prst="rect">
            <a:avLst/>
          </a:prstGeom>
          <a:noFill/>
          <a:ln w="9525">
            <a:noFill/>
            <a:miter lim="800000"/>
            <a:headEnd/>
            <a:tailEnd/>
          </a:ln>
        </p:spPr>
      </p:pic>
      <p:sp>
        <p:nvSpPr>
          <p:cNvPr id="20" name="Text Box 14"/>
          <p:cNvSpPr txBox="1">
            <a:spLocks noChangeArrowheads="1"/>
          </p:cNvSpPr>
          <p:nvPr/>
        </p:nvSpPr>
        <p:spPr bwMode="auto">
          <a:xfrm>
            <a:off x="929814" y="5410200"/>
            <a:ext cx="1803400" cy="45720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Giáo viên</a:t>
            </a:r>
          </a:p>
        </p:txBody>
      </p:sp>
      <p:sp>
        <p:nvSpPr>
          <p:cNvPr id="21" name="Text Box 14"/>
          <p:cNvSpPr txBox="1">
            <a:spLocks noChangeArrowheads="1"/>
          </p:cNvSpPr>
          <p:nvPr/>
        </p:nvSpPr>
        <p:spPr bwMode="auto">
          <a:xfrm>
            <a:off x="3835400" y="5413006"/>
            <a:ext cx="1803400" cy="457200"/>
          </a:xfrm>
          <a:prstGeom prst="rect">
            <a:avLst/>
          </a:prstGeom>
          <a:noFill/>
          <a:ln w="9525">
            <a:noFill/>
            <a:miter lim="800000"/>
            <a:headEnd/>
            <a:tailEnd/>
          </a:ln>
        </p:spPr>
        <p:txBody>
          <a:bodyPr>
            <a:spAutoFit/>
          </a:bodyPr>
          <a:lstStyle/>
          <a:p>
            <a:pPr>
              <a:spcBef>
                <a:spcPct val="50000"/>
              </a:spcBef>
            </a:pPr>
            <a:r>
              <a:rPr lang="en-US" sz="2400" b="1" smtClean="0">
                <a:solidFill>
                  <a:srgbClr val="0000CC"/>
                </a:solidFill>
              </a:rPr>
              <a:t>Thợ may</a:t>
            </a:r>
            <a:endParaRPr lang="en-US" sz="2400" b="1">
              <a:solidFill>
                <a:srgbClr val="0000CC"/>
              </a:solidFill>
            </a:endParaRPr>
          </a:p>
        </p:txBody>
      </p:sp>
      <p:sp>
        <p:nvSpPr>
          <p:cNvPr id="22" name="Text Box 14"/>
          <p:cNvSpPr txBox="1">
            <a:spLocks noChangeArrowheads="1"/>
          </p:cNvSpPr>
          <p:nvPr/>
        </p:nvSpPr>
        <p:spPr bwMode="auto">
          <a:xfrm>
            <a:off x="6717295" y="5413006"/>
            <a:ext cx="1803400" cy="457200"/>
          </a:xfrm>
          <a:prstGeom prst="rect">
            <a:avLst/>
          </a:prstGeom>
          <a:noFill/>
          <a:ln w="9525">
            <a:noFill/>
            <a:miter lim="800000"/>
            <a:headEnd/>
            <a:tailEnd/>
          </a:ln>
        </p:spPr>
        <p:txBody>
          <a:bodyPr>
            <a:spAutoFit/>
          </a:bodyPr>
          <a:lstStyle/>
          <a:p>
            <a:pPr>
              <a:spcBef>
                <a:spcPct val="50000"/>
              </a:spcBef>
            </a:pPr>
            <a:r>
              <a:rPr lang="en-US" sz="2400" b="1" smtClean="0">
                <a:solidFill>
                  <a:srgbClr val="0000CC"/>
                </a:solidFill>
              </a:rPr>
              <a:t>Bộ đội</a:t>
            </a:r>
            <a:endParaRPr lang="en-US" sz="2400" b="1">
              <a:solidFill>
                <a:srgbClr val="0000CC"/>
              </a:solidFill>
            </a:endParaRPr>
          </a:p>
        </p:txBody>
      </p:sp>
      <p:sp>
        <p:nvSpPr>
          <p:cNvPr id="2" name="TextBox 1"/>
          <p:cNvSpPr txBox="1"/>
          <p:nvPr/>
        </p:nvSpPr>
        <p:spPr>
          <a:xfrm>
            <a:off x="0" y="438150"/>
            <a:ext cx="9144000" cy="523220"/>
          </a:xfrm>
          <a:prstGeom prst="rect">
            <a:avLst/>
          </a:prstGeom>
          <a:solidFill>
            <a:schemeClr val="tx2">
              <a:lumMod val="40000"/>
              <a:lumOff val="60000"/>
            </a:schemeClr>
          </a:solidFill>
        </p:spPr>
        <p:txBody>
          <a:bodyPr wrap="square" rtlCol="0">
            <a:spAutoFit/>
          </a:bodyPr>
          <a:lstStyle/>
          <a:p>
            <a:r>
              <a:rPr lang="en-US" sz="2800" smtClean="0"/>
              <a:t>Em chọn kể về người thân của em là ai? Làm nghề gì?</a:t>
            </a:r>
            <a:endParaRPr lang="en-US" sz="2800"/>
          </a:p>
        </p:txBody>
      </p:sp>
    </p:spTree>
    <p:extLst>
      <p:ext uri="{BB962C8B-B14F-4D97-AF65-F5344CB8AC3E}">
        <p14:creationId xmlns:p14="http://schemas.microsoft.com/office/powerpoint/2010/main" val="1623686161"/>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0"/>
                                        </p:tgtEl>
                                        <p:attrNameLst>
                                          <p:attrName>style.visibility</p:attrName>
                                        </p:attrNameLst>
                                      </p:cBhvr>
                                      <p:to>
                                        <p:strVal val="visible"/>
                                      </p:to>
                                    </p:set>
                                    <p:anim calcmode="discrete" valueType="clr">
                                      <p:cBhvr override="childStyle">
                                        <p:cTn id="48"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0"/>
                                        </p:tgtEl>
                                        <p:attrNameLst>
                                          <p:attrName>fillcolor</p:attrName>
                                        </p:attrNameLst>
                                      </p:cBhvr>
                                      <p:tavLst>
                                        <p:tav tm="0">
                                          <p:val>
                                            <p:clrVal>
                                              <a:schemeClr val="accent2"/>
                                            </p:clrVal>
                                          </p:val>
                                        </p:tav>
                                        <p:tav tm="50000">
                                          <p:val>
                                            <p:clrVal>
                                              <a:schemeClr val="hlink"/>
                                            </p:clrVal>
                                          </p:val>
                                        </p:tav>
                                      </p:tavLst>
                                    </p:anim>
                                    <p:set>
                                      <p:cBhvr>
                                        <p:cTn id="50" dur="80"/>
                                        <p:tgtEl>
                                          <p:spTgt spid="20"/>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21"/>
                                        </p:tgtEl>
                                        <p:attrNameLst>
                                          <p:attrName>style.visibility</p:attrName>
                                        </p:attrNameLst>
                                      </p:cBhvr>
                                      <p:to>
                                        <p:strVal val="visible"/>
                                      </p:to>
                                    </p:set>
                                    <p:anim calcmode="discrete" valueType="clr">
                                      <p:cBhvr override="childStyle">
                                        <p:cTn id="55"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1"/>
                                        </p:tgtEl>
                                        <p:attrNameLst>
                                          <p:attrName>fillcolor</p:attrName>
                                        </p:attrNameLst>
                                      </p:cBhvr>
                                      <p:tavLst>
                                        <p:tav tm="0">
                                          <p:val>
                                            <p:clrVal>
                                              <a:schemeClr val="accent2"/>
                                            </p:clrVal>
                                          </p:val>
                                        </p:tav>
                                        <p:tav tm="50000">
                                          <p:val>
                                            <p:clrVal>
                                              <a:schemeClr val="hlink"/>
                                            </p:clrVal>
                                          </p:val>
                                        </p:tav>
                                      </p:tavLst>
                                    </p:anim>
                                    <p:set>
                                      <p:cBhvr>
                                        <p:cTn id="57" dur="80"/>
                                        <p:tgtEl>
                                          <p:spTgt spid="21"/>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2"/>
                                        </p:tgtEl>
                                        <p:attrNameLst>
                                          <p:attrName>style.visibility</p:attrName>
                                        </p:attrNameLst>
                                      </p:cBhvr>
                                      <p:to>
                                        <p:strVal val="visible"/>
                                      </p:to>
                                    </p:set>
                                    <p:anim calcmode="discrete" valueType="clr">
                                      <p:cBhvr override="childStyle">
                                        <p:cTn id="62"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2"/>
                                        </p:tgtEl>
                                        <p:attrNameLst>
                                          <p:attrName>fillcolor</p:attrName>
                                        </p:attrNameLst>
                                      </p:cBhvr>
                                      <p:tavLst>
                                        <p:tav tm="0">
                                          <p:val>
                                            <p:clrVal>
                                              <a:schemeClr val="accent2"/>
                                            </p:clrVal>
                                          </p:val>
                                        </p:tav>
                                        <p:tav tm="50000">
                                          <p:val>
                                            <p:clrVal>
                                              <a:schemeClr val="hlink"/>
                                            </p:clrVal>
                                          </p:val>
                                        </p:tav>
                                      </p:tavLst>
                                    </p:anim>
                                    <p:set>
                                      <p:cBhvr>
                                        <p:cTn id="64"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21922" y="3733800"/>
            <a:ext cx="9144000" cy="900830"/>
          </a:xfrm>
          <a:prstGeom prst="rect">
            <a:avLst/>
          </a:prstGeom>
          <a:solidFill>
            <a:schemeClr val="accent2">
              <a:lumMod val="20000"/>
              <a:lumOff val="80000"/>
            </a:schemeClr>
          </a:solidFill>
          <a:ln w="9525">
            <a:noFill/>
            <a:miter lim="800000"/>
            <a:headEnd/>
            <a:tailEnd/>
          </a:ln>
        </p:spPr>
        <p:txBody>
          <a:bodyPr anchor="ctr"/>
          <a:lstStyle/>
          <a:p>
            <a:r>
              <a:rPr lang="en-US" sz="3200" b="1" smtClean="0">
                <a:solidFill>
                  <a:srgbClr val="3333CC"/>
                </a:solidFill>
              </a:rPr>
              <a:t>Chú em là một cảnh sát giao thông.</a:t>
            </a:r>
            <a:endParaRPr lang="en-US" sz="3200" b="1">
              <a:solidFill>
                <a:srgbClr val="3333CC"/>
              </a:solidFill>
            </a:endParaRPr>
          </a:p>
        </p:txBody>
      </p:sp>
      <p:sp>
        <p:nvSpPr>
          <p:cNvPr id="60427" name="Rectangle 11"/>
          <p:cNvSpPr>
            <a:spLocks noChangeArrowheads="1"/>
          </p:cNvSpPr>
          <p:nvPr/>
        </p:nvSpPr>
        <p:spPr bwMode="auto">
          <a:xfrm>
            <a:off x="-21921" y="2667000"/>
            <a:ext cx="9144000" cy="990600"/>
          </a:xfrm>
          <a:prstGeom prst="rect">
            <a:avLst/>
          </a:prstGeom>
          <a:solidFill>
            <a:schemeClr val="accent1">
              <a:lumMod val="40000"/>
              <a:lumOff val="60000"/>
            </a:schemeClr>
          </a:solidFill>
          <a:ln w="9525">
            <a:noFill/>
            <a:miter lim="800000"/>
            <a:headEnd/>
            <a:tailEnd/>
          </a:ln>
        </p:spPr>
        <p:txBody>
          <a:bodyPr anchor="ctr"/>
          <a:lstStyle/>
          <a:p>
            <a:r>
              <a:rPr lang="en-US" sz="3600" b="1" smtClean="0">
                <a:solidFill>
                  <a:srgbClr val="FF0000"/>
                </a:solidFill>
              </a:rPr>
              <a:t>Mẹ em là thợ may trong công ty may 10.</a:t>
            </a:r>
            <a:endParaRPr lang="en-US" sz="3600" b="1">
              <a:solidFill>
                <a:srgbClr val="FF0000"/>
              </a:solidFill>
            </a:endParaRPr>
          </a:p>
        </p:txBody>
      </p:sp>
      <p:sp>
        <p:nvSpPr>
          <p:cNvPr id="60428" name="Rectangle 12"/>
          <p:cNvSpPr>
            <a:spLocks noChangeArrowheads="1"/>
          </p:cNvSpPr>
          <p:nvPr/>
        </p:nvSpPr>
        <p:spPr bwMode="auto">
          <a:xfrm>
            <a:off x="0" y="1752600"/>
            <a:ext cx="9131474" cy="914400"/>
          </a:xfrm>
          <a:prstGeom prst="rect">
            <a:avLst/>
          </a:prstGeom>
          <a:noFill/>
          <a:ln w="9525">
            <a:noFill/>
            <a:miter lim="800000"/>
            <a:headEnd/>
            <a:tailEnd/>
          </a:ln>
        </p:spPr>
        <p:txBody>
          <a:bodyPr anchor="ctr"/>
          <a:lstStyle/>
          <a:p>
            <a:r>
              <a:rPr lang="en-US" sz="3600" b="1">
                <a:solidFill>
                  <a:srgbClr val="3333CC"/>
                </a:solidFill>
              </a:rPr>
              <a:t>a. Bố (mẹ, chú, dì, …) của em làm nghề gì ?</a:t>
            </a:r>
          </a:p>
        </p:txBody>
      </p:sp>
      <p:sp>
        <p:nvSpPr>
          <p:cNvPr id="15367" name="WordArt 13"/>
          <p:cNvSpPr>
            <a:spLocks noChangeArrowheads="1" noChangeShapeType="1" noTextEdit="1"/>
          </p:cNvSpPr>
          <p:nvPr/>
        </p:nvSpPr>
        <p:spPr bwMode="auto">
          <a:xfrm>
            <a:off x="2875935" y="1219200"/>
            <a:ext cx="3124200" cy="914400"/>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FF9900"/>
                </a:solidFill>
                <a:latin typeface="Arial"/>
                <a:cs typeface="Arial"/>
              </a:rPr>
              <a:t>GỢI Ý</a:t>
            </a:r>
          </a:p>
        </p:txBody>
      </p:sp>
      <p:sp>
        <p:nvSpPr>
          <p:cNvPr id="2" name="TextBox 1"/>
          <p:cNvSpPr txBox="1"/>
          <p:nvPr/>
        </p:nvSpPr>
        <p:spPr>
          <a:xfrm>
            <a:off x="0" y="388203"/>
            <a:ext cx="9144000" cy="830997"/>
          </a:xfrm>
          <a:prstGeom prst="rect">
            <a:avLst/>
          </a:prstGeom>
          <a:solidFill>
            <a:schemeClr val="tx2">
              <a:lumMod val="20000"/>
              <a:lumOff val="80000"/>
            </a:schemeClr>
          </a:solidFill>
        </p:spPr>
        <p:txBody>
          <a:bodyPr wrap="square" rtlCol="0">
            <a:spAutoFit/>
          </a:bodyPr>
          <a:lstStyle/>
          <a:p>
            <a:r>
              <a:rPr lang="en-US" sz="2400" smtClean="0"/>
              <a:t>Bài 1: Hãy kể về người thân của em( bố, mẹ, chú hoặc dì...) theo các câu hỏi gợi ý sau:</a:t>
            </a:r>
            <a:endParaRPr lang="en-US" sz="2400"/>
          </a:p>
        </p:txBody>
      </p:sp>
      <p:sp>
        <p:nvSpPr>
          <p:cNvPr id="3" name="TextBox 2"/>
          <p:cNvSpPr txBox="1"/>
          <p:nvPr/>
        </p:nvSpPr>
        <p:spPr>
          <a:xfrm>
            <a:off x="-21922" y="4634630"/>
            <a:ext cx="9122079" cy="584775"/>
          </a:xfrm>
          <a:prstGeom prst="rect">
            <a:avLst/>
          </a:prstGeom>
          <a:solidFill>
            <a:srgbClr val="FFFF00"/>
          </a:solidFill>
        </p:spPr>
        <p:txBody>
          <a:bodyPr wrap="square" rtlCol="0">
            <a:spAutoFit/>
          </a:bodyPr>
          <a:lstStyle/>
          <a:p>
            <a:r>
              <a:rPr lang="en-US" sz="3200" smtClean="0"/>
              <a:t>Cô của em là bác sĩ ở bện viện Đức Giang.</a:t>
            </a:r>
            <a:endParaRPr lang="en-US" sz="3200"/>
          </a:p>
        </p:txBody>
      </p:sp>
      <p:sp>
        <p:nvSpPr>
          <p:cNvPr id="4" name="TextBox 3"/>
          <p:cNvSpPr txBox="1"/>
          <p:nvPr/>
        </p:nvSpPr>
        <p:spPr>
          <a:xfrm>
            <a:off x="-1" y="5219404"/>
            <a:ext cx="9100157" cy="954107"/>
          </a:xfrm>
          <a:prstGeom prst="rect">
            <a:avLst/>
          </a:prstGeom>
          <a:solidFill>
            <a:srgbClr val="92D050"/>
          </a:solidFill>
        </p:spPr>
        <p:txBody>
          <a:bodyPr wrap="square" rtlCol="0">
            <a:spAutoFit/>
          </a:bodyPr>
          <a:lstStyle/>
          <a:p>
            <a:r>
              <a:rPr lang="en-US" sz="2800" smtClean="0"/>
              <a:t>Chị em là sinh viên trường đại học Ngoại ngữ Hà Nội.</a:t>
            </a:r>
          </a:p>
          <a:p>
            <a:endParaRPr lang="en-US" sz="2800"/>
          </a:p>
        </p:txBody>
      </p:sp>
    </p:spTree>
    <p:extLst>
      <p:ext uri="{BB962C8B-B14F-4D97-AF65-F5344CB8AC3E}">
        <p14:creationId xmlns:p14="http://schemas.microsoft.com/office/powerpoint/2010/main" val="3221591397"/>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7"/>
                                        </p:tgtEl>
                                        <p:attrNameLst>
                                          <p:attrName>style.visibility</p:attrName>
                                        </p:attrNameLst>
                                      </p:cBhvr>
                                      <p:to>
                                        <p:strVal val="visible"/>
                                      </p:to>
                                    </p:set>
                                    <p:anim calcmode="lin" valueType="num">
                                      <p:cBhvr additive="base">
                                        <p:cTn id="13" dur="500" fill="hold"/>
                                        <p:tgtEl>
                                          <p:spTgt spid="60427"/>
                                        </p:tgtEl>
                                        <p:attrNameLst>
                                          <p:attrName>ppt_x</p:attrName>
                                        </p:attrNameLst>
                                      </p:cBhvr>
                                      <p:tavLst>
                                        <p:tav tm="0">
                                          <p:val>
                                            <p:strVal val="#ppt_x"/>
                                          </p:val>
                                        </p:tav>
                                        <p:tav tm="100000">
                                          <p:val>
                                            <p:strVal val="#ppt_x"/>
                                          </p:val>
                                        </p:tav>
                                      </p:tavLst>
                                    </p:anim>
                                    <p:anim calcmode="lin" valueType="num">
                                      <p:cBhvr additive="base">
                                        <p:cTn id="14" dur="500" fill="hold"/>
                                        <p:tgtEl>
                                          <p:spTgt spid="604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7" grpId="0" animBg="1"/>
      <p:bldP spid="60428"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0" y="3662298"/>
            <a:ext cx="9144000" cy="1219200"/>
          </a:xfrm>
          <a:prstGeom prst="rect">
            <a:avLst/>
          </a:prstGeom>
          <a:solidFill>
            <a:schemeClr val="accent2">
              <a:lumMod val="20000"/>
              <a:lumOff val="80000"/>
            </a:schemeClr>
          </a:solidFill>
          <a:ln w="9525">
            <a:noFill/>
            <a:miter lim="800000"/>
            <a:headEnd/>
            <a:tailEnd/>
          </a:ln>
        </p:spPr>
        <p:txBody>
          <a:bodyPr anchor="ctr"/>
          <a:lstStyle/>
          <a:p>
            <a:r>
              <a:rPr lang="en-US" sz="2800" b="1" smtClean="0">
                <a:solidFill>
                  <a:srgbClr val="3333CC"/>
                </a:solidFill>
              </a:rPr>
              <a:t>Chú em làm việc nhiều giờ ở ngoài đường. Chú làm việc vất vả, có hôm trưa nắng gắt, chú vẫn miệt mài điều khiển giao thông.</a:t>
            </a:r>
            <a:endParaRPr lang="en-US" sz="2800" b="1">
              <a:solidFill>
                <a:srgbClr val="3333CC"/>
              </a:solidFill>
            </a:endParaRPr>
          </a:p>
        </p:txBody>
      </p:sp>
      <p:sp>
        <p:nvSpPr>
          <p:cNvPr id="60427" name="Rectangle 11"/>
          <p:cNvSpPr>
            <a:spLocks noChangeArrowheads="1"/>
          </p:cNvSpPr>
          <p:nvPr/>
        </p:nvSpPr>
        <p:spPr bwMode="auto">
          <a:xfrm>
            <a:off x="0" y="2366898"/>
            <a:ext cx="9144000" cy="1295400"/>
          </a:xfrm>
          <a:prstGeom prst="rect">
            <a:avLst/>
          </a:prstGeom>
          <a:solidFill>
            <a:schemeClr val="accent1">
              <a:lumMod val="40000"/>
              <a:lumOff val="60000"/>
            </a:schemeClr>
          </a:solidFill>
          <a:ln w="9525">
            <a:noFill/>
            <a:miter lim="800000"/>
            <a:headEnd/>
            <a:tailEnd/>
          </a:ln>
        </p:spPr>
        <p:txBody>
          <a:bodyPr anchor="ctr"/>
          <a:lstStyle/>
          <a:p>
            <a:r>
              <a:rPr lang="en-US" sz="2800" b="1" smtClean="0">
                <a:solidFill>
                  <a:srgbClr val="FF0000"/>
                </a:solidFill>
              </a:rPr>
              <a:t>Sáng nào, mẹ em cũng dậy sớm để đi làm. Mẹ may rất nhiều áo để xuất khẩu. Có hôm, mẹ em còn nhận hàng thêm về nhà làm.</a:t>
            </a:r>
            <a:endParaRPr lang="en-US" sz="2800" b="1">
              <a:solidFill>
                <a:srgbClr val="FF0000"/>
              </a:solidFill>
            </a:endParaRPr>
          </a:p>
        </p:txBody>
      </p:sp>
      <p:sp>
        <p:nvSpPr>
          <p:cNvPr id="60428" name="Rectangle 12"/>
          <p:cNvSpPr>
            <a:spLocks noChangeArrowheads="1"/>
          </p:cNvSpPr>
          <p:nvPr/>
        </p:nvSpPr>
        <p:spPr bwMode="auto">
          <a:xfrm>
            <a:off x="0" y="1855940"/>
            <a:ext cx="9144000" cy="990600"/>
          </a:xfrm>
          <a:prstGeom prst="rect">
            <a:avLst/>
          </a:prstGeom>
          <a:noFill/>
          <a:ln w="9525">
            <a:noFill/>
            <a:miter lim="800000"/>
            <a:headEnd/>
            <a:tailEnd/>
          </a:ln>
        </p:spPr>
        <p:txBody>
          <a:bodyPr anchor="ctr"/>
          <a:lstStyle/>
          <a:p>
            <a:r>
              <a:rPr lang="en-US" sz="3200" b="1">
                <a:solidFill>
                  <a:srgbClr val="3333CC"/>
                </a:solidFill>
              </a:rPr>
              <a:t>b. Hằng ngày, bố (mẹ, chú, dì, …) làm những việc gì ?</a:t>
            </a:r>
          </a:p>
          <a:p>
            <a:endParaRPr lang="en-US" sz="3600" b="1">
              <a:solidFill>
                <a:srgbClr val="3333CC"/>
              </a:solidFill>
            </a:endParaRPr>
          </a:p>
        </p:txBody>
      </p:sp>
      <p:sp>
        <p:nvSpPr>
          <p:cNvPr id="15367" name="WordArt 13"/>
          <p:cNvSpPr>
            <a:spLocks noChangeArrowheads="1" noChangeShapeType="1" noTextEdit="1"/>
          </p:cNvSpPr>
          <p:nvPr/>
        </p:nvSpPr>
        <p:spPr bwMode="auto">
          <a:xfrm>
            <a:off x="2831085" y="1054274"/>
            <a:ext cx="3124200" cy="774526"/>
          </a:xfrm>
          <a:prstGeom prst="rect">
            <a:avLst/>
          </a:prstGeom>
        </p:spPr>
        <p:txBody>
          <a:bodyPr wrap="none" fromWordArt="1">
            <a:prstTxWarp prst="textDeflate">
              <a:avLst>
                <a:gd name="adj" fmla="val 26227"/>
              </a:avLst>
            </a:prstTxWarp>
          </a:bodyPr>
          <a:lstStyle/>
          <a:p>
            <a:pPr algn="ctr"/>
            <a:r>
              <a:rPr lang="en-US" b="1" kern="10">
                <a:ln w="9525">
                  <a:solidFill>
                    <a:srgbClr val="FF0000"/>
                  </a:solidFill>
                  <a:round/>
                  <a:headEnd/>
                  <a:tailEnd/>
                </a:ln>
                <a:solidFill>
                  <a:srgbClr val="FF9900"/>
                </a:solidFill>
                <a:latin typeface="Arial"/>
                <a:cs typeface="Arial"/>
              </a:rPr>
              <a:t>GỢI Ý</a:t>
            </a:r>
          </a:p>
        </p:txBody>
      </p:sp>
      <p:sp>
        <p:nvSpPr>
          <p:cNvPr id="2" name="TextBox 1"/>
          <p:cNvSpPr txBox="1"/>
          <p:nvPr/>
        </p:nvSpPr>
        <p:spPr>
          <a:xfrm>
            <a:off x="0" y="388203"/>
            <a:ext cx="9144000" cy="830997"/>
          </a:xfrm>
          <a:prstGeom prst="rect">
            <a:avLst/>
          </a:prstGeom>
          <a:solidFill>
            <a:schemeClr val="tx2">
              <a:lumMod val="20000"/>
              <a:lumOff val="80000"/>
            </a:schemeClr>
          </a:solidFill>
        </p:spPr>
        <p:txBody>
          <a:bodyPr wrap="square" rtlCol="0">
            <a:spAutoFit/>
          </a:bodyPr>
          <a:lstStyle/>
          <a:p>
            <a:r>
              <a:rPr lang="en-US" sz="2400" smtClean="0"/>
              <a:t>Bài 1: Hãy kể về người thân của em( bố, mẹ, chú hoặc dì...) theo các câu hỏi gợi ý sau:</a:t>
            </a:r>
            <a:endParaRPr lang="en-US" sz="2400"/>
          </a:p>
        </p:txBody>
      </p:sp>
      <p:sp>
        <p:nvSpPr>
          <p:cNvPr id="5" name="TextBox 4"/>
          <p:cNvSpPr txBox="1"/>
          <p:nvPr/>
        </p:nvSpPr>
        <p:spPr>
          <a:xfrm>
            <a:off x="0" y="4923669"/>
            <a:ext cx="9144000" cy="1200329"/>
          </a:xfrm>
          <a:prstGeom prst="rect">
            <a:avLst/>
          </a:prstGeom>
          <a:solidFill>
            <a:srgbClr val="92D050"/>
          </a:solidFill>
        </p:spPr>
        <p:txBody>
          <a:bodyPr wrap="square" rtlCol="0">
            <a:spAutoFit/>
          </a:bodyPr>
          <a:lstStyle/>
          <a:p>
            <a:r>
              <a:rPr lang="en-US" sz="2400" b="1" smtClean="0"/>
              <a:t>Hàng ngày, cô ở bệnh viện cùng các y, bác sĩ chăm sóc, chữa bệnh cho mọi người. Có những hôm, cô phải trực suốt cả đêm hoặc có những ca cấp cứu, cô phải làm việc cho đến trưa hôm sau mới về.</a:t>
            </a:r>
            <a:endParaRPr lang="en-US" sz="2400" b="1"/>
          </a:p>
        </p:txBody>
      </p:sp>
    </p:spTree>
    <p:extLst>
      <p:ext uri="{BB962C8B-B14F-4D97-AF65-F5344CB8AC3E}">
        <p14:creationId xmlns:p14="http://schemas.microsoft.com/office/powerpoint/2010/main" val="637886118"/>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7"/>
                                        </p:tgtEl>
                                        <p:attrNameLst>
                                          <p:attrName>style.visibility</p:attrName>
                                        </p:attrNameLst>
                                      </p:cBhvr>
                                      <p:to>
                                        <p:strVal val="visible"/>
                                      </p:to>
                                    </p:set>
                                    <p:anim calcmode="lin" valueType="num">
                                      <p:cBhvr additive="base">
                                        <p:cTn id="13" dur="500" fill="hold"/>
                                        <p:tgtEl>
                                          <p:spTgt spid="60427"/>
                                        </p:tgtEl>
                                        <p:attrNameLst>
                                          <p:attrName>ppt_x</p:attrName>
                                        </p:attrNameLst>
                                      </p:cBhvr>
                                      <p:tavLst>
                                        <p:tav tm="0">
                                          <p:val>
                                            <p:strVal val="#ppt_x"/>
                                          </p:val>
                                        </p:tav>
                                        <p:tav tm="100000">
                                          <p:val>
                                            <p:strVal val="#ppt_x"/>
                                          </p:val>
                                        </p:tav>
                                      </p:tavLst>
                                    </p:anim>
                                    <p:anim calcmode="lin" valueType="num">
                                      <p:cBhvr additive="base">
                                        <p:cTn id="14" dur="500" fill="hold"/>
                                        <p:tgtEl>
                                          <p:spTgt spid="604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7" grpId="0" animBg="1"/>
      <p:bldP spid="60428"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0" y="3826865"/>
            <a:ext cx="9144000" cy="1219200"/>
          </a:xfrm>
          <a:prstGeom prst="rect">
            <a:avLst/>
          </a:prstGeom>
          <a:solidFill>
            <a:schemeClr val="accent2">
              <a:lumMod val="20000"/>
              <a:lumOff val="80000"/>
            </a:schemeClr>
          </a:solidFill>
          <a:ln w="9525">
            <a:noFill/>
            <a:miter lim="800000"/>
            <a:headEnd/>
            <a:tailEnd/>
          </a:ln>
        </p:spPr>
        <p:txBody>
          <a:bodyPr anchor="ctr"/>
          <a:lstStyle/>
          <a:p>
            <a:r>
              <a:rPr lang="en-US" sz="2400" b="1" smtClean="0">
                <a:solidFill>
                  <a:srgbClr val="3333CC"/>
                </a:solidFill>
              </a:rPr>
              <a:t>Nhờ có những chú cảnh sát giao thông như chú em, đường phố luôn được an toàn, không xảy ra tai nạn.  Chú đem lại hạnh phúc, bình yên cho người dân dân. </a:t>
            </a:r>
            <a:endParaRPr lang="en-US" sz="2400" b="1">
              <a:solidFill>
                <a:srgbClr val="3333CC"/>
              </a:solidFill>
            </a:endParaRPr>
          </a:p>
        </p:txBody>
      </p:sp>
      <p:sp>
        <p:nvSpPr>
          <p:cNvPr id="60427" name="Rectangle 11"/>
          <p:cNvSpPr>
            <a:spLocks noChangeArrowheads="1"/>
          </p:cNvSpPr>
          <p:nvPr/>
        </p:nvSpPr>
        <p:spPr bwMode="auto">
          <a:xfrm>
            <a:off x="0" y="2366898"/>
            <a:ext cx="9144000" cy="1295400"/>
          </a:xfrm>
          <a:prstGeom prst="rect">
            <a:avLst/>
          </a:prstGeom>
          <a:solidFill>
            <a:schemeClr val="accent1">
              <a:lumMod val="40000"/>
              <a:lumOff val="60000"/>
            </a:schemeClr>
          </a:solidFill>
          <a:ln w="9525">
            <a:noFill/>
            <a:miter lim="800000"/>
            <a:headEnd/>
            <a:tailEnd/>
          </a:ln>
        </p:spPr>
        <p:txBody>
          <a:bodyPr anchor="ctr"/>
          <a:lstStyle/>
          <a:p>
            <a:r>
              <a:rPr lang="en-US" sz="2400" b="1" smtClean="0">
                <a:solidFill>
                  <a:srgbClr val="FF0000"/>
                </a:solidFill>
              </a:rPr>
              <a:t>Mẹ em chăm chỉ lắm. Năm nào, mẹ em cũng được công ty khen ngợi là thợ giỏi. Em mong mẹ khỏe để mẹ may được nhiều mẫu áo mới. </a:t>
            </a:r>
            <a:endParaRPr lang="en-US" sz="2400" b="1">
              <a:solidFill>
                <a:srgbClr val="FF0000"/>
              </a:solidFill>
            </a:endParaRPr>
          </a:p>
        </p:txBody>
      </p:sp>
      <p:sp>
        <p:nvSpPr>
          <p:cNvPr id="60428" name="Rectangle 12"/>
          <p:cNvSpPr>
            <a:spLocks noChangeArrowheads="1"/>
          </p:cNvSpPr>
          <p:nvPr/>
        </p:nvSpPr>
        <p:spPr bwMode="auto">
          <a:xfrm>
            <a:off x="0" y="1855940"/>
            <a:ext cx="9144000" cy="990600"/>
          </a:xfrm>
          <a:prstGeom prst="rect">
            <a:avLst/>
          </a:prstGeom>
          <a:noFill/>
          <a:ln w="9525">
            <a:noFill/>
            <a:miter lim="800000"/>
            <a:headEnd/>
            <a:tailEnd/>
          </a:ln>
        </p:spPr>
        <p:txBody>
          <a:bodyPr anchor="ctr"/>
          <a:lstStyle/>
          <a:p>
            <a:r>
              <a:rPr lang="en-US" sz="3600" b="1">
                <a:solidFill>
                  <a:srgbClr val="3333CC"/>
                </a:solidFill>
              </a:rPr>
              <a:t>c. Những việc ấy có ích nh</a:t>
            </a:r>
            <a:r>
              <a:rPr lang="vi-VN" sz="3600" b="1">
                <a:solidFill>
                  <a:srgbClr val="3333CC"/>
                </a:solidFill>
              </a:rPr>
              <a:t>ư</a:t>
            </a:r>
            <a:r>
              <a:rPr lang="en-US" sz="3600" b="1">
                <a:solidFill>
                  <a:srgbClr val="3333CC"/>
                </a:solidFill>
              </a:rPr>
              <a:t> thế nào ?</a:t>
            </a:r>
          </a:p>
          <a:p>
            <a:endParaRPr lang="en-US" sz="3600" b="1">
              <a:solidFill>
                <a:srgbClr val="3333CC"/>
              </a:solidFill>
            </a:endParaRPr>
          </a:p>
        </p:txBody>
      </p:sp>
      <p:sp>
        <p:nvSpPr>
          <p:cNvPr id="15367" name="WordArt 13"/>
          <p:cNvSpPr>
            <a:spLocks noChangeArrowheads="1" noChangeShapeType="1" noTextEdit="1"/>
          </p:cNvSpPr>
          <p:nvPr/>
        </p:nvSpPr>
        <p:spPr bwMode="auto">
          <a:xfrm>
            <a:off x="2831085" y="1054274"/>
            <a:ext cx="3124200" cy="774526"/>
          </a:xfrm>
          <a:prstGeom prst="rect">
            <a:avLst/>
          </a:prstGeom>
        </p:spPr>
        <p:txBody>
          <a:bodyPr wrap="none" fromWordArt="1">
            <a:prstTxWarp prst="textDeflate">
              <a:avLst>
                <a:gd name="adj" fmla="val 26227"/>
              </a:avLst>
            </a:prstTxWarp>
          </a:bodyPr>
          <a:lstStyle/>
          <a:p>
            <a:pPr algn="ctr"/>
            <a:r>
              <a:rPr lang="en-US" b="1" kern="10">
                <a:ln w="9525">
                  <a:solidFill>
                    <a:srgbClr val="FF0000"/>
                  </a:solidFill>
                  <a:round/>
                  <a:headEnd/>
                  <a:tailEnd/>
                </a:ln>
                <a:solidFill>
                  <a:srgbClr val="FF9900"/>
                </a:solidFill>
                <a:latin typeface="Arial"/>
                <a:cs typeface="Arial"/>
              </a:rPr>
              <a:t>GỢI Ý</a:t>
            </a:r>
          </a:p>
        </p:txBody>
      </p:sp>
      <p:sp>
        <p:nvSpPr>
          <p:cNvPr id="2" name="TextBox 1"/>
          <p:cNvSpPr txBox="1"/>
          <p:nvPr/>
        </p:nvSpPr>
        <p:spPr>
          <a:xfrm>
            <a:off x="0" y="388203"/>
            <a:ext cx="9144000" cy="830997"/>
          </a:xfrm>
          <a:prstGeom prst="rect">
            <a:avLst/>
          </a:prstGeom>
          <a:solidFill>
            <a:schemeClr val="tx2">
              <a:lumMod val="20000"/>
              <a:lumOff val="80000"/>
            </a:schemeClr>
          </a:solidFill>
        </p:spPr>
        <p:txBody>
          <a:bodyPr wrap="square" rtlCol="0">
            <a:spAutoFit/>
          </a:bodyPr>
          <a:lstStyle/>
          <a:p>
            <a:r>
              <a:rPr lang="en-US" sz="2400" smtClean="0"/>
              <a:t>Bài 1: Hãy kể về người thân của em( bố, mẹ, chú hoặc dì...) theo các câu hỏi gợi ý sau:</a:t>
            </a:r>
            <a:endParaRPr lang="en-US" sz="2400"/>
          </a:p>
        </p:txBody>
      </p:sp>
      <p:sp>
        <p:nvSpPr>
          <p:cNvPr id="5" name="TextBox 4"/>
          <p:cNvSpPr txBox="1"/>
          <p:nvPr/>
        </p:nvSpPr>
        <p:spPr>
          <a:xfrm>
            <a:off x="0" y="5156630"/>
            <a:ext cx="9144000" cy="830997"/>
          </a:xfrm>
          <a:prstGeom prst="rect">
            <a:avLst/>
          </a:prstGeom>
          <a:solidFill>
            <a:srgbClr val="92D050"/>
          </a:solidFill>
        </p:spPr>
        <p:txBody>
          <a:bodyPr wrap="square" rtlCol="0">
            <a:spAutoFit/>
          </a:bodyPr>
          <a:lstStyle/>
          <a:p>
            <a:r>
              <a:rPr lang="en-US" sz="2400" b="1" smtClean="0"/>
              <a:t>Nghề của cô em tuy vất vả nhưng cô em rất yêu nghề vì đó là nghề cao quý, cứu giúp người, giúp cho mọi người khỏe mạnh. </a:t>
            </a:r>
            <a:endParaRPr lang="en-US" sz="2400" b="1"/>
          </a:p>
        </p:txBody>
      </p:sp>
    </p:spTree>
    <p:extLst>
      <p:ext uri="{BB962C8B-B14F-4D97-AF65-F5344CB8AC3E}">
        <p14:creationId xmlns:p14="http://schemas.microsoft.com/office/powerpoint/2010/main" val="2340866186"/>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7"/>
                                        </p:tgtEl>
                                        <p:attrNameLst>
                                          <p:attrName>style.visibility</p:attrName>
                                        </p:attrNameLst>
                                      </p:cBhvr>
                                      <p:to>
                                        <p:strVal val="visible"/>
                                      </p:to>
                                    </p:set>
                                    <p:anim calcmode="lin" valueType="num">
                                      <p:cBhvr additive="base">
                                        <p:cTn id="13" dur="500" fill="hold"/>
                                        <p:tgtEl>
                                          <p:spTgt spid="60427"/>
                                        </p:tgtEl>
                                        <p:attrNameLst>
                                          <p:attrName>ppt_x</p:attrName>
                                        </p:attrNameLst>
                                      </p:cBhvr>
                                      <p:tavLst>
                                        <p:tav tm="0">
                                          <p:val>
                                            <p:strVal val="#ppt_x"/>
                                          </p:val>
                                        </p:tav>
                                        <p:tav tm="100000">
                                          <p:val>
                                            <p:strVal val="#ppt_x"/>
                                          </p:val>
                                        </p:tav>
                                      </p:tavLst>
                                    </p:anim>
                                    <p:anim calcmode="lin" valueType="num">
                                      <p:cBhvr additive="base">
                                        <p:cTn id="14" dur="500" fill="hold"/>
                                        <p:tgtEl>
                                          <p:spTgt spid="604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7" grpId="0" animBg="1"/>
      <p:bldP spid="60428"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791200"/>
            <a:ext cx="9144000" cy="1066800"/>
            <a:chOff x="-192" y="3393"/>
            <a:chExt cx="5952" cy="927"/>
          </a:xfrm>
        </p:grpSpPr>
        <p:pic>
          <p:nvPicPr>
            <p:cNvPr id="15368" name="Picture 3" descr="FLOWERS5"/>
            <p:cNvPicPr>
              <a:picLocks noChangeAspect="1" noChangeArrowheads="1"/>
            </p:cNvPicPr>
            <p:nvPr/>
          </p:nvPicPr>
          <p:blipFill>
            <a:blip r:embed="rId5"/>
            <a:srcRect/>
            <a:stretch>
              <a:fillRect/>
            </a:stretch>
          </p:blipFill>
          <p:spPr bwMode="auto">
            <a:xfrm>
              <a:off x="2640" y="3393"/>
              <a:ext cx="1104" cy="927"/>
            </a:xfrm>
            <a:prstGeom prst="rect">
              <a:avLst/>
            </a:prstGeom>
            <a:noFill/>
            <a:ln w="9525">
              <a:noFill/>
              <a:miter lim="800000"/>
              <a:headEnd/>
              <a:tailEnd/>
            </a:ln>
          </p:spPr>
        </p:pic>
        <p:pic>
          <p:nvPicPr>
            <p:cNvPr id="15369" name="Picture 4" descr="FLOWERS5"/>
            <p:cNvPicPr>
              <a:picLocks noChangeAspect="1" noChangeArrowheads="1"/>
            </p:cNvPicPr>
            <p:nvPr/>
          </p:nvPicPr>
          <p:blipFill>
            <a:blip r:embed="rId5"/>
            <a:srcRect/>
            <a:stretch>
              <a:fillRect/>
            </a:stretch>
          </p:blipFill>
          <p:spPr bwMode="auto">
            <a:xfrm>
              <a:off x="3744" y="3393"/>
              <a:ext cx="1056" cy="927"/>
            </a:xfrm>
            <a:prstGeom prst="rect">
              <a:avLst/>
            </a:prstGeom>
            <a:noFill/>
            <a:ln w="9525">
              <a:noFill/>
              <a:miter lim="800000"/>
              <a:headEnd/>
              <a:tailEnd/>
            </a:ln>
          </p:spPr>
        </p:pic>
        <p:pic>
          <p:nvPicPr>
            <p:cNvPr id="15370" name="Picture 5" descr="FLOWERS5"/>
            <p:cNvPicPr>
              <a:picLocks noChangeAspect="1" noChangeArrowheads="1"/>
            </p:cNvPicPr>
            <p:nvPr/>
          </p:nvPicPr>
          <p:blipFill>
            <a:blip r:embed="rId5"/>
            <a:srcRect/>
            <a:stretch>
              <a:fillRect/>
            </a:stretch>
          </p:blipFill>
          <p:spPr bwMode="auto">
            <a:xfrm>
              <a:off x="4848" y="3393"/>
              <a:ext cx="912" cy="927"/>
            </a:xfrm>
            <a:prstGeom prst="rect">
              <a:avLst/>
            </a:prstGeom>
            <a:noFill/>
            <a:ln w="9525">
              <a:noFill/>
              <a:miter lim="800000"/>
              <a:headEnd/>
              <a:tailEnd/>
            </a:ln>
          </p:spPr>
        </p:pic>
        <p:pic>
          <p:nvPicPr>
            <p:cNvPr id="15371" name="Picture 6" descr="FLOWERS5"/>
            <p:cNvPicPr>
              <a:picLocks noChangeAspect="1" noChangeArrowheads="1"/>
            </p:cNvPicPr>
            <p:nvPr/>
          </p:nvPicPr>
          <p:blipFill>
            <a:blip r:embed="rId5"/>
            <a:srcRect/>
            <a:stretch>
              <a:fillRect/>
            </a:stretch>
          </p:blipFill>
          <p:spPr bwMode="auto">
            <a:xfrm>
              <a:off x="1632" y="3393"/>
              <a:ext cx="1008" cy="927"/>
            </a:xfrm>
            <a:prstGeom prst="rect">
              <a:avLst/>
            </a:prstGeom>
            <a:noFill/>
            <a:ln w="9525">
              <a:noFill/>
              <a:miter lim="800000"/>
              <a:headEnd/>
              <a:tailEnd/>
            </a:ln>
          </p:spPr>
        </p:pic>
        <p:pic>
          <p:nvPicPr>
            <p:cNvPr id="15372" name="Picture 7" descr="FLOWERS5"/>
            <p:cNvPicPr>
              <a:picLocks noChangeAspect="1" noChangeArrowheads="1"/>
            </p:cNvPicPr>
            <p:nvPr/>
          </p:nvPicPr>
          <p:blipFill>
            <a:blip r:embed="rId5"/>
            <a:srcRect/>
            <a:stretch>
              <a:fillRect/>
            </a:stretch>
          </p:blipFill>
          <p:spPr bwMode="auto">
            <a:xfrm>
              <a:off x="528" y="3393"/>
              <a:ext cx="1152" cy="927"/>
            </a:xfrm>
            <a:prstGeom prst="rect">
              <a:avLst/>
            </a:prstGeom>
            <a:noFill/>
            <a:ln w="9525">
              <a:noFill/>
              <a:miter lim="800000"/>
              <a:headEnd/>
              <a:tailEnd/>
            </a:ln>
          </p:spPr>
        </p:pic>
        <p:pic>
          <p:nvPicPr>
            <p:cNvPr id="15373" name="Picture 8" descr="FLOWERS5"/>
            <p:cNvPicPr>
              <a:picLocks noChangeAspect="1" noChangeArrowheads="1"/>
            </p:cNvPicPr>
            <p:nvPr/>
          </p:nvPicPr>
          <p:blipFill>
            <a:blip r:embed="rId5"/>
            <a:srcRect/>
            <a:stretch>
              <a:fillRect/>
            </a:stretch>
          </p:blipFill>
          <p:spPr bwMode="auto">
            <a:xfrm>
              <a:off x="-192" y="3393"/>
              <a:ext cx="871" cy="927"/>
            </a:xfrm>
            <a:prstGeom prst="rect">
              <a:avLst/>
            </a:prstGeom>
            <a:noFill/>
            <a:ln w="9525">
              <a:noFill/>
              <a:miter lim="800000"/>
              <a:headEnd/>
              <a:tailEnd/>
            </a:ln>
          </p:spPr>
        </p:pic>
      </p:grpSp>
      <p:pic>
        <p:nvPicPr>
          <p:cNvPr id="15363" name="Picture 9" descr="snowcones"/>
          <p:cNvPicPr>
            <a:picLocks noChangeAspect="1" noChangeArrowheads="1" noCrop="1"/>
          </p:cNvPicPr>
          <p:nvPr/>
        </p:nvPicPr>
        <p:blipFill>
          <a:blip r:embed="rId6"/>
          <a:srcRect/>
          <a:stretch>
            <a:fillRect/>
          </a:stretch>
        </p:blipFill>
        <p:spPr bwMode="auto">
          <a:xfrm>
            <a:off x="0" y="0"/>
            <a:ext cx="9144000" cy="438150"/>
          </a:xfrm>
          <a:prstGeom prst="rect">
            <a:avLst/>
          </a:prstGeom>
          <a:noFill/>
          <a:ln w="9525">
            <a:noFill/>
            <a:miter lim="800000"/>
            <a:headEnd/>
            <a:tailEnd/>
          </a:ln>
        </p:spPr>
      </p:pic>
      <p:sp>
        <p:nvSpPr>
          <p:cNvPr id="60426" name="Rectangle 10"/>
          <p:cNvSpPr>
            <a:spLocks noChangeArrowheads="1"/>
          </p:cNvSpPr>
          <p:nvPr/>
        </p:nvSpPr>
        <p:spPr bwMode="auto">
          <a:xfrm>
            <a:off x="0" y="3962400"/>
            <a:ext cx="6553200" cy="914400"/>
          </a:xfrm>
          <a:prstGeom prst="rect">
            <a:avLst/>
          </a:prstGeom>
          <a:noFill/>
          <a:ln w="9525">
            <a:noFill/>
            <a:miter lim="800000"/>
            <a:headEnd/>
            <a:tailEnd/>
          </a:ln>
        </p:spPr>
        <p:txBody>
          <a:bodyPr anchor="ctr"/>
          <a:lstStyle/>
          <a:p>
            <a:r>
              <a:rPr lang="en-US" sz="2800" b="1">
                <a:solidFill>
                  <a:srgbClr val="3333CC"/>
                </a:solidFill>
                <a:latin typeface="Times New Roman" pitchFamily="18" charset="0"/>
                <a:cs typeface="Times New Roman" pitchFamily="18" charset="0"/>
              </a:rPr>
              <a:t>c. Những việc ấy có ích nh</a:t>
            </a:r>
            <a:r>
              <a:rPr lang="vi-VN" sz="2800" b="1">
                <a:solidFill>
                  <a:srgbClr val="3333CC"/>
                </a:solidFill>
                <a:latin typeface="Times New Roman" pitchFamily="18" charset="0"/>
                <a:cs typeface="Times New Roman" pitchFamily="18" charset="0"/>
              </a:rPr>
              <a:t>ư</a:t>
            </a:r>
            <a:r>
              <a:rPr lang="en-US" sz="2800" b="1">
                <a:solidFill>
                  <a:srgbClr val="3333CC"/>
                </a:solidFill>
                <a:latin typeface="Times New Roman" pitchFamily="18" charset="0"/>
                <a:cs typeface="Times New Roman" pitchFamily="18" charset="0"/>
              </a:rPr>
              <a:t> thế nào ?</a:t>
            </a:r>
          </a:p>
        </p:txBody>
      </p:sp>
      <p:sp>
        <p:nvSpPr>
          <p:cNvPr id="60427" name="Rectangle 11"/>
          <p:cNvSpPr>
            <a:spLocks noChangeArrowheads="1"/>
          </p:cNvSpPr>
          <p:nvPr/>
        </p:nvSpPr>
        <p:spPr bwMode="auto">
          <a:xfrm>
            <a:off x="1" y="3124200"/>
            <a:ext cx="6667499" cy="990600"/>
          </a:xfrm>
          <a:prstGeom prst="rect">
            <a:avLst/>
          </a:prstGeom>
          <a:noFill/>
          <a:ln w="9525">
            <a:noFill/>
            <a:miter lim="800000"/>
            <a:headEnd/>
            <a:tailEnd/>
          </a:ln>
        </p:spPr>
        <p:txBody>
          <a:bodyPr anchor="ctr"/>
          <a:lstStyle/>
          <a:p>
            <a:r>
              <a:rPr lang="en-US" sz="2800" b="1">
                <a:solidFill>
                  <a:srgbClr val="3333CC"/>
                </a:solidFill>
                <a:latin typeface="Times New Roman" pitchFamily="18" charset="0"/>
                <a:cs typeface="Times New Roman" pitchFamily="18" charset="0"/>
              </a:rPr>
              <a:t>b. Hằng ngày, bố (mẹ, chú, dì, …) làm </a:t>
            </a:r>
            <a:r>
              <a:rPr lang="en-US" sz="2800" b="1" smtClean="0">
                <a:solidFill>
                  <a:srgbClr val="3333CC"/>
                </a:solidFill>
                <a:latin typeface="Times New Roman" pitchFamily="18" charset="0"/>
                <a:cs typeface="Times New Roman" pitchFamily="18" charset="0"/>
              </a:rPr>
              <a:t>những việc </a:t>
            </a:r>
            <a:r>
              <a:rPr lang="en-US" sz="2800" b="1">
                <a:solidFill>
                  <a:srgbClr val="3333CC"/>
                </a:solidFill>
                <a:latin typeface="Times New Roman" pitchFamily="18" charset="0"/>
                <a:cs typeface="Times New Roman" pitchFamily="18" charset="0"/>
              </a:rPr>
              <a:t>gì ?</a:t>
            </a:r>
          </a:p>
        </p:txBody>
      </p:sp>
      <p:sp>
        <p:nvSpPr>
          <p:cNvPr id="60428" name="Rectangle 12"/>
          <p:cNvSpPr>
            <a:spLocks noChangeArrowheads="1"/>
          </p:cNvSpPr>
          <p:nvPr/>
        </p:nvSpPr>
        <p:spPr bwMode="auto">
          <a:xfrm>
            <a:off x="0" y="2133600"/>
            <a:ext cx="6858000" cy="990600"/>
          </a:xfrm>
          <a:prstGeom prst="rect">
            <a:avLst/>
          </a:prstGeom>
          <a:noFill/>
          <a:ln w="9525">
            <a:noFill/>
            <a:miter lim="800000"/>
            <a:headEnd/>
            <a:tailEnd/>
          </a:ln>
        </p:spPr>
        <p:txBody>
          <a:bodyPr anchor="ctr"/>
          <a:lstStyle/>
          <a:p>
            <a:r>
              <a:rPr lang="en-US" sz="2800" b="1">
                <a:solidFill>
                  <a:srgbClr val="3333CC"/>
                </a:solidFill>
                <a:latin typeface="Times New Roman" pitchFamily="18" charset="0"/>
                <a:cs typeface="Times New Roman" pitchFamily="18" charset="0"/>
              </a:rPr>
              <a:t>a. Bố (mẹ, chú, dì, …) của em làm nghề gì ?</a:t>
            </a:r>
          </a:p>
        </p:txBody>
      </p:sp>
      <p:sp>
        <p:nvSpPr>
          <p:cNvPr id="2" name="TextBox 1"/>
          <p:cNvSpPr txBox="1"/>
          <p:nvPr/>
        </p:nvSpPr>
        <p:spPr>
          <a:xfrm>
            <a:off x="0" y="388203"/>
            <a:ext cx="9144000" cy="1323439"/>
          </a:xfrm>
          <a:prstGeom prst="rect">
            <a:avLst/>
          </a:prstGeom>
          <a:solidFill>
            <a:schemeClr val="tx2">
              <a:lumMod val="20000"/>
              <a:lumOff val="80000"/>
            </a:schemeClr>
          </a:solidFill>
        </p:spPr>
        <p:txBody>
          <a:bodyPr wrap="square" rtlCol="0">
            <a:spAutoFit/>
          </a:bodyPr>
          <a:lstStyle/>
          <a:p>
            <a:r>
              <a:rPr lang="en-US" sz="2800" smtClean="0"/>
              <a:t>Bài 2:</a:t>
            </a:r>
            <a:r>
              <a:rPr lang="en-US" sz="2800" b="1"/>
              <a:t> </a:t>
            </a:r>
            <a:r>
              <a:rPr lang="en-US" sz="2800" b="1" smtClean="0"/>
              <a:t>Hãy viết những điều đã kể  </a:t>
            </a:r>
            <a:r>
              <a:rPr lang="en-US" sz="2800" b="1"/>
              <a:t>ở bài tập 1 </a:t>
            </a:r>
            <a:r>
              <a:rPr lang="en-US" sz="2800" b="1" smtClean="0"/>
              <a:t>thành một đoạn văn ngắn(5 đến 7 câu).</a:t>
            </a:r>
            <a:endParaRPr lang="en-US" sz="2400" b="1" smtClean="0"/>
          </a:p>
          <a:p>
            <a:endParaRPr lang="en-US" sz="2400"/>
          </a:p>
        </p:txBody>
      </p:sp>
      <p:cxnSp>
        <p:nvCxnSpPr>
          <p:cNvPr id="4" name="Straight Connector 3"/>
          <p:cNvCxnSpPr/>
          <p:nvPr/>
        </p:nvCxnSpPr>
        <p:spPr>
          <a:xfrm>
            <a:off x="990600" y="824630"/>
            <a:ext cx="39230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0" y="824630"/>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8997" y="1288093"/>
            <a:ext cx="22432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6800067" y="2459623"/>
            <a:ext cx="228600" cy="381000"/>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49438" y="2450068"/>
            <a:ext cx="1513561" cy="400110"/>
          </a:xfrm>
          <a:prstGeom prst="rect">
            <a:avLst/>
          </a:prstGeom>
          <a:noFill/>
        </p:spPr>
        <p:txBody>
          <a:bodyPr wrap="square" rtlCol="0">
            <a:spAutoFit/>
          </a:bodyPr>
          <a:lstStyle/>
          <a:p>
            <a:r>
              <a:rPr lang="en-US" sz="2000" smtClean="0">
                <a:solidFill>
                  <a:srgbClr val="FF0000"/>
                </a:solidFill>
              </a:rPr>
              <a:t>1. Mở đoạn</a:t>
            </a:r>
            <a:endParaRPr lang="en-US" sz="2000">
              <a:solidFill>
                <a:srgbClr val="FF0000"/>
              </a:solidFill>
            </a:endParaRPr>
          </a:p>
        </p:txBody>
      </p:sp>
      <p:sp>
        <p:nvSpPr>
          <p:cNvPr id="19" name="Right Brace 18"/>
          <p:cNvSpPr/>
          <p:nvPr/>
        </p:nvSpPr>
        <p:spPr>
          <a:xfrm>
            <a:off x="6046839" y="4992965"/>
            <a:ext cx="246867" cy="798235"/>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249437" y="3714690"/>
            <a:ext cx="1513561" cy="400110"/>
          </a:xfrm>
          <a:prstGeom prst="rect">
            <a:avLst/>
          </a:prstGeom>
          <a:noFill/>
        </p:spPr>
        <p:txBody>
          <a:bodyPr wrap="square" rtlCol="0">
            <a:spAutoFit/>
          </a:bodyPr>
          <a:lstStyle/>
          <a:p>
            <a:r>
              <a:rPr lang="en-US" sz="2000" smtClean="0">
                <a:solidFill>
                  <a:srgbClr val="FF0000"/>
                </a:solidFill>
              </a:rPr>
              <a:t>2.Thân đoạn</a:t>
            </a:r>
            <a:endParaRPr lang="en-US" sz="2000">
              <a:solidFill>
                <a:srgbClr val="FF0000"/>
              </a:solidFill>
            </a:endParaRPr>
          </a:p>
        </p:txBody>
      </p:sp>
      <p:sp>
        <p:nvSpPr>
          <p:cNvPr id="7" name="TextBox 6"/>
          <p:cNvSpPr txBox="1"/>
          <p:nvPr/>
        </p:nvSpPr>
        <p:spPr>
          <a:xfrm>
            <a:off x="-234964" y="4819348"/>
            <a:ext cx="6281803" cy="954107"/>
          </a:xfrm>
          <a:prstGeom prst="rect">
            <a:avLst/>
          </a:prstGeom>
          <a:noFill/>
        </p:spPr>
        <p:txBody>
          <a:bodyPr wrap="square" rtlCol="0">
            <a:spAutoFit/>
          </a:bodyPr>
          <a:lstStyle/>
          <a:p>
            <a:pPr lvl="1">
              <a:spcBef>
                <a:spcPct val="50000"/>
              </a:spcBef>
            </a:pPr>
            <a:r>
              <a:rPr lang="en-US" sz="2800" b="1">
                <a:solidFill>
                  <a:srgbClr val="000099"/>
                </a:solidFill>
                <a:latin typeface="Times New Roman" pitchFamily="18" charset="0"/>
                <a:cs typeface="Times New Roman" pitchFamily="18" charset="0"/>
              </a:rPr>
              <a:t>d. Tình cảm của em đối với </a:t>
            </a:r>
            <a:r>
              <a:rPr lang="en-US" sz="2800" b="1" smtClean="0">
                <a:solidFill>
                  <a:srgbClr val="000099"/>
                </a:solidFill>
                <a:latin typeface="Times New Roman" pitchFamily="18" charset="0"/>
                <a:cs typeface="Times New Roman" pitchFamily="18" charset="0"/>
              </a:rPr>
              <a:t>bố( mẹ, chú...) </a:t>
            </a:r>
            <a:r>
              <a:rPr lang="en-US" sz="2800" b="1">
                <a:solidFill>
                  <a:srgbClr val="000099"/>
                </a:solidFill>
                <a:latin typeface="Times New Roman" pitchFamily="18" charset="0"/>
                <a:cs typeface="Times New Roman" pitchFamily="18" charset="0"/>
              </a:rPr>
              <a:t>như thế nào?</a:t>
            </a:r>
          </a:p>
        </p:txBody>
      </p:sp>
      <p:sp>
        <p:nvSpPr>
          <p:cNvPr id="23" name="Right Brace 22"/>
          <p:cNvSpPr/>
          <p:nvPr/>
        </p:nvSpPr>
        <p:spPr>
          <a:xfrm>
            <a:off x="6934200" y="3581400"/>
            <a:ext cx="246867" cy="990600"/>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505184" y="5117625"/>
            <a:ext cx="1189703" cy="707886"/>
          </a:xfrm>
          <a:prstGeom prst="rect">
            <a:avLst/>
          </a:prstGeom>
          <a:noFill/>
        </p:spPr>
        <p:txBody>
          <a:bodyPr wrap="square" rtlCol="0">
            <a:spAutoFit/>
          </a:bodyPr>
          <a:lstStyle/>
          <a:p>
            <a:r>
              <a:rPr lang="en-US" sz="2000" smtClean="0">
                <a:solidFill>
                  <a:srgbClr val="FF0000"/>
                </a:solidFill>
              </a:rPr>
              <a:t>3. Kết đoạn</a:t>
            </a:r>
            <a:endParaRPr lang="en-US" sz="2000">
              <a:solidFill>
                <a:srgbClr val="FF0000"/>
              </a:solidFill>
            </a:endParaRPr>
          </a:p>
        </p:txBody>
      </p:sp>
    </p:spTree>
    <p:extLst>
      <p:ext uri="{BB962C8B-B14F-4D97-AF65-F5344CB8AC3E}">
        <p14:creationId xmlns:p14="http://schemas.microsoft.com/office/powerpoint/2010/main" val="833110267"/>
      </p:ext>
    </p:extLst>
  </p:cSld>
  <p:clrMapOvr>
    <a:masterClrMapping/>
  </p:clrMapOvr>
  <p:transition>
    <p:blinds dir="vert"/>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0428"/>
                                        </p:tgtEl>
                                        <p:attrNameLst>
                                          <p:attrName>style.visibility</p:attrName>
                                        </p:attrNameLst>
                                      </p:cBhvr>
                                      <p:to>
                                        <p:strVal val="visible"/>
                                      </p:to>
                                    </p:set>
                                    <p:anim calcmode="lin" valueType="num">
                                      <p:cBhvr additive="base">
                                        <p:cTn id="22" dur="500" fill="hold"/>
                                        <p:tgtEl>
                                          <p:spTgt spid="60428"/>
                                        </p:tgtEl>
                                        <p:attrNameLst>
                                          <p:attrName>ppt_x</p:attrName>
                                        </p:attrNameLst>
                                      </p:cBhvr>
                                      <p:tavLst>
                                        <p:tav tm="0">
                                          <p:val>
                                            <p:strVal val="#ppt_x"/>
                                          </p:val>
                                        </p:tav>
                                        <p:tav tm="100000">
                                          <p:val>
                                            <p:strVal val="#ppt_x"/>
                                          </p:val>
                                        </p:tav>
                                      </p:tavLst>
                                    </p:anim>
                                    <p:anim calcmode="lin" valueType="num">
                                      <p:cBhvr additive="base">
                                        <p:cTn id="23" dur="500" fill="hold"/>
                                        <p:tgtEl>
                                          <p:spTgt spid="60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0427"/>
                                        </p:tgtEl>
                                        <p:attrNameLst>
                                          <p:attrName>style.visibility</p:attrName>
                                        </p:attrNameLst>
                                      </p:cBhvr>
                                      <p:to>
                                        <p:strVal val="visible"/>
                                      </p:to>
                                    </p:set>
                                    <p:anim calcmode="lin" valueType="num">
                                      <p:cBhvr additive="base">
                                        <p:cTn id="28" dur="500" fill="hold"/>
                                        <p:tgtEl>
                                          <p:spTgt spid="60427"/>
                                        </p:tgtEl>
                                        <p:attrNameLst>
                                          <p:attrName>ppt_x</p:attrName>
                                        </p:attrNameLst>
                                      </p:cBhvr>
                                      <p:tavLst>
                                        <p:tav tm="0">
                                          <p:val>
                                            <p:strVal val="#ppt_x"/>
                                          </p:val>
                                        </p:tav>
                                        <p:tav tm="100000">
                                          <p:val>
                                            <p:strVal val="#ppt_x"/>
                                          </p:val>
                                        </p:tav>
                                      </p:tavLst>
                                    </p:anim>
                                    <p:anim calcmode="lin" valueType="num">
                                      <p:cBhvr additive="base">
                                        <p:cTn id="29" dur="500" fill="hold"/>
                                        <p:tgtEl>
                                          <p:spTgt spid="604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0426"/>
                                        </p:tgtEl>
                                        <p:attrNameLst>
                                          <p:attrName>style.visibility</p:attrName>
                                        </p:attrNameLst>
                                      </p:cBhvr>
                                      <p:to>
                                        <p:strVal val="visible"/>
                                      </p:to>
                                    </p:set>
                                    <p:anim calcmode="lin" valueType="num">
                                      <p:cBhvr additive="base">
                                        <p:cTn id="34" dur="500" fill="hold"/>
                                        <p:tgtEl>
                                          <p:spTgt spid="60426"/>
                                        </p:tgtEl>
                                        <p:attrNameLst>
                                          <p:attrName>ppt_x</p:attrName>
                                        </p:attrNameLst>
                                      </p:cBhvr>
                                      <p:tavLst>
                                        <p:tav tm="0">
                                          <p:val>
                                            <p:strVal val="#ppt_x"/>
                                          </p:val>
                                        </p:tav>
                                        <p:tav tm="100000">
                                          <p:val>
                                            <p:strVal val="#ppt_x"/>
                                          </p:val>
                                        </p:tav>
                                      </p:tavLst>
                                    </p:anim>
                                    <p:anim calcmode="lin" valueType="num">
                                      <p:cBhvr additive="base">
                                        <p:cTn id="35" dur="500" fill="hold"/>
                                        <p:tgtEl>
                                          <p:spTgt spid="60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barn(inVertical)">
                                      <p:cBhvr>
                                        <p:cTn id="7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7" grpId="0"/>
      <p:bldP spid="60428" grpId="0"/>
      <p:bldP spid="3" grpId="0" animBg="1"/>
      <p:bldP spid="5" grpId="0"/>
      <p:bldP spid="19" grpId="0" animBg="1"/>
      <p:bldP spid="20" grpId="0"/>
      <p:bldP spid="7" grpId="0"/>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873</Words>
  <Application>Microsoft Office PowerPoint</Application>
  <PresentationFormat>On-screen Show (4:3)</PresentationFormat>
  <Paragraphs>78</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Bitmap Image</vt:lpstr>
      <vt:lpstr>PowerPoint Presentation</vt:lpstr>
      <vt:lpstr>PowerPoint Presentation</vt:lpstr>
      <vt:lpstr>CÁC EM HÃY MỞ SÁCH GIÁO KHOA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cp:revision>
  <dcterms:created xsi:type="dcterms:W3CDTF">2020-04-10T08:55:47Z</dcterms:created>
  <dcterms:modified xsi:type="dcterms:W3CDTF">2021-05-09T14:44:01Z</dcterms:modified>
</cp:coreProperties>
</file>