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sldIdLst>
    <p:sldId id="394" r:id="rId2"/>
    <p:sldId id="427" r:id="rId3"/>
    <p:sldId id="390" r:id="rId4"/>
    <p:sldId id="392" r:id="rId5"/>
    <p:sldId id="302" r:id="rId6"/>
    <p:sldId id="448" r:id="rId7"/>
    <p:sldId id="429" r:id="rId8"/>
    <p:sldId id="396" r:id="rId9"/>
    <p:sldId id="450" r:id="rId10"/>
    <p:sldId id="451" r:id="rId11"/>
    <p:sldId id="454" r:id="rId12"/>
    <p:sldId id="453" r:id="rId13"/>
    <p:sldId id="430" r:id="rId14"/>
    <p:sldId id="455" r:id="rId15"/>
    <p:sldId id="456" r:id="rId16"/>
    <p:sldId id="457" r:id="rId17"/>
    <p:sldId id="458" r:id="rId18"/>
    <p:sldId id="459" r:id="rId19"/>
    <p:sldId id="460" r:id="rId20"/>
    <p:sldId id="402" r:id="rId21"/>
    <p:sldId id="444" r:id="rId22"/>
    <p:sldId id="443" r:id="rId23"/>
    <p:sldId id="461" r:id="rId24"/>
    <p:sldId id="440" r:id="rId25"/>
    <p:sldId id="441" r:id="rId26"/>
    <p:sldId id="38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1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3333FF"/>
    <a:srgbClr val="FF3399"/>
    <a:srgbClr val="FF3300"/>
    <a:srgbClr val="FFFF00"/>
    <a:srgbClr val="FF7C80"/>
    <a:srgbClr val="0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4" autoAdjust="0"/>
    <p:restoredTop sz="92082" autoAdjust="0"/>
  </p:normalViewPr>
  <p:slideViewPr>
    <p:cSldViewPr>
      <p:cViewPr>
        <p:scale>
          <a:sx n="87" d="100"/>
          <a:sy n="87" d="100"/>
        </p:scale>
        <p:origin x="-804" y="-12"/>
      </p:cViewPr>
      <p:guideLst>
        <p:guide orient="horz" pos="2201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92C05-5DC0-44D0-A6FB-4FEA9E095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23EE-31A0-4B21-8B68-47F5E447D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9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3A44-44A6-40CB-AF54-B0B4F31B9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5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451A-039B-496C-AD02-1590A2591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774D1-3223-46B4-840A-CAE0DFE36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6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28BB-8095-4FA5-AE12-FC394CBFC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62BD-A5B2-4F32-9FD3-BFACDA609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3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3B03-C9FC-412A-9070-DDCBD53C4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7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E66C-368B-42E0-A27C-7B24DDF35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9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70EC7-D335-47A6-934E-15840FC85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1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5388-F303-4A34-A543-3277A2055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BC529-5FDE-4BC6-B44E-D2B659DAE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9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98F3A-D932-4E64-9696-9A63FB642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7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8271-BF7F-4B8B-8A71-36B4CADB0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93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0E9045F-06B2-4408-93F6-D1E8CA4E9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inhnenxan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5"/>
          <p:cNvSpPr/>
          <p:nvPr/>
        </p:nvSpPr>
        <p:spPr>
          <a:xfrm>
            <a:off x="1752674" y="2186968"/>
            <a:ext cx="4962525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u="sng" spc="300" dirty="0" err="1"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u="sng" spc="300" dirty="0"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u="sng" spc="300" dirty="0" err="1">
                <a:ea typeface="方正少儿简体" panose="03000509000000000000" pitchFamily="65" charset="-122"/>
                <a:cs typeface="Times New Roman" panose="02020603050405020304" pitchFamily="18" charset="0"/>
              </a:rPr>
              <a:t>đọc</a:t>
            </a:r>
            <a:endParaRPr lang="zh-CN" altLang="en-US" sz="4800" b="1" u="sng" spc="300" dirty="0"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318" y="716943"/>
            <a:ext cx="9372474" cy="1470025"/>
          </a:xfrm>
        </p:spPr>
        <p:txBody>
          <a:bodyPr/>
          <a:lstStyle/>
          <a:p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078480"/>
            <a:ext cx="9144000" cy="1600158"/>
          </a:xfrm>
        </p:spPr>
        <p:txBody>
          <a:bodyPr/>
          <a:lstStyle/>
          <a:p>
            <a:r>
              <a:rPr lang="en-US" sz="54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97 + 98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-25400" y="685872"/>
            <a:ext cx="934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225" y="666864"/>
            <a:ext cx="8762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b="1" dirty="0" err="1">
                <a:solidFill>
                  <a:schemeClr val="accent2"/>
                </a:solidFill>
              </a:rPr>
              <a:t>Sáng</a:t>
            </a:r>
            <a:r>
              <a:rPr lang="en-US" sz="3200" b="1" dirty="0">
                <a:solidFill>
                  <a:schemeClr val="accent2"/>
                </a:solidFill>
              </a:rPr>
              <a:t> nay, </a:t>
            </a:r>
            <a:r>
              <a:rPr lang="en-US" sz="3200" b="1" dirty="0" err="1">
                <a:solidFill>
                  <a:schemeClr val="accent2"/>
                </a:solidFill>
              </a:rPr>
              <a:t>biết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họp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bàn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việc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nước</a:t>
            </a:r>
            <a:r>
              <a:rPr lang="en-US" sz="3200" b="1" dirty="0">
                <a:solidFill>
                  <a:schemeClr val="accent2"/>
                </a:solidFill>
              </a:rPr>
              <a:t> ở </a:t>
            </a:r>
            <a:r>
              <a:rPr lang="en-US" sz="3200" b="1" dirty="0" err="1">
                <a:solidFill>
                  <a:schemeClr val="accent2"/>
                </a:solidFill>
              </a:rPr>
              <a:t>dưới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thuyền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rồng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quyết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đợi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gặp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để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nói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hai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tiếng</a:t>
            </a:r>
            <a:r>
              <a:rPr lang="en-US" sz="3200" b="1" dirty="0">
                <a:solidFill>
                  <a:schemeClr val="accent2"/>
                </a:solidFill>
              </a:rPr>
              <a:t> “</a:t>
            </a:r>
            <a:r>
              <a:rPr lang="en-US" sz="3200" b="1" dirty="0" err="1">
                <a:solidFill>
                  <a:schemeClr val="accent2"/>
                </a:solidFill>
              </a:rPr>
              <a:t>xin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đánh</a:t>
            </a:r>
            <a:r>
              <a:rPr lang="en-US" sz="3200" b="1" dirty="0">
                <a:solidFill>
                  <a:schemeClr val="accent2"/>
                </a:solidFill>
              </a:rPr>
              <a:t>”.</a:t>
            </a:r>
            <a:r>
              <a:rPr lang="en-US" sz="3200" b="1" dirty="0" err="1">
                <a:solidFill>
                  <a:schemeClr val="accent2"/>
                </a:solidFill>
              </a:rPr>
              <a:t>Đợi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từ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sáng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đến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trưa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vẫn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không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được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gặp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cậu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bèn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liều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chết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xô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mấy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người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gác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ngã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chúi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xăm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xăm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xuống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bến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Quân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lính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ập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đến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vây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kín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mặt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đỏ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bừng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bừng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tuốt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gươm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quát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lớn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- Ta </a:t>
            </a:r>
            <a:r>
              <a:rPr lang="en-US" sz="3200" b="1" dirty="0" err="1">
                <a:solidFill>
                  <a:schemeClr val="accent2"/>
                </a:solidFill>
              </a:rPr>
              <a:t>xuống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xin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bệ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kiến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không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kẻ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nào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được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giữ</a:t>
            </a:r>
            <a:r>
              <a:rPr lang="en-US" sz="3200" b="1" dirty="0">
                <a:solidFill>
                  <a:schemeClr val="accent2"/>
                </a:solidFill>
              </a:rPr>
              <a:t> ta </a:t>
            </a:r>
            <a:r>
              <a:rPr lang="en-US" sz="3200" b="1" dirty="0" err="1">
                <a:solidFill>
                  <a:schemeClr val="accent2"/>
                </a:solidFill>
              </a:rPr>
              <a:t>lại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22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-25400" y="685872"/>
            <a:ext cx="934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18" y="304882"/>
            <a:ext cx="90676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en-US" sz="3200" dirty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Vừa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lúc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ấy,cuộc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họp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dưới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thuyền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rồng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tạm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nghỉ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cùng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các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vương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hầu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ngoài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mui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thuyền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bèn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chạy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đến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quỳ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xuống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tâu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- Cho </a:t>
            </a:r>
            <a:r>
              <a:rPr lang="en-US" sz="3200" b="1" dirty="0" err="1">
                <a:solidFill>
                  <a:schemeClr val="accent2"/>
                </a:solidFill>
              </a:rPr>
              <a:t>giặc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mượn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đường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là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mất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nước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Xin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Bệ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hạ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đánh</a:t>
            </a:r>
            <a:r>
              <a:rPr lang="en-US" sz="3200" b="1" dirty="0">
                <a:solidFill>
                  <a:schemeClr val="accent2"/>
                </a:solidFill>
              </a:rPr>
              <a:t>!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 err="1">
                <a:solidFill>
                  <a:schemeClr val="accent2"/>
                </a:solidFill>
              </a:rPr>
              <a:t>Nói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xong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cậu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tự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đặt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thanh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gươm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lên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gáy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xin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chịu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tội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truyền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đứng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dậy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ôn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tồn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bảo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-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làm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trái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phép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nước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lẽ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phải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trị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tội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Nhưng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xét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thấy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em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còn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trẻ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mà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đã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biết</a:t>
            </a:r>
            <a:r>
              <a:rPr lang="en-US" sz="3200" b="1" dirty="0">
                <a:solidFill>
                  <a:schemeClr val="accent2"/>
                </a:solidFill>
              </a:rPr>
              <a:t> lo </a:t>
            </a:r>
            <a:r>
              <a:rPr lang="en-US" sz="3200" b="1" dirty="0" err="1">
                <a:solidFill>
                  <a:schemeClr val="accent2"/>
                </a:solidFill>
              </a:rPr>
              <a:t>việc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nước</a:t>
            </a:r>
            <a:r>
              <a:rPr lang="en-US" sz="3200" b="1" dirty="0">
                <a:solidFill>
                  <a:schemeClr val="accent2"/>
                </a:solidFill>
              </a:rPr>
              <a:t>, ta </a:t>
            </a:r>
            <a:r>
              <a:rPr lang="en-US" sz="3200" b="1" dirty="0" err="1">
                <a:solidFill>
                  <a:schemeClr val="accent2"/>
                </a:solidFill>
              </a:rPr>
              <a:t>có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lời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khen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</a:t>
            </a:r>
            <a:r>
              <a:rPr lang="en-US" sz="3200" b="1" dirty="0" err="1">
                <a:solidFill>
                  <a:schemeClr val="accent2"/>
                </a:solidFill>
              </a:rPr>
              <a:t>Nói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rồi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ban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một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quả</a:t>
            </a:r>
            <a:r>
              <a:rPr lang="en-US" sz="3200" b="1" dirty="0">
                <a:solidFill>
                  <a:schemeClr val="accent2"/>
                </a:solidFill>
              </a:rPr>
              <a:t> cam.</a:t>
            </a:r>
          </a:p>
          <a:p>
            <a:pPr marL="0" indent="0" algn="just">
              <a:buFont typeface="Arial" charset="0"/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8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4" y="947482"/>
            <a:ext cx="8839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3200" dirty="0">
                <a:solidFill>
                  <a:schemeClr val="accent2"/>
                </a:solidFill>
              </a:rPr>
              <a:t>4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cảm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tạ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ơn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chân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bước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lên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bờ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mà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lòng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ấm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ức</a:t>
            </a:r>
            <a:r>
              <a:rPr lang="en-US" sz="3200" b="1" dirty="0">
                <a:solidFill>
                  <a:schemeClr val="accent2"/>
                </a:solidFill>
              </a:rPr>
              <a:t>: “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ban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cam </a:t>
            </a:r>
            <a:r>
              <a:rPr lang="en-US" sz="3200" b="1" dirty="0" err="1">
                <a:solidFill>
                  <a:schemeClr val="accent2"/>
                </a:solidFill>
              </a:rPr>
              <a:t>quý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nhưng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xem</a:t>
            </a:r>
            <a:r>
              <a:rPr lang="en-US" sz="3200" b="1" dirty="0">
                <a:solidFill>
                  <a:schemeClr val="accent2"/>
                </a:solidFill>
              </a:rPr>
              <a:t> ta </a:t>
            </a:r>
            <a:r>
              <a:rPr lang="en-US" sz="3200" b="1" dirty="0" err="1">
                <a:solidFill>
                  <a:schemeClr val="accent2"/>
                </a:solidFill>
              </a:rPr>
              <a:t>như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trẻ</a:t>
            </a:r>
            <a:r>
              <a:rPr lang="en-US" sz="3200" b="1" dirty="0">
                <a:solidFill>
                  <a:schemeClr val="accent2"/>
                </a:solidFill>
              </a:rPr>
              <a:t> con, </a:t>
            </a:r>
            <a:r>
              <a:rPr lang="en-US" sz="3200" b="1" dirty="0" err="1">
                <a:solidFill>
                  <a:schemeClr val="accent2"/>
                </a:solidFill>
              </a:rPr>
              <a:t>vẫn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không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dự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bàn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việc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nước</a:t>
            </a:r>
            <a:r>
              <a:rPr lang="en-US" sz="3200" b="1" dirty="0">
                <a:solidFill>
                  <a:schemeClr val="accent2"/>
                </a:solidFill>
              </a:rPr>
              <a:t>.” </a:t>
            </a:r>
            <a:r>
              <a:rPr lang="en-US" sz="3200" b="1" dirty="0" err="1">
                <a:solidFill>
                  <a:schemeClr val="accent2"/>
                </a:solidFill>
              </a:rPr>
              <a:t>Nghĩ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đến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quân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giặc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đang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lăm</a:t>
            </a:r>
            <a:r>
              <a:rPr lang="en-US" sz="3200" b="1" dirty="0">
                <a:solidFill>
                  <a:schemeClr val="accent2"/>
                </a:solidFill>
              </a:rPr>
              <a:t> le </a:t>
            </a:r>
            <a:r>
              <a:rPr lang="en-US" sz="3200" b="1" dirty="0" err="1">
                <a:solidFill>
                  <a:schemeClr val="accent2"/>
                </a:solidFill>
              </a:rPr>
              <a:t>đè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đầu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cưỡi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cổ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dân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mình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cậu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nghiến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răng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hai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bàn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tay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bóp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chặt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  </a:t>
            </a:r>
            <a:r>
              <a:rPr lang="en-US" sz="3200" b="1" dirty="0" err="1">
                <a:solidFill>
                  <a:schemeClr val="accent2"/>
                </a:solidFill>
              </a:rPr>
              <a:t>Thấy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Quốc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Toản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trở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ra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mọi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người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ùa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tới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</a:rPr>
              <a:t>Cậu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xòe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bàn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tay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phải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cho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họ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xem</a:t>
            </a:r>
            <a:r>
              <a:rPr lang="en-US" sz="3200" b="1" dirty="0">
                <a:solidFill>
                  <a:schemeClr val="accent2"/>
                </a:solidFill>
              </a:rPr>
              <a:t> cam </a:t>
            </a:r>
            <a:r>
              <a:rPr lang="en-US" sz="3200" b="1" dirty="0" err="1">
                <a:solidFill>
                  <a:schemeClr val="accent2"/>
                </a:solidFill>
              </a:rPr>
              <a:t>quý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vua</a:t>
            </a:r>
            <a:r>
              <a:rPr lang="en-US" sz="3200" b="1" dirty="0">
                <a:solidFill>
                  <a:schemeClr val="accent2"/>
                </a:solidFill>
              </a:rPr>
              <a:t> ban. </a:t>
            </a:r>
            <a:r>
              <a:rPr lang="en-US" sz="3200" b="1" dirty="0" err="1">
                <a:solidFill>
                  <a:schemeClr val="accent2"/>
                </a:solidFill>
              </a:rPr>
              <a:t>Nhưng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quả</a:t>
            </a:r>
            <a:r>
              <a:rPr lang="en-US" sz="3200" b="1" dirty="0">
                <a:solidFill>
                  <a:schemeClr val="accent2"/>
                </a:solidFill>
              </a:rPr>
              <a:t> cam </a:t>
            </a:r>
            <a:r>
              <a:rPr lang="en-US" sz="3200" b="1" dirty="0" err="1">
                <a:solidFill>
                  <a:schemeClr val="accent2"/>
                </a:solidFill>
              </a:rPr>
              <a:t>đã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nát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từ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bao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giờ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349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ropbox\hình nền PP\hình nền PP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0" y="1295456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0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C9E54F-AB78-4306-A420-9D2B3E91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401"/>
            <a:ext cx="9067682" cy="5083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152516" y="695266"/>
            <a:ext cx="9144000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Giặt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giặt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7157" y="-12620"/>
            <a:ext cx="3087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Giải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nghĩa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từ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2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EA6413-77F2-4FD6-83C7-4DBCB87E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8"/>
            <a:ext cx="9144000" cy="59244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101601" y="4009853"/>
            <a:ext cx="9042400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Quốc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Toản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(1267 – 1285)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một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thiếu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niên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anh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hùng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vua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Tông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tham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kháng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chống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giặc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Nguyên</a:t>
            </a:r>
            <a:r>
              <a:rPr lang="en-US" sz="40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16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66F464-2112-484A-AFEC-ABBC999DC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54"/>
            <a:ext cx="9143999" cy="54100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152516" y="152486"/>
            <a:ext cx="883896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Thuyền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thuyền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chạm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80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4BBC98-5A91-4764-96B6-9AC89301C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60"/>
            <a:ext cx="9144000" cy="5638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1752674" y="152486"/>
            <a:ext cx="563865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Bệ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kiến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vua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85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2539C8-251D-4C1F-93A7-A6B571255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" y="1524050"/>
            <a:ext cx="8991484" cy="5333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76317" y="0"/>
            <a:ext cx="9067683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hầu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tước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cao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ban.</a:t>
            </a:r>
          </a:p>
        </p:txBody>
      </p:sp>
    </p:spTree>
    <p:extLst>
      <p:ext uri="{BB962C8B-B14F-4D97-AF65-F5344CB8AC3E}">
        <p14:creationId xmlns:p14="http://schemas.microsoft.com/office/powerpoint/2010/main" val="254330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39E706-F12B-4306-A6B0-C08A7203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32"/>
            <a:ext cx="9067682" cy="46481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930FF-E42E-45F9-A70B-78B2453F04F3}"/>
              </a:ext>
            </a:extLst>
          </p:cNvPr>
          <p:cNvSpPr/>
          <p:nvPr/>
        </p:nvSpPr>
        <p:spPr>
          <a:xfrm>
            <a:off x="152516" y="17140"/>
            <a:ext cx="8762770" cy="20097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Nghiến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nghiến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siết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ken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két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9236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72102" y="-54460"/>
            <a:ext cx="3285404" cy="984572"/>
            <a:chOff x="6324552" y="98609"/>
            <a:chExt cx="2872863" cy="762000"/>
          </a:xfrm>
        </p:grpSpPr>
        <p:sp>
          <p:nvSpPr>
            <p:cNvPr id="6" name="Cloud Callout 5"/>
            <p:cNvSpPr/>
            <p:nvPr/>
          </p:nvSpPr>
          <p:spPr>
            <a:xfrm>
              <a:off x="6324552" y="98609"/>
              <a:ext cx="2514600" cy="762000"/>
            </a:xfrm>
            <a:prstGeom prst="cloud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4380" y="285514"/>
              <a:ext cx="2473035" cy="30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-54460"/>
            <a:ext cx="2362258" cy="952750"/>
            <a:chOff x="-490082" y="5276914"/>
            <a:chExt cx="1866900" cy="1447800"/>
          </a:xfrm>
        </p:grpSpPr>
        <p:sp>
          <p:nvSpPr>
            <p:cNvPr id="8" name="7-Point Star 7"/>
            <p:cNvSpPr/>
            <p:nvPr/>
          </p:nvSpPr>
          <p:spPr>
            <a:xfrm>
              <a:off x="-490082" y="5276914"/>
              <a:ext cx="1866900" cy="14478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28939" y="5470466"/>
              <a:ext cx="1304659" cy="66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SGK </a:t>
              </a:r>
            </a:p>
            <a:p>
              <a:pPr algn="ctr"/>
              <a:r>
                <a:rPr lang="en-US" sz="1400" b="1" dirty="0" err="1"/>
                <a:t>Trang</a:t>
              </a:r>
              <a:r>
                <a:rPr lang="en-US" sz="1400" b="1" dirty="0"/>
                <a:t> 124 - 125</a:t>
              </a:r>
            </a:p>
          </p:txBody>
        </p:sp>
      </p:grpSp>
      <p:pic>
        <p:nvPicPr>
          <p:cNvPr id="13" name="Picture 11" descr="0.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12"/>
            <a:ext cx="9144000" cy="61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8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57308" y="609674"/>
            <a:ext cx="87627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4000" dirty="0">
                <a:solidFill>
                  <a:srgbClr val="FF0000"/>
                </a:solidFill>
              </a:rPr>
              <a:t>1. Giặc Nguyên có âm mưu gì đối với nước ta?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912" y="2286030"/>
            <a:ext cx="8762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3333FF"/>
                </a:solidFill>
              </a:rPr>
              <a:t>Trả lời: Giặc giả vờ mượn đường để xâm chiếm nước ta.</a:t>
            </a:r>
            <a:endParaRPr lang="nl-NL" sz="4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8" y="-152306"/>
            <a:ext cx="9144000" cy="6858000"/>
          </a:xfrm>
          <a:prstGeom prst="rect">
            <a:avLst/>
          </a:prstGeom>
        </p:spPr>
      </p:pic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-25400" y="685872"/>
            <a:ext cx="934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19268" y="108772"/>
            <a:ext cx="79245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nl-NL" sz="4000" b="1" dirty="0">
                <a:solidFill>
                  <a:srgbClr val="0000FF"/>
                </a:solidFill>
              </a:rPr>
              <a:t> </a:t>
            </a:r>
            <a:r>
              <a:rPr lang="nl-NL" sz="4000" b="1" dirty="0">
                <a:solidFill>
                  <a:srgbClr val="FF0000"/>
                </a:solidFill>
              </a:rPr>
              <a:t>2.</a:t>
            </a:r>
            <a:r>
              <a:rPr lang="nl-NL" sz="4000" dirty="0">
                <a:solidFill>
                  <a:srgbClr val="FF0000"/>
                </a:solidFill>
              </a:rPr>
              <a:t>Trần Quốc Toản xin gặp vua để làm gì?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8194" y="1490895"/>
            <a:ext cx="7485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/>
              <a:t>Trả lời: Trần Quốc Toản gặp Vua để nói hai tiếng “xin đánh”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95408" y="2885710"/>
            <a:ext cx="8710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solidFill>
                  <a:srgbClr val="3333FF"/>
                </a:solidFill>
              </a:rPr>
              <a:t>* Tìm những từ ngữ thể hiện Trần Quốc Toản rất nóng lòng muốn gặp Vua.</a:t>
            </a:r>
            <a:endParaRPr lang="en-US" sz="4000" dirty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676" y="4133982"/>
            <a:ext cx="8258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CC00FF"/>
                </a:solidFill>
              </a:rPr>
              <a:t>- Đợi từ sáng đến trưa, liều chết xô lính gác, xăm xăm xuống bến.</a:t>
            </a:r>
            <a:endParaRPr lang="en-US" sz="4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219" y="695713"/>
            <a:ext cx="8229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dirty="0">
                <a:solidFill>
                  <a:srgbClr val="FF0000"/>
                </a:solidFill>
              </a:rPr>
              <a:t>3.Vì sao Vua không những tha tội mà còn ban cho Trần Quốc Toản cam quý?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86" y="2819371"/>
            <a:ext cx="7695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3333FF"/>
                </a:solidFill>
              </a:rPr>
              <a:t>Vì Vua thấy Trần Quốc Toản còn nhỏ mà đã biết lo việc nước.</a:t>
            </a:r>
            <a:endParaRPr lang="en-US" sz="4400" dirty="0">
              <a:solidFill>
                <a:srgbClr val="3333FF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52516" y="3294423"/>
            <a:ext cx="978408" cy="484632"/>
          </a:xfrm>
          <a:prstGeom prst="rightArrow">
            <a:avLst>
              <a:gd name="adj1" fmla="val 70964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2FB42D-1EB7-42CD-8EC2-F1FC18627E6B}"/>
              </a:ext>
            </a:extLst>
          </p:cNvPr>
          <p:cNvSpPr txBox="1"/>
          <p:nvPr/>
        </p:nvSpPr>
        <p:spPr>
          <a:xfrm>
            <a:off x="152516" y="381080"/>
            <a:ext cx="9067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500" b="1" dirty="0">
                <a:ea typeface="Times New Roman" panose="02020603050405020304" pitchFamily="18" charset="0"/>
              </a:rPr>
              <a:t>4. Quốc Toản vô tình bóp nát quả cam vì điều gì?</a:t>
            </a:r>
            <a:endParaRPr lang="en-US" sz="4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030364-F0E4-495C-8D76-A3A036AB0248}"/>
              </a:ext>
            </a:extLst>
          </p:cNvPr>
          <p:cNvSpPr txBox="1"/>
          <p:nvPr/>
        </p:nvSpPr>
        <p:spPr>
          <a:xfrm>
            <a:off x="76318" y="1858408"/>
            <a:ext cx="899136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500" b="1" dirty="0">
                <a:solidFill>
                  <a:srgbClr val="CC00FF"/>
                </a:solidFill>
                <a:ea typeface="Times New Roman" panose="02020603050405020304" pitchFamily="18" charset="0"/>
              </a:rPr>
              <a:t> - Vì bị Vua xem như trẻ con và lòng căm giận khi nghĩ đến quân giặc khiến Trần Quốc Toản nghiến răng, hai bàn tay bóp chặt làm nát quả cam.</a:t>
            </a:r>
            <a:endParaRPr lang="en-US" sz="45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152486"/>
            <a:ext cx="8991484" cy="53338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373414"/>
            <a:ext cx="7772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dung: </a:t>
            </a:r>
            <a:r>
              <a:rPr lang="en-US" sz="4400" b="1" dirty="0" err="1">
                <a:cs typeface="Times New Roman" pitchFamily="18" charset="0"/>
              </a:rPr>
              <a:t>Ca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Toản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một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thiếu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niên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anh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tuổi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nhỏ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chí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lớn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lòng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yêu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nước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căm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thù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giặc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xâm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lược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1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9370" y="1844535"/>
            <a:ext cx="8864541" cy="685800"/>
            <a:chOff x="228600" y="1422818"/>
            <a:chExt cx="8077200" cy="6858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422818"/>
              <a:ext cx="8077200" cy="685800"/>
              <a:chOff x="3810000" y="2362200"/>
              <a:chExt cx="4343400" cy="685800"/>
            </a:xfrm>
          </p:grpSpPr>
          <p:sp>
            <p:nvSpPr>
              <p:cNvPr id="8" name="Flowchart: Alternate Process 7"/>
              <p:cNvSpPr/>
              <p:nvPr/>
            </p:nvSpPr>
            <p:spPr>
              <a:xfrm>
                <a:off x="3810000" y="2362200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4300" y="243406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58040" y="1454924"/>
              <a:ext cx="73330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>
                  <a:cs typeface="Times New Roman" pitchFamily="18" charset="0"/>
                </a:rPr>
                <a:t>đọc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với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giọng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nhanh</a:t>
              </a:r>
              <a:r>
                <a:rPr lang="en-US" sz="2800" dirty="0">
                  <a:cs typeface="Times New Roman" pitchFamily="18" charset="0"/>
                </a:rPr>
                <a:t>, </a:t>
              </a:r>
              <a:r>
                <a:rPr lang="en-US" sz="2800" dirty="0" err="1">
                  <a:cs typeface="Times New Roman" pitchFamily="18" charset="0"/>
                </a:rPr>
                <a:t>hồi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hộp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8047" y="4058315"/>
            <a:ext cx="9036740" cy="954107"/>
            <a:chOff x="262176" y="4093823"/>
            <a:chExt cx="8358065" cy="954107"/>
          </a:xfrm>
        </p:grpSpPr>
        <p:grpSp>
          <p:nvGrpSpPr>
            <p:cNvPr id="14" name="Group 13"/>
            <p:cNvGrpSpPr/>
            <p:nvPr/>
          </p:nvGrpSpPr>
          <p:grpSpPr>
            <a:xfrm>
              <a:off x="262176" y="4096931"/>
              <a:ext cx="8358065" cy="651108"/>
              <a:chOff x="3796392" y="2593636"/>
              <a:chExt cx="4494431" cy="685800"/>
            </a:xfrm>
          </p:grpSpPr>
          <p:sp>
            <p:nvSpPr>
              <p:cNvPr id="15" name="Flowchart: Alternate Process 14"/>
              <p:cNvSpPr/>
              <p:nvPr/>
            </p:nvSpPr>
            <p:spPr>
              <a:xfrm>
                <a:off x="3947423" y="2593636"/>
                <a:ext cx="4343400" cy="685800"/>
              </a:xfrm>
              <a:prstGeom prst="flowChartAlternateProcess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96392" y="2674926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2618" y="4093823"/>
              <a:ext cx="7724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vua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khoan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4182" y="152400"/>
            <a:ext cx="306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94591" y="1072875"/>
            <a:ext cx="2133600" cy="537316"/>
            <a:chOff x="381000" y="1354229"/>
            <a:chExt cx="2133600" cy="53731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381000" y="1368325"/>
              <a:ext cx="2133600" cy="5232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131" y="1354229"/>
              <a:ext cx="193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1517" y="2741388"/>
            <a:ext cx="8930744" cy="1121295"/>
            <a:chOff x="111517" y="2882064"/>
            <a:chExt cx="8930744" cy="1121295"/>
          </a:xfrm>
        </p:grpSpPr>
        <p:grpSp>
          <p:nvGrpSpPr>
            <p:cNvPr id="20" name="Group 19"/>
            <p:cNvGrpSpPr/>
            <p:nvPr/>
          </p:nvGrpSpPr>
          <p:grpSpPr>
            <a:xfrm>
              <a:off x="111517" y="2882064"/>
              <a:ext cx="8930744" cy="1121295"/>
              <a:chOff x="418801" y="2497270"/>
              <a:chExt cx="8128999" cy="11212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8801" y="2497270"/>
                <a:ext cx="8128999" cy="1121295"/>
                <a:chOff x="3896446" y="2384931"/>
                <a:chExt cx="4371254" cy="685800"/>
              </a:xfrm>
            </p:grpSpPr>
            <p:sp>
              <p:nvSpPr>
                <p:cNvPr id="11" name="Flowchart: Alternate Process 10"/>
                <p:cNvSpPr/>
                <p:nvPr/>
              </p:nvSpPr>
              <p:spPr>
                <a:xfrm>
                  <a:off x="3924300" y="2384931"/>
                  <a:ext cx="4343400" cy="685800"/>
                </a:xfrm>
                <a:prstGeom prst="flowChartAlternateProcess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896446" y="2434066"/>
                  <a:ext cx="411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27451" y="2561986"/>
                <a:ext cx="80351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45283" y="2967335"/>
              <a:ext cx="87034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cs typeface="Times New Roman" pitchFamily="18" charset="0"/>
                </a:rPr>
                <a:t>Lời</a:t>
              </a:r>
              <a:r>
                <a:rPr lang="en-US" sz="2800" b="1" dirty="0">
                  <a:cs typeface="Times New Roman" pitchFamily="18" charset="0"/>
                </a:rPr>
                <a:t> </a:t>
              </a:r>
              <a:r>
                <a:rPr lang="en-US" sz="2800" b="1" dirty="0" err="1">
                  <a:cs typeface="Times New Roman" pitchFamily="18" charset="0"/>
                </a:rPr>
                <a:t>Trần</a:t>
              </a:r>
              <a:r>
                <a:rPr lang="en-US" sz="2800" b="1" dirty="0">
                  <a:cs typeface="Times New Roman" pitchFamily="18" charset="0"/>
                </a:rPr>
                <a:t> </a:t>
              </a:r>
              <a:r>
                <a:rPr lang="en-US" sz="2800" b="1" dirty="0" err="1">
                  <a:cs typeface="Times New Roman" pitchFamily="18" charset="0"/>
                </a:rPr>
                <a:t>Quốc</a:t>
              </a:r>
              <a:r>
                <a:rPr lang="en-US" sz="2800" b="1" dirty="0">
                  <a:cs typeface="Times New Roman" pitchFamily="18" charset="0"/>
                </a:rPr>
                <a:t> </a:t>
              </a:r>
              <a:r>
                <a:rPr lang="en-US" sz="2800" b="1" dirty="0" err="1">
                  <a:cs typeface="Times New Roman" pitchFamily="18" charset="0"/>
                </a:rPr>
                <a:t>Toản</a:t>
              </a:r>
              <a:r>
                <a:rPr lang="en-US" sz="2800" b="1" dirty="0">
                  <a:cs typeface="Times New Roman" pitchFamily="18" charset="0"/>
                </a:rPr>
                <a:t>: </a:t>
              </a:r>
              <a:r>
                <a:rPr lang="en-US" sz="2800" dirty="0" err="1">
                  <a:cs typeface="Times New Roman" pitchFamily="18" charset="0"/>
                </a:rPr>
                <a:t>giận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dữ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khi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nói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với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lính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gác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cản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đường</a:t>
              </a:r>
              <a:r>
                <a:rPr lang="en-US" sz="2800" dirty="0">
                  <a:cs typeface="Times New Roman" pitchFamily="18" charset="0"/>
                </a:rPr>
                <a:t>, </a:t>
              </a:r>
              <a:r>
                <a:rPr lang="en-US" sz="2800" dirty="0" err="1">
                  <a:cs typeface="Times New Roman" pitchFamily="18" charset="0"/>
                </a:rPr>
                <a:t>khi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thì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dõng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dạc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tâu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với</a:t>
              </a:r>
              <a:r>
                <a:rPr lang="en-US" sz="2800" dirty="0">
                  <a:cs typeface="Times New Roman" pitchFamily="18" charset="0"/>
                </a:rPr>
                <a:t> </a:t>
              </a:r>
              <a:r>
                <a:rPr lang="en-US" sz="2800" dirty="0" err="1">
                  <a:cs typeface="Times New Roman" pitchFamily="18" charset="0"/>
                </a:rPr>
                <a:t>vua</a:t>
              </a:r>
              <a:r>
                <a:rPr lang="en-US" sz="2800" dirty="0">
                  <a:cs typeface="Times New Roman" pitchFamily="18" charset="0"/>
                </a:rPr>
                <a:t>.</a:t>
              </a:r>
              <a:endParaRPr lang="en-US" sz="2800" b="1" dirty="0">
                <a:cs typeface="Times New Roman" pitchFamily="18" charset="0"/>
              </a:endParaRPr>
            </a:p>
          </p:txBody>
        </p:sp>
      </p:grpSp>
      <p:pic>
        <p:nvPicPr>
          <p:cNvPr id="17410" name="Picture 2" descr="D:\Dropbox\hình nền PP\đọc sá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63536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3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5024" y="1600248"/>
            <a:ext cx="8839088" cy="2316154"/>
          </a:xfrm>
        </p:spPr>
        <p:txBody>
          <a:bodyPr/>
          <a:lstStyle/>
          <a:p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lần)</a:t>
            </a:r>
          </a:p>
          <a:p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lại các câu hỏi của bài tập đọc.</a:t>
            </a:r>
          </a:p>
          <a:p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kể lại câu chuyện trên theo đoạn, bài.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3260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Bóp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quả</a:t>
            </a:r>
            <a:r>
              <a:rPr lang="en-US" sz="2800" b="1" dirty="0">
                <a:solidFill>
                  <a:srgbClr val="FF0000"/>
                </a:solidFill>
              </a:rPr>
              <a:t> cam</a:t>
            </a:r>
            <a:r>
              <a:rPr lang="en-US" sz="2400" dirty="0"/>
              <a:t>	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1. </a:t>
            </a:r>
            <a:r>
              <a:rPr lang="en-US" sz="2800" b="1" dirty="0" err="1"/>
              <a:t>Giặc</a:t>
            </a:r>
            <a:r>
              <a:rPr lang="en-US" sz="2800" b="1" dirty="0"/>
              <a:t>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sứ</a:t>
            </a:r>
            <a:r>
              <a:rPr lang="en-US" sz="2800" b="1" dirty="0"/>
              <a:t> </a:t>
            </a:r>
            <a:r>
              <a:rPr lang="en-US" sz="2800" b="1" dirty="0" err="1"/>
              <a:t>thần</a:t>
            </a:r>
            <a:r>
              <a:rPr lang="en-US" sz="2800" b="1" dirty="0"/>
              <a:t> sang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vờ</a:t>
            </a:r>
            <a:r>
              <a:rPr lang="en-US" sz="2800" b="1" dirty="0"/>
              <a:t> </a:t>
            </a:r>
            <a:r>
              <a:rPr lang="en-US" sz="2800" b="1" dirty="0" err="1"/>
              <a:t>mượn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xâm</a:t>
            </a:r>
            <a:r>
              <a:rPr lang="en-US" sz="2800" b="1" dirty="0"/>
              <a:t> </a:t>
            </a:r>
            <a:r>
              <a:rPr lang="en-US" sz="2800" b="1" dirty="0" err="1"/>
              <a:t>lược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ta.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sứ</a:t>
            </a:r>
            <a:r>
              <a:rPr lang="en-US" sz="2800" b="1" dirty="0"/>
              <a:t> </a:t>
            </a:r>
            <a:r>
              <a:rPr lang="en-US" sz="2800" b="1" dirty="0" err="1"/>
              <a:t>giặc</a:t>
            </a:r>
            <a:r>
              <a:rPr lang="en-US" sz="2800" b="1" dirty="0"/>
              <a:t> </a:t>
            </a:r>
            <a:r>
              <a:rPr lang="en-US" sz="2800" b="1" dirty="0" err="1"/>
              <a:t>ngang</a:t>
            </a:r>
            <a:r>
              <a:rPr lang="en-US" sz="2800" b="1" dirty="0"/>
              <a:t> </a:t>
            </a:r>
            <a:r>
              <a:rPr lang="en-US" sz="2800" b="1" dirty="0" err="1"/>
              <a:t>ngược</a:t>
            </a:r>
            <a:r>
              <a:rPr lang="en-US" sz="2800" b="1" dirty="0"/>
              <a:t> </a:t>
            </a:r>
            <a:r>
              <a:rPr lang="en-US" sz="2800" b="1" dirty="0" err="1"/>
              <a:t>đủ</a:t>
            </a:r>
            <a:r>
              <a:rPr lang="en-US" sz="2800" b="1" dirty="0"/>
              <a:t> </a:t>
            </a:r>
            <a:r>
              <a:rPr lang="en-US" sz="2800" b="1" dirty="0" err="1"/>
              <a:t>điều</a:t>
            </a:r>
            <a:r>
              <a:rPr lang="en-US" sz="2800" b="1" dirty="0"/>
              <a:t>, </a:t>
            </a:r>
            <a:r>
              <a:rPr lang="en-US" sz="2800" b="1" dirty="0" err="1"/>
              <a:t>Trần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vô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căm</a:t>
            </a:r>
            <a:r>
              <a:rPr lang="en-US" sz="2800" b="1" dirty="0"/>
              <a:t> </a:t>
            </a:r>
            <a:r>
              <a:rPr lang="en-US" sz="2800" b="1" dirty="0" err="1"/>
              <a:t>giận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2. </a:t>
            </a:r>
            <a:r>
              <a:rPr lang="en-US" sz="2800" b="1" dirty="0" err="1"/>
              <a:t>Sáng</a:t>
            </a:r>
            <a:r>
              <a:rPr lang="en-US" sz="2800" b="1" dirty="0"/>
              <a:t> nay,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 </a:t>
            </a:r>
            <a:r>
              <a:rPr lang="en-US" sz="2800" b="1" dirty="0" err="1"/>
              <a:t>họp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ở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 </a:t>
            </a:r>
            <a:r>
              <a:rPr lang="en-US" sz="2800" b="1" dirty="0" err="1"/>
              <a:t>rồng</a:t>
            </a:r>
            <a:r>
              <a:rPr lang="en-US" sz="2800" b="1" dirty="0"/>
              <a:t>,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quyết</a:t>
            </a:r>
            <a:r>
              <a:rPr lang="en-US" sz="2800" b="1" dirty="0"/>
              <a:t> </a:t>
            </a:r>
            <a:r>
              <a:rPr lang="en-US" sz="2800" b="1" dirty="0" err="1"/>
              <a:t>đợi</a:t>
            </a:r>
            <a:r>
              <a:rPr lang="en-US" sz="2800" b="1" dirty="0"/>
              <a:t> </a:t>
            </a:r>
            <a:r>
              <a:rPr lang="en-US" sz="2800" b="1" dirty="0" err="1"/>
              <a:t>gặp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tiếng</a:t>
            </a:r>
            <a:r>
              <a:rPr lang="en-US" sz="2800" b="1" dirty="0"/>
              <a:t> “</a:t>
            </a:r>
            <a:r>
              <a:rPr lang="en-US" sz="2800" b="1" dirty="0" err="1"/>
              <a:t>xin</a:t>
            </a:r>
            <a:r>
              <a:rPr lang="en-US" sz="2800" b="1" dirty="0"/>
              <a:t> </a:t>
            </a:r>
            <a:r>
              <a:rPr lang="en-US" sz="2800" b="1" dirty="0" err="1"/>
              <a:t>đánh</a:t>
            </a:r>
            <a:r>
              <a:rPr lang="en-US" sz="2800" b="1" dirty="0"/>
              <a:t>”.</a:t>
            </a:r>
            <a:r>
              <a:rPr lang="en-US" sz="2800" b="1" dirty="0" err="1"/>
              <a:t>Đợi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trưa</a:t>
            </a:r>
            <a:r>
              <a:rPr lang="en-US" sz="2800" b="1" dirty="0"/>
              <a:t>, </a:t>
            </a:r>
            <a:r>
              <a:rPr lang="en-US" sz="2800" b="1" dirty="0" err="1"/>
              <a:t>vẫn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gặp</a:t>
            </a:r>
            <a:r>
              <a:rPr lang="en-US" sz="2800" b="1" dirty="0"/>
              <a:t>,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bèn</a:t>
            </a:r>
            <a:r>
              <a:rPr lang="en-US" sz="2800" b="1" dirty="0"/>
              <a:t> </a:t>
            </a:r>
            <a:r>
              <a:rPr lang="en-US" sz="2800" b="1" dirty="0" err="1"/>
              <a:t>liều</a:t>
            </a:r>
            <a:r>
              <a:rPr lang="en-US" sz="2800" b="1" dirty="0"/>
              <a:t> </a:t>
            </a:r>
            <a:r>
              <a:rPr lang="en-US" sz="2800" b="1" dirty="0" err="1"/>
              <a:t>chết</a:t>
            </a:r>
            <a:r>
              <a:rPr lang="en-US" sz="2800" b="1" dirty="0"/>
              <a:t> </a:t>
            </a:r>
            <a:r>
              <a:rPr lang="en-US" sz="2800" b="1" dirty="0" err="1"/>
              <a:t>xô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gác</a:t>
            </a:r>
            <a:r>
              <a:rPr lang="en-US" sz="2800" b="1" dirty="0"/>
              <a:t> </a:t>
            </a:r>
            <a:r>
              <a:rPr lang="en-US" sz="2800" b="1" dirty="0" err="1"/>
              <a:t>ngã</a:t>
            </a:r>
            <a:r>
              <a:rPr lang="en-US" sz="2800" b="1" dirty="0"/>
              <a:t> </a:t>
            </a:r>
            <a:r>
              <a:rPr lang="en-US" sz="2800" b="1" dirty="0" err="1"/>
              <a:t>chúi</a:t>
            </a:r>
            <a:r>
              <a:rPr lang="en-US" sz="2800" b="1" dirty="0"/>
              <a:t>, </a:t>
            </a:r>
            <a:r>
              <a:rPr lang="en-US" sz="2800" b="1" dirty="0" err="1"/>
              <a:t>xăm</a:t>
            </a:r>
            <a:r>
              <a:rPr lang="en-US" sz="2800" b="1" dirty="0"/>
              <a:t> </a:t>
            </a:r>
            <a:r>
              <a:rPr lang="en-US" sz="2800" b="1" dirty="0" err="1"/>
              <a:t>xăm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 </a:t>
            </a:r>
            <a:r>
              <a:rPr lang="en-US" sz="2800" b="1" dirty="0" err="1"/>
              <a:t>bến</a:t>
            </a:r>
            <a:r>
              <a:rPr lang="en-US" sz="2800" b="1" dirty="0"/>
              <a:t>. </a:t>
            </a:r>
            <a:r>
              <a:rPr lang="en-US" sz="2800" b="1" dirty="0" err="1"/>
              <a:t>Quân</a:t>
            </a:r>
            <a:r>
              <a:rPr lang="en-US" sz="2800" b="1" dirty="0"/>
              <a:t> </a:t>
            </a:r>
            <a:r>
              <a:rPr lang="en-US" sz="2800" b="1" dirty="0" err="1"/>
              <a:t>lính</a:t>
            </a:r>
            <a:r>
              <a:rPr lang="en-US" sz="2800" b="1" dirty="0"/>
              <a:t> </a:t>
            </a:r>
            <a:r>
              <a:rPr lang="en-US" sz="2800" b="1" dirty="0" err="1"/>
              <a:t>ập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vây</a:t>
            </a:r>
            <a:r>
              <a:rPr lang="en-US" sz="2800" b="1" dirty="0"/>
              <a:t> </a:t>
            </a:r>
            <a:r>
              <a:rPr lang="en-US" sz="2800" b="1" dirty="0" err="1"/>
              <a:t>kín</a:t>
            </a:r>
            <a:r>
              <a:rPr lang="en-US" sz="2800" b="1" dirty="0"/>
              <a:t>.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r>
              <a:rPr lang="en-US" sz="2800" b="1" dirty="0"/>
              <a:t> </a:t>
            </a:r>
            <a:r>
              <a:rPr lang="en-US" sz="2800" b="1" dirty="0" err="1"/>
              <a:t>bừng</a:t>
            </a:r>
            <a:r>
              <a:rPr lang="en-US" sz="2800" b="1" dirty="0"/>
              <a:t> </a:t>
            </a:r>
            <a:r>
              <a:rPr lang="en-US" sz="2800" b="1" dirty="0" err="1"/>
              <a:t>bừng</a:t>
            </a:r>
            <a:r>
              <a:rPr lang="en-US" sz="2800" b="1" dirty="0"/>
              <a:t>, </a:t>
            </a:r>
            <a:r>
              <a:rPr lang="en-US" sz="2800" b="1" dirty="0" err="1"/>
              <a:t>tuốt</a:t>
            </a:r>
            <a:r>
              <a:rPr lang="en-US" sz="2800" b="1" dirty="0"/>
              <a:t> </a:t>
            </a:r>
            <a:r>
              <a:rPr lang="en-US" sz="2800" b="1" dirty="0" err="1"/>
              <a:t>gươm</a:t>
            </a:r>
            <a:r>
              <a:rPr lang="en-US" sz="2800" b="1" dirty="0"/>
              <a:t>, </a:t>
            </a:r>
            <a:r>
              <a:rPr lang="en-US" sz="2800" b="1" dirty="0" err="1"/>
              <a:t>quát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: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- Ta </a:t>
            </a:r>
            <a:r>
              <a:rPr lang="en-US" sz="2800" b="1" dirty="0" err="1"/>
              <a:t>xuống</a:t>
            </a:r>
            <a:r>
              <a:rPr lang="en-US" sz="2800" b="1" dirty="0"/>
              <a:t> </a:t>
            </a:r>
            <a:r>
              <a:rPr lang="en-US" sz="2800" b="1" dirty="0" err="1"/>
              <a:t>xin</a:t>
            </a:r>
            <a:r>
              <a:rPr lang="en-US" sz="2800" b="1" dirty="0"/>
              <a:t> </a:t>
            </a:r>
            <a:r>
              <a:rPr lang="en-US" sz="2800" b="1" dirty="0" err="1"/>
              <a:t>bệ</a:t>
            </a:r>
            <a:r>
              <a:rPr lang="en-US" sz="2800" b="1" dirty="0"/>
              <a:t> </a:t>
            </a:r>
            <a:r>
              <a:rPr lang="en-US" sz="2800" b="1" dirty="0" err="1"/>
              <a:t>kiến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,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kẻ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giữ</a:t>
            </a:r>
            <a:r>
              <a:rPr lang="en-US" sz="2800" b="1" dirty="0"/>
              <a:t> ta </a:t>
            </a:r>
            <a:r>
              <a:rPr lang="en-US" sz="2800" b="1" dirty="0" err="1"/>
              <a:t>lại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3. </a:t>
            </a:r>
            <a:r>
              <a:rPr lang="en-US" sz="2800" b="1" dirty="0" err="1"/>
              <a:t>Vừa</a:t>
            </a:r>
            <a:r>
              <a:rPr lang="en-US" sz="2800" b="1" dirty="0"/>
              <a:t> </a:t>
            </a:r>
            <a:r>
              <a:rPr lang="en-US" sz="2800" b="1" dirty="0" err="1"/>
              <a:t>lúc</a:t>
            </a:r>
            <a:r>
              <a:rPr lang="en-US" sz="2800" b="1" dirty="0"/>
              <a:t> </a:t>
            </a:r>
            <a:r>
              <a:rPr lang="en-US" sz="2800" b="1" dirty="0" err="1"/>
              <a:t>ấy,cuộc</a:t>
            </a:r>
            <a:r>
              <a:rPr lang="en-US" sz="2800" b="1" dirty="0"/>
              <a:t> </a:t>
            </a:r>
            <a:r>
              <a:rPr lang="en-US" sz="2800" b="1" dirty="0" err="1"/>
              <a:t>họp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 </a:t>
            </a:r>
            <a:r>
              <a:rPr lang="en-US" sz="2800" b="1" dirty="0" err="1"/>
              <a:t>rồng</a:t>
            </a:r>
            <a:r>
              <a:rPr lang="en-US" sz="2800" b="1" dirty="0"/>
              <a:t> </a:t>
            </a:r>
            <a:r>
              <a:rPr lang="en-US" sz="2800" b="1" dirty="0" err="1"/>
              <a:t>tạm</a:t>
            </a:r>
            <a:r>
              <a:rPr lang="en-US" sz="2800" b="1" dirty="0"/>
              <a:t> </a:t>
            </a:r>
            <a:r>
              <a:rPr lang="en-US" sz="2800" b="1" dirty="0" err="1"/>
              <a:t>nghỉ</a:t>
            </a:r>
            <a:r>
              <a:rPr lang="en-US" sz="2800" b="1" dirty="0"/>
              <a:t>, </a:t>
            </a:r>
            <a:r>
              <a:rPr lang="en-US" sz="2800" b="1" dirty="0" err="1"/>
              <a:t>Vua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vương</a:t>
            </a:r>
            <a:r>
              <a:rPr lang="en-US" sz="2800" b="1" dirty="0"/>
              <a:t> </a:t>
            </a:r>
            <a:r>
              <a:rPr lang="en-US" sz="2800" b="1" dirty="0" err="1"/>
              <a:t>hầu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ngoài</a:t>
            </a:r>
            <a:r>
              <a:rPr lang="en-US" sz="2800" b="1" dirty="0"/>
              <a:t> </a:t>
            </a:r>
            <a:r>
              <a:rPr lang="en-US" sz="2800" b="1" dirty="0" err="1"/>
              <a:t>mui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bèn</a:t>
            </a:r>
            <a:r>
              <a:rPr lang="en-US" sz="2800" b="1" dirty="0"/>
              <a:t> </a:t>
            </a:r>
            <a:r>
              <a:rPr lang="en-US" sz="2800" b="1" dirty="0" err="1"/>
              <a:t>chạy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, </a:t>
            </a:r>
            <a:r>
              <a:rPr lang="en-US" sz="2800" b="1" dirty="0" err="1"/>
              <a:t>quỳ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 </a:t>
            </a:r>
            <a:r>
              <a:rPr lang="en-US" sz="2800" b="1" dirty="0" err="1"/>
              <a:t>tâu</a:t>
            </a:r>
            <a:r>
              <a:rPr lang="en-US" sz="2800" b="1" dirty="0"/>
              <a:t>:</a:t>
            </a:r>
          </a:p>
          <a:p>
            <a:pPr marL="457200" indent="-457200">
              <a:spcBef>
                <a:spcPts val="0"/>
              </a:spcBef>
              <a:defRPr/>
            </a:pPr>
            <a:endParaRPr 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714" y="457278"/>
            <a:ext cx="8723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endParaRPr lang="en-US" sz="2400" dirty="0"/>
          </a:p>
          <a:p>
            <a:pPr algn="just" eaLnBrk="1" hangingPunct="1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532" y="30235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2800" b="1" dirty="0"/>
              <a:t>- Cho </a:t>
            </a:r>
            <a:r>
              <a:rPr lang="en-US" sz="2800" b="1" dirty="0" err="1"/>
              <a:t>giặc</a:t>
            </a:r>
            <a:r>
              <a:rPr lang="en-US" sz="2800" b="1" dirty="0"/>
              <a:t> </a:t>
            </a:r>
            <a:r>
              <a:rPr lang="en-US" sz="2800" b="1" dirty="0" err="1"/>
              <a:t>mượn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. </a:t>
            </a:r>
            <a:r>
              <a:rPr lang="en-US" sz="2800" b="1" dirty="0" err="1"/>
              <a:t>Xin</a:t>
            </a:r>
            <a:r>
              <a:rPr lang="en-US" sz="2800" b="1" dirty="0"/>
              <a:t> </a:t>
            </a:r>
            <a:r>
              <a:rPr lang="en-US" sz="2800" b="1" dirty="0" err="1"/>
              <a:t>Bệ</a:t>
            </a:r>
            <a:r>
              <a:rPr lang="en-US" sz="2800" b="1" dirty="0"/>
              <a:t> </a:t>
            </a:r>
            <a:r>
              <a:rPr lang="en-US" sz="2800" b="1" dirty="0" err="1"/>
              <a:t>hạ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đánh</a:t>
            </a:r>
            <a:r>
              <a:rPr lang="en-US" sz="2800" b="1" dirty="0"/>
              <a:t>!</a:t>
            </a:r>
          </a:p>
          <a:p>
            <a:pPr marL="0" indent="0">
              <a:buFont typeface="Arial" charset="0"/>
              <a:buNone/>
            </a:pP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xong</a:t>
            </a:r>
            <a:r>
              <a:rPr lang="en-US" sz="2800" b="1" dirty="0"/>
              <a:t>,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đặt</a:t>
            </a:r>
            <a:r>
              <a:rPr lang="en-US" sz="2800" b="1" dirty="0"/>
              <a:t> </a:t>
            </a:r>
            <a:r>
              <a:rPr lang="en-US" sz="2800" b="1" dirty="0" err="1"/>
              <a:t>thanh</a:t>
            </a:r>
            <a:r>
              <a:rPr lang="en-US" sz="2800" b="1" dirty="0"/>
              <a:t> </a:t>
            </a:r>
            <a:r>
              <a:rPr lang="en-US" sz="2800" b="1" dirty="0" err="1"/>
              <a:t>gươm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</a:t>
            </a:r>
            <a:r>
              <a:rPr lang="en-US" sz="2800" b="1" dirty="0" err="1"/>
              <a:t>gáy</a:t>
            </a:r>
            <a:r>
              <a:rPr lang="en-US" sz="2800" b="1" dirty="0"/>
              <a:t>, </a:t>
            </a:r>
            <a:r>
              <a:rPr lang="en-US" sz="2800" b="1" dirty="0" err="1"/>
              <a:t>xin</a:t>
            </a:r>
            <a:r>
              <a:rPr lang="en-US" sz="2800" b="1" dirty="0"/>
              <a:t> </a:t>
            </a:r>
            <a:r>
              <a:rPr lang="en-US" sz="2800" b="1" dirty="0" err="1"/>
              <a:t>chịu</a:t>
            </a:r>
            <a:r>
              <a:rPr lang="en-US" sz="2800" b="1" dirty="0"/>
              <a:t> </a:t>
            </a:r>
            <a:r>
              <a:rPr lang="en-US" sz="2800" b="1" dirty="0" err="1"/>
              <a:t>tội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 err="1"/>
              <a:t>Vua</a:t>
            </a:r>
            <a:r>
              <a:rPr lang="en-US" sz="2800" b="1" dirty="0"/>
              <a:t> </a:t>
            </a:r>
            <a:r>
              <a:rPr lang="en-US" sz="2800" b="1" dirty="0" err="1"/>
              <a:t>truyền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đứng</a:t>
            </a:r>
            <a:r>
              <a:rPr lang="en-US" sz="2800" b="1" dirty="0"/>
              <a:t> </a:t>
            </a:r>
            <a:r>
              <a:rPr lang="en-US" sz="2800" b="1" dirty="0" err="1"/>
              <a:t>dậy</a:t>
            </a:r>
            <a:r>
              <a:rPr lang="en-US" sz="2800" b="1" dirty="0"/>
              <a:t>, </a:t>
            </a:r>
            <a:r>
              <a:rPr lang="en-US" sz="2800" b="1" dirty="0" err="1"/>
              <a:t>ôn</a:t>
            </a:r>
            <a:r>
              <a:rPr lang="en-US" sz="2800" b="1" dirty="0"/>
              <a:t> </a:t>
            </a:r>
            <a:r>
              <a:rPr lang="en-US" sz="2800" b="1" dirty="0" err="1"/>
              <a:t>tồn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: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-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trái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, </a:t>
            </a:r>
            <a:r>
              <a:rPr lang="en-US" sz="2800" b="1" dirty="0" err="1"/>
              <a:t>lẽ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trị</a:t>
            </a:r>
            <a:r>
              <a:rPr lang="en-US" sz="2800" b="1" dirty="0"/>
              <a:t> </a:t>
            </a:r>
            <a:r>
              <a:rPr lang="en-US" sz="2800" b="1" dirty="0" err="1"/>
              <a:t>tội</a:t>
            </a:r>
            <a:r>
              <a:rPr lang="en-US" sz="2800" b="1" dirty="0"/>
              <a:t>. </a:t>
            </a:r>
            <a:r>
              <a:rPr lang="en-US" sz="2800" b="1" dirty="0" err="1"/>
              <a:t>Nhưng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trẻ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lo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, ta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khen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  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, </a:t>
            </a:r>
            <a:r>
              <a:rPr lang="en-US" sz="2800" b="1" dirty="0" err="1"/>
              <a:t>vua</a:t>
            </a:r>
            <a:r>
              <a:rPr lang="en-US" sz="2800" b="1" dirty="0"/>
              <a:t> ban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cam.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4.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tạ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, </a:t>
            </a:r>
            <a:r>
              <a:rPr lang="en-US" sz="2800" b="1" dirty="0" err="1"/>
              <a:t>chân</a:t>
            </a:r>
            <a:r>
              <a:rPr lang="en-US" sz="2800" b="1" dirty="0"/>
              <a:t> </a:t>
            </a:r>
            <a:r>
              <a:rPr lang="en-US" sz="2800" b="1" dirty="0" err="1"/>
              <a:t>bước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</a:t>
            </a:r>
            <a:r>
              <a:rPr lang="en-US" sz="2800" b="1" dirty="0" err="1"/>
              <a:t>bờ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lòng</a:t>
            </a:r>
            <a:r>
              <a:rPr lang="en-US" sz="2800" b="1" dirty="0"/>
              <a:t> </a:t>
            </a:r>
            <a:r>
              <a:rPr lang="en-US" sz="2800" b="1" dirty="0" err="1"/>
              <a:t>ấm</a:t>
            </a:r>
            <a:r>
              <a:rPr lang="en-US" sz="2800" b="1" dirty="0"/>
              <a:t> </a:t>
            </a:r>
            <a:r>
              <a:rPr lang="en-US" sz="2800" b="1" dirty="0" err="1"/>
              <a:t>ức</a:t>
            </a:r>
            <a:r>
              <a:rPr lang="en-US" sz="2800" b="1" dirty="0"/>
              <a:t>: “ </a:t>
            </a:r>
            <a:r>
              <a:rPr lang="en-US" sz="2800" b="1" dirty="0" err="1"/>
              <a:t>Vua</a:t>
            </a:r>
            <a:r>
              <a:rPr lang="en-US" sz="2800" b="1" dirty="0"/>
              <a:t> ban </a:t>
            </a:r>
            <a:r>
              <a:rPr lang="en-US" sz="2800" b="1" dirty="0" err="1"/>
              <a:t>cho</a:t>
            </a:r>
            <a:r>
              <a:rPr lang="en-US" sz="2800" b="1" dirty="0"/>
              <a:t> cam </a:t>
            </a:r>
            <a:r>
              <a:rPr lang="en-US" sz="2800" b="1" dirty="0" err="1"/>
              <a:t>quý</a:t>
            </a:r>
            <a:r>
              <a:rPr lang="en-US" sz="2800" b="1" dirty="0"/>
              <a:t> </a:t>
            </a:r>
            <a:r>
              <a:rPr lang="en-US" sz="2800" b="1" dirty="0" err="1"/>
              <a:t>nhưng</a:t>
            </a:r>
            <a:r>
              <a:rPr lang="en-US" sz="2800" b="1" dirty="0"/>
              <a:t> </a:t>
            </a:r>
            <a:r>
              <a:rPr lang="en-US" sz="2800" b="1" dirty="0" err="1"/>
              <a:t>xem</a:t>
            </a:r>
            <a:r>
              <a:rPr lang="en-US" sz="2800" b="1" dirty="0"/>
              <a:t> ta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trẻ</a:t>
            </a:r>
            <a:r>
              <a:rPr lang="en-US" sz="2800" b="1" dirty="0"/>
              <a:t> con, </a:t>
            </a:r>
            <a:r>
              <a:rPr lang="en-US" sz="2800" b="1" dirty="0" err="1"/>
              <a:t>vẫn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dự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.” </a:t>
            </a:r>
            <a:r>
              <a:rPr lang="en-US" sz="2800" b="1" dirty="0" err="1"/>
              <a:t>Nghĩ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quân</a:t>
            </a:r>
            <a:r>
              <a:rPr lang="en-US" sz="2800" b="1" dirty="0"/>
              <a:t> </a:t>
            </a:r>
            <a:r>
              <a:rPr lang="en-US" sz="2800" b="1" dirty="0" err="1"/>
              <a:t>giặc</a:t>
            </a:r>
            <a:r>
              <a:rPr lang="en-US" sz="2800" b="1" dirty="0"/>
              <a:t> </a:t>
            </a:r>
            <a:r>
              <a:rPr lang="en-US" sz="2800" b="1" dirty="0" err="1"/>
              <a:t>đang</a:t>
            </a:r>
            <a:r>
              <a:rPr lang="en-US" sz="2800" b="1" dirty="0"/>
              <a:t> </a:t>
            </a:r>
            <a:r>
              <a:rPr lang="en-US" sz="2800" b="1" dirty="0" err="1"/>
              <a:t>lăm</a:t>
            </a:r>
            <a:r>
              <a:rPr lang="en-US" sz="2800" b="1" dirty="0"/>
              <a:t> le </a:t>
            </a:r>
            <a:r>
              <a:rPr lang="en-US" sz="2800" b="1" dirty="0" err="1"/>
              <a:t>đè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cưỡi</a:t>
            </a:r>
            <a:r>
              <a:rPr lang="en-US" sz="2800" b="1" dirty="0"/>
              <a:t> </a:t>
            </a:r>
            <a:r>
              <a:rPr lang="en-US" sz="2800" b="1" dirty="0" err="1"/>
              <a:t>cổ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,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nghiến</a:t>
            </a:r>
            <a:r>
              <a:rPr lang="en-US" sz="2800" b="1" dirty="0"/>
              <a:t> </a:t>
            </a:r>
            <a:r>
              <a:rPr lang="en-US" sz="2800" b="1" dirty="0" err="1"/>
              <a:t>răng</a:t>
            </a:r>
            <a:r>
              <a:rPr lang="en-US" sz="2800" b="1" dirty="0"/>
              <a:t>,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bóp</a:t>
            </a:r>
            <a:r>
              <a:rPr lang="en-US" sz="2800" b="1" dirty="0"/>
              <a:t> </a:t>
            </a:r>
            <a:r>
              <a:rPr lang="en-US" sz="2800" b="1" dirty="0" err="1"/>
              <a:t>chặt</a:t>
            </a:r>
            <a:r>
              <a:rPr lang="en-US" sz="2800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  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r>
              <a:rPr lang="en-US" sz="2800" b="1" dirty="0"/>
              <a:t> </a:t>
            </a:r>
            <a:r>
              <a:rPr lang="en-US" sz="2800" b="1" dirty="0" err="1"/>
              <a:t>Toản</a:t>
            </a:r>
            <a:r>
              <a:rPr lang="en-US" sz="2800" b="1" dirty="0"/>
              <a:t> </a:t>
            </a:r>
            <a:r>
              <a:rPr lang="en-US" sz="2800" b="1" dirty="0" err="1"/>
              <a:t>trở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, </a:t>
            </a:r>
            <a:r>
              <a:rPr lang="en-US" sz="2800" b="1" dirty="0" err="1"/>
              <a:t>mọi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ùa</a:t>
            </a:r>
            <a:r>
              <a:rPr lang="en-US" sz="2800" b="1" dirty="0"/>
              <a:t> </a:t>
            </a:r>
            <a:r>
              <a:rPr lang="en-US" sz="2800" b="1" dirty="0" err="1"/>
              <a:t>tới</a:t>
            </a:r>
            <a:r>
              <a:rPr lang="en-US" sz="2800" b="1" dirty="0"/>
              <a:t>.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xòe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họ</a:t>
            </a:r>
            <a:r>
              <a:rPr lang="en-US" sz="2800" b="1" dirty="0"/>
              <a:t> </a:t>
            </a:r>
            <a:r>
              <a:rPr lang="en-US" sz="2800" b="1" dirty="0" err="1"/>
              <a:t>xem</a:t>
            </a:r>
            <a:r>
              <a:rPr lang="en-US" sz="2800" b="1" dirty="0"/>
              <a:t> cam </a:t>
            </a:r>
            <a:r>
              <a:rPr lang="en-US" sz="2800" b="1" dirty="0" err="1"/>
              <a:t>quý</a:t>
            </a:r>
            <a:r>
              <a:rPr lang="en-US" sz="2800" b="1" dirty="0"/>
              <a:t> </a:t>
            </a:r>
            <a:r>
              <a:rPr lang="en-US" sz="2800" b="1" dirty="0" err="1"/>
              <a:t>vua</a:t>
            </a:r>
            <a:r>
              <a:rPr lang="en-US" sz="2800" b="1" dirty="0"/>
              <a:t> ban. </a:t>
            </a:r>
            <a:r>
              <a:rPr lang="en-US" sz="2800" b="1" dirty="0" err="1"/>
              <a:t>Nhưng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cam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nát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giờ</a:t>
            </a:r>
            <a:r>
              <a:rPr lang="en-US" sz="2800" b="1" dirty="0"/>
              <a:t>  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                                                </a:t>
            </a:r>
            <a:r>
              <a:rPr lang="en-US" sz="2800" b="1" dirty="0">
                <a:solidFill>
                  <a:srgbClr val="CC00FF"/>
                </a:solidFill>
              </a:rPr>
              <a:t>Th</a:t>
            </a:r>
            <a:r>
              <a:rPr lang="en-US" sz="2800" dirty="0">
                <a:solidFill>
                  <a:srgbClr val="CC00FF"/>
                </a:solidFill>
              </a:rPr>
              <a:t>eo </a:t>
            </a:r>
            <a:r>
              <a:rPr lang="en-US" sz="2800" b="1" dirty="0">
                <a:solidFill>
                  <a:srgbClr val="CC00FF"/>
                </a:solidFill>
              </a:rPr>
              <a:t>NGUYỄN HUY TƯỞNG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676476" y="404661"/>
            <a:ext cx="5486256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* </a:t>
            </a:r>
            <a:r>
              <a:rPr lang="en-US" altLang="en-US" sz="4000" b="1" dirty="0" err="1"/>
              <a:t>Từ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khó</a:t>
            </a:r>
            <a:r>
              <a:rPr lang="en-US" altLang="en-US" sz="4000" b="1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         - </a:t>
            </a:r>
            <a:r>
              <a:rPr lang="en-US" altLang="en-US" sz="3600" b="1" dirty="0" err="1">
                <a:solidFill>
                  <a:srgbClr val="0000FF"/>
                </a:solidFill>
              </a:rPr>
              <a:t>giả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vờ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mượn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         - </a:t>
            </a:r>
            <a:r>
              <a:rPr lang="en-US" altLang="en-US" sz="3600" b="1" dirty="0" err="1">
                <a:solidFill>
                  <a:srgbClr val="0000FF"/>
                </a:solidFill>
              </a:rPr>
              <a:t>ngang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ngược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         - </a:t>
            </a:r>
            <a:r>
              <a:rPr lang="en-US" altLang="en-US" sz="3600" b="1" dirty="0" err="1">
                <a:solidFill>
                  <a:srgbClr val="0000FF"/>
                </a:solidFill>
              </a:rPr>
              <a:t>quát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lớn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         - </a:t>
            </a:r>
            <a:r>
              <a:rPr lang="en-US" altLang="en-US" sz="3600" b="1" dirty="0" err="1">
                <a:solidFill>
                  <a:srgbClr val="0000FF"/>
                </a:solidFill>
              </a:rPr>
              <a:t>cưỡi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cổ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          -</a:t>
            </a:r>
            <a:r>
              <a:rPr lang="en-US" altLang="en-US" sz="3600" b="1" dirty="0" err="1">
                <a:solidFill>
                  <a:srgbClr val="0000FF"/>
                </a:solidFill>
              </a:rPr>
              <a:t>nghiến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răng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71036" y="1905040"/>
            <a:ext cx="384175" cy="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00515" y="2667020"/>
            <a:ext cx="696817" cy="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63124" y="4343376"/>
            <a:ext cx="685800" cy="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20" y="5105356"/>
            <a:ext cx="477808" cy="1910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77424" y="3521392"/>
            <a:ext cx="571500" cy="6422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85902" y="381080"/>
            <a:ext cx="762317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     </a:t>
            </a:r>
            <a:r>
              <a:rPr lang="en-US" altLang="en-US" sz="3600" b="1" u="sng" dirty="0">
                <a:solidFill>
                  <a:srgbClr val="002060"/>
                </a:solidFill>
              </a:rPr>
              <a:t>* </a:t>
            </a:r>
            <a:r>
              <a:rPr lang="en-US" altLang="en-US" sz="3600" b="1" u="sng" dirty="0" err="1">
                <a:solidFill>
                  <a:srgbClr val="002060"/>
                </a:solidFill>
              </a:rPr>
              <a:t>Câu</a:t>
            </a:r>
            <a:r>
              <a:rPr lang="en-US" altLang="en-US" sz="3600" b="1" u="sng" dirty="0">
                <a:solidFill>
                  <a:srgbClr val="002060"/>
                </a:solidFill>
              </a:rPr>
              <a:t> </a:t>
            </a:r>
            <a:r>
              <a:rPr lang="vi-VN" altLang="en-US" sz="3600" b="1" u="sng" dirty="0">
                <a:solidFill>
                  <a:srgbClr val="002060"/>
                </a:solidFill>
              </a:rPr>
              <a:t>dài</a:t>
            </a:r>
            <a:r>
              <a:rPr lang="en-US" altLang="en-US" sz="3600" b="1" u="sng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  </a:t>
            </a:r>
            <a:r>
              <a:rPr lang="vi-VN" altLang="en-US" sz="3200" b="1" dirty="0">
                <a:solidFill>
                  <a:srgbClr val="002060"/>
                </a:solidFill>
              </a:rPr>
              <a:t>+</a:t>
            </a:r>
            <a:r>
              <a:rPr lang="nl-NL" sz="3200" b="1" dirty="0">
                <a:solidFill>
                  <a:srgbClr val="002060"/>
                </a:solidFill>
              </a:rPr>
              <a:t> Đợi từ sáng đến trưa,  vẫn không được gặp,  cậu bèn liều chết  xô mấy người lính gác ngã chúi,  xăm xăm xuống bến.</a:t>
            </a:r>
            <a:endParaRPr lang="vi-VN" altLang="en-US" sz="32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  </a:t>
            </a:r>
            <a:r>
              <a:rPr lang="vi-VN" altLang="en-US" sz="3200" b="1" dirty="0">
                <a:solidFill>
                  <a:srgbClr val="002060"/>
                </a:solidFill>
              </a:rPr>
              <a:t>+ </a:t>
            </a:r>
            <a:r>
              <a:rPr lang="en-US" altLang="en-US" sz="3200" b="1" dirty="0" err="1">
                <a:solidFill>
                  <a:srgbClr val="002060"/>
                </a:solidFill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Toản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tạ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ơn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vua</a:t>
            </a:r>
            <a:r>
              <a:rPr lang="en-US" altLang="en-US" sz="3200" b="1" dirty="0">
                <a:solidFill>
                  <a:srgbClr val="002060"/>
                </a:solidFill>
              </a:rPr>
              <a:t>,  </a:t>
            </a:r>
            <a:r>
              <a:rPr lang="en-US" altLang="en-US" sz="3200" b="1" dirty="0" err="1">
                <a:solidFill>
                  <a:srgbClr val="002060"/>
                </a:solidFill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bước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lên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bờ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mà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lòng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ấm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ức</a:t>
            </a:r>
            <a:r>
              <a:rPr lang="en-US" altLang="en-US" sz="3200" b="1" dirty="0">
                <a:solidFill>
                  <a:srgbClr val="002060"/>
                </a:solidFill>
              </a:rPr>
              <a:t>:   “</a:t>
            </a:r>
            <a:r>
              <a:rPr lang="en-US" altLang="en-US" sz="3200" b="1" dirty="0" err="1">
                <a:solidFill>
                  <a:srgbClr val="002060"/>
                </a:solidFill>
              </a:rPr>
              <a:t>Vua</a:t>
            </a:r>
            <a:r>
              <a:rPr lang="en-US" altLang="en-US" sz="3200" b="1" dirty="0">
                <a:solidFill>
                  <a:srgbClr val="002060"/>
                </a:solidFill>
              </a:rPr>
              <a:t> ban </a:t>
            </a:r>
            <a:r>
              <a:rPr lang="en-US" altLang="en-US" sz="3200" b="1" dirty="0" err="1">
                <a:solidFill>
                  <a:srgbClr val="002060"/>
                </a:solidFill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</a:rPr>
              <a:t> cam </a:t>
            </a:r>
            <a:r>
              <a:rPr lang="en-US" altLang="en-US" sz="3200" b="1" dirty="0" err="1">
                <a:solidFill>
                  <a:srgbClr val="002060"/>
                </a:solidFill>
              </a:rPr>
              <a:t>quý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nhưng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xem</a:t>
            </a:r>
            <a:r>
              <a:rPr lang="en-US" altLang="en-US" sz="3200" b="1" dirty="0">
                <a:solidFill>
                  <a:srgbClr val="002060"/>
                </a:solidFill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</a:rPr>
              <a:t> con,  </a:t>
            </a:r>
            <a:r>
              <a:rPr lang="en-US" altLang="en-US" sz="3200" b="1" dirty="0" err="1">
                <a:solidFill>
                  <a:srgbClr val="002060"/>
                </a:solidFill>
              </a:rPr>
              <a:t>vẫn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không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dự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bàn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việc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</a:rPr>
              <a:t>.”  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Nghĩ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đến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quân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giặc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đang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lâm</a:t>
            </a:r>
            <a:r>
              <a:rPr lang="en-US" altLang="en-US" sz="3200" b="1" dirty="0">
                <a:solidFill>
                  <a:srgbClr val="002060"/>
                </a:solidFill>
              </a:rPr>
              <a:t> le </a:t>
            </a:r>
            <a:r>
              <a:rPr lang="en-US" altLang="en-US" sz="3200" b="1" dirty="0" err="1">
                <a:solidFill>
                  <a:srgbClr val="002060"/>
                </a:solidFill>
              </a:rPr>
              <a:t>đè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cưỡi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cổ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quân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</a:rPr>
              <a:t>,  </a:t>
            </a:r>
            <a:r>
              <a:rPr lang="en-US" altLang="en-US" sz="3200" b="1" dirty="0" err="1">
                <a:solidFill>
                  <a:srgbClr val="002060"/>
                </a:solidFill>
              </a:rPr>
              <a:t>cậu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nghiến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răng</a:t>
            </a:r>
            <a:r>
              <a:rPr lang="en-US" altLang="en-US" sz="3200" b="1" dirty="0">
                <a:solidFill>
                  <a:srgbClr val="002060"/>
                </a:solidFill>
              </a:rPr>
              <a:t>,   </a:t>
            </a:r>
            <a:r>
              <a:rPr lang="en-US" altLang="en-US" sz="3200" b="1" dirty="0" err="1">
                <a:solidFill>
                  <a:srgbClr val="002060"/>
                </a:solidFill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bàn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bóp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chặt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98331" name="Line 27"/>
          <p:cNvSpPr/>
          <p:nvPr/>
        </p:nvSpPr>
        <p:spPr>
          <a:xfrm flipH="1">
            <a:off x="5076804" y="1331461"/>
            <a:ext cx="152400" cy="27775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067559" y="4473475"/>
            <a:ext cx="269895" cy="346075"/>
            <a:chOff x="2551" y="5880"/>
            <a:chExt cx="360" cy="360"/>
          </a:xfrm>
        </p:grpSpPr>
        <p:sp>
          <p:nvSpPr>
            <p:cNvPr id="98333" name="Line 29"/>
            <p:cNvSpPr/>
            <p:nvPr/>
          </p:nvSpPr>
          <p:spPr>
            <a:xfrm flipH="1">
              <a:off x="273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sp>
          <p:nvSpPr>
            <p:cNvPr id="98334" name="Line 30"/>
            <p:cNvSpPr/>
            <p:nvPr/>
          </p:nvSpPr>
          <p:spPr>
            <a:xfrm flipH="1">
              <a:off x="255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</p:grpSp>
      <p:sp>
        <p:nvSpPr>
          <p:cNvPr id="98348" name="Line 44"/>
          <p:cNvSpPr/>
          <p:nvPr/>
        </p:nvSpPr>
        <p:spPr>
          <a:xfrm flipH="1">
            <a:off x="5076797" y="3048010"/>
            <a:ext cx="152390" cy="31750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84989" y="2287636"/>
            <a:ext cx="269875" cy="284162"/>
            <a:chOff x="2551" y="5880"/>
            <a:chExt cx="360" cy="360"/>
          </a:xfrm>
        </p:grpSpPr>
        <p:sp>
          <p:nvSpPr>
            <p:cNvPr id="5" name="Line 29"/>
            <p:cNvSpPr/>
            <p:nvPr/>
          </p:nvSpPr>
          <p:spPr>
            <a:xfrm flipH="1">
              <a:off x="273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sp>
          <p:nvSpPr>
            <p:cNvPr id="6" name="Line 30"/>
            <p:cNvSpPr/>
            <p:nvPr/>
          </p:nvSpPr>
          <p:spPr>
            <a:xfrm flipH="1">
              <a:off x="255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</p:grpSp>
      <p:sp>
        <p:nvSpPr>
          <p:cNvPr id="3" name="Line 44"/>
          <p:cNvSpPr/>
          <p:nvPr/>
        </p:nvSpPr>
        <p:spPr>
          <a:xfrm flipH="1">
            <a:off x="5402170" y="4040023"/>
            <a:ext cx="174625" cy="3222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7" name="Line 44"/>
          <p:cNvSpPr/>
          <p:nvPr/>
        </p:nvSpPr>
        <p:spPr>
          <a:xfrm flipH="1">
            <a:off x="1524080" y="2701516"/>
            <a:ext cx="13970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8" name="Line 44"/>
          <p:cNvSpPr/>
          <p:nvPr/>
        </p:nvSpPr>
        <p:spPr>
          <a:xfrm flipH="1" flipV="1">
            <a:off x="3334519" y="2689972"/>
            <a:ext cx="14660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9" name="Line 27"/>
          <p:cNvSpPr/>
          <p:nvPr/>
        </p:nvSpPr>
        <p:spPr>
          <a:xfrm flipH="1">
            <a:off x="7515069" y="4952960"/>
            <a:ext cx="152396" cy="395263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443356" y="3535790"/>
            <a:ext cx="304792" cy="284162"/>
            <a:chOff x="2641" y="5880"/>
            <a:chExt cx="270" cy="360"/>
          </a:xfrm>
        </p:grpSpPr>
        <p:sp>
          <p:nvSpPr>
            <p:cNvPr id="11" name="Line 29"/>
            <p:cNvSpPr/>
            <p:nvPr/>
          </p:nvSpPr>
          <p:spPr>
            <a:xfrm flipH="1">
              <a:off x="273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  <p:sp>
          <p:nvSpPr>
            <p:cNvPr id="12" name="Line 30"/>
            <p:cNvSpPr/>
            <p:nvPr/>
          </p:nvSpPr>
          <p:spPr>
            <a:xfrm flipH="1">
              <a:off x="264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sp>
      </p:grpSp>
      <p:sp>
        <p:nvSpPr>
          <p:cNvPr id="13" name="Line 44"/>
          <p:cNvSpPr/>
          <p:nvPr/>
        </p:nvSpPr>
        <p:spPr>
          <a:xfrm flipH="1" flipV="1">
            <a:off x="3173003" y="2181293"/>
            <a:ext cx="14533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924712" y="5503839"/>
            <a:ext cx="269895" cy="346075"/>
            <a:chOff x="2551" y="5880"/>
            <a:chExt cx="360" cy="360"/>
          </a:xfrm>
        </p:grpSpPr>
        <p:sp>
          <p:nvSpPr>
            <p:cNvPr id="20" name="Line 29"/>
            <p:cNvSpPr/>
            <p:nvPr/>
          </p:nvSpPr>
          <p:spPr>
            <a:xfrm flipH="1">
              <a:off x="273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sp>
          <p:nvSpPr>
            <p:cNvPr id="21" name="Line 30"/>
            <p:cNvSpPr/>
            <p:nvPr/>
          </p:nvSpPr>
          <p:spPr>
            <a:xfrm flipH="1">
              <a:off x="2551" y="5880"/>
              <a:ext cx="180" cy="36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</p:grpSp>
      <p:sp>
        <p:nvSpPr>
          <p:cNvPr id="22" name="Line 27"/>
          <p:cNvSpPr/>
          <p:nvPr/>
        </p:nvSpPr>
        <p:spPr>
          <a:xfrm flipH="1">
            <a:off x="3742425" y="5454651"/>
            <a:ext cx="152396" cy="395263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3" name="Line 44"/>
          <p:cNvSpPr/>
          <p:nvPr/>
        </p:nvSpPr>
        <p:spPr>
          <a:xfrm flipH="1" flipV="1">
            <a:off x="2223734" y="3886615"/>
            <a:ext cx="111078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4" name="Line 44"/>
          <p:cNvSpPr/>
          <p:nvPr/>
        </p:nvSpPr>
        <p:spPr>
          <a:xfrm flipH="1">
            <a:off x="2913826" y="5348223"/>
            <a:ext cx="248834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5" name="Line 44"/>
          <p:cNvSpPr/>
          <p:nvPr/>
        </p:nvSpPr>
        <p:spPr>
          <a:xfrm flipH="1">
            <a:off x="1525205" y="5849914"/>
            <a:ext cx="201974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6" name="Line 44"/>
          <p:cNvSpPr/>
          <p:nvPr/>
        </p:nvSpPr>
        <p:spPr>
          <a:xfrm flipH="1">
            <a:off x="6344526" y="4362286"/>
            <a:ext cx="16476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7" name="Line 44"/>
          <p:cNvSpPr/>
          <p:nvPr/>
        </p:nvSpPr>
        <p:spPr>
          <a:xfrm flipH="1">
            <a:off x="6095960" y="5849914"/>
            <a:ext cx="13970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8" name="Line 27"/>
          <p:cNvSpPr/>
          <p:nvPr/>
        </p:nvSpPr>
        <p:spPr>
          <a:xfrm flipH="1">
            <a:off x="4654934" y="1825865"/>
            <a:ext cx="152400" cy="27775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9" name="Line 27"/>
          <p:cNvSpPr/>
          <p:nvPr/>
        </p:nvSpPr>
        <p:spPr>
          <a:xfrm flipH="1">
            <a:off x="3096803" y="2294039"/>
            <a:ext cx="152400" cy="27775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30" name="Line 27"/>
          <p:cNvSpPr/>
          <p:nvPr/>
        </p:nvSpPr>
        <p:spPr>
          <a:xfrm flipH="1">
            <a:off x="1583560" y="1825865"/>
            <a:ext cx="152400" cy="27775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6213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ropbox\hình nền PP\hình nền PP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0" y="1219258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39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124643" y="1806859"/>
            <a:ext cx="929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Đoạn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1: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Giặc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Nguyên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. . .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căm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giận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124643" y="2568859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Đoạn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2: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Sáng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nay. . .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giữ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lại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124643" y="3343559"/>
            <a:ext cx="8643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Đoan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3: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Vừa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lúc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ấy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. . .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quả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cam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124642" y="4032245"/>
            <a:ext cx="8562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Đoạn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4: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Quốc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Toản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tạ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ơn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vua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. . .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hết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FF"/>
                </a:solidFill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CC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2667050" y="72521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752674" y="668039"/>
            <a:ext cx="487667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Bóp</a:t>
            </a:r>
            <a:r>
              <a:rPr lang="en-US" alt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nát</a:t>
            </a:r>
            <a:r>
              <a:rPr lang="en-US" alt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cam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554492" y="381080"/>
            <a:ext cx="4190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Bóp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nát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quả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999" y="1524050"/>
            <a:ext cx="8765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en-US" sz="3600" b="1" dirty="0">
                <a:solidFill>
                  <a:schemeClr val="accent6"/>
                </a:solidFill>
              </a:rPr>
              <a:t>1. </a:t>
            </a:r>
            <a:r>
              <a:rPr lang="en-US" sz="3600" b="1" dirty="0" err="1">
                <a:solidFill>
                  <a:schemeClr val="accent6"/>
                </a:solidFill>
              </a:rPr>
              <a:t>Giặc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Nguyên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cho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sứ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thần</a:t>
            </a:r>
            <a:r>
              <a:rPr lang="en-US" sz="3600" b="1" dirty="0">
                <a:solidFill>
                  <a:schemeClr val="accent6"/>
                </a:solidFill>
              </a:rPr>
              <a:t> sang </a:t>
            </a:r>
            <a:r>
              <a:rPr lang="en-US" sz="3600" b="1" dirty="0" err="1">
                <a:solidFill>
                  <a:schemeClr val="accent6"/>
                </a:solidFill>
              </a:rPr>
              <a:t>giả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vờ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mượn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đường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để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xâm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lược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nước</a:t>
            </a:r>
            <a:r>
              <a:rPr lang="en-US" sz="3600" b="1" dirty="0">
                <a:solidFill>
                  <a:schemeClr val="accent6"/>
                </a:solidFill>
              </a:rPr>
              <a:t> ta. </a:t>
            </a:r>
            <a:r>
              <a:rPr lang="en-US" sz="3600" b="1" dirty="0" err="1">
                <a:solidFill>
                  <a:schemeClr val="accent6"/>
                </a:solidFill>
              </a:rPr>
              <a:t>Thấy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sứ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giặc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ngang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ngược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đủ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điều</a:t>
            </a:r>
            <a:r>
              <a:rPr lang="en-US" sz="3600" b="1" dirty="0">
                <a:solidFill>
                  <a:schemeClr val="accent6"/>
                </a:solidFill>
              </a:rPr>
              <a:t>, </a:t>
            </a:r>
            <a:r>
              <a:rPr lang="en-US" sz="3600" b="1" dirty="0" err="1">
                <a:solidFill>
                  <a:schemeClr val="accent6"/>
                </a:solidFill>
              </a:rPr>
              <a:t>Trần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Quốc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Toản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vô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cùng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căm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</a:rPr>
              <a:t>giận</a:t>
            </a:r>
            <a:r>
              <a:rPr lang="en-US" sz="3600" b="1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773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3704PHOTO" val=""/>
  <p:tag name="MMPROD_13704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VIDEO_FILES_RECORD" val="&lt;Videos&gt;&lt;Video Name=&quot;FLV_358_1_94817.flv&quot; Position=&quot;1&quot; SlideID=&quot;358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98677.flv&quot; Position=&quot;1&quot; SlideID=&quot;362&quot;/&gt;&lt;Video Name=&quot;FLV_362_1_42754.flv&quot; Position=&quot;1&quot; SlideID=&quot;362&quot;/&gt;&lt;/Videos&gt;&#10;"/>
  <p:tag name="MMPROD_UIDATA" val="&lt;database version=&quot;7.0&quot;&gt;&lt;object type=&quot;1&quot; unique_id=&quot;10001&quot;&gt;&lt;property id=&quot;20141&quot; value=&quot;Trần Thị Thùy Dung (NTM.KHAI)&quot;/&gt;&lt;property id=&quot;20148&quot; value=&quot;5&quot;/&gt;&lt;property id=&quot;20184&quot; value=&quot;7&quot;/&gt;&lt;property id=&quot;20224&quot; value=&quot;C:\Users\Administrator\Documents\My Adobe Presentations\Trần Thị Thùy Dung (NTM.KHAI)&quot;/&gt;&lt;property id=&quot;20226&quot; value=&quot;C:\Users\Administrator\Desktop\dung 11 - 12 - Copy\Trần Thị Thùy Dung (NTM.KHAI)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3&quot;/&gt;&lt;property id=&quot;20303&quot; value=&quot;T? NG? VAN TRU?NG THCS NGUY?N TRI PHUONG&quot;/&gt;&lt;property id=&quot;20307&quot; value=&quot;298&quot;/&gt;&lt;property id=&quot;20309&quot; value=&quot;13704&quot;/&gt;&lt;/object&gt;&lt;object type=&quot;3&quot; unique_id=&quot;10007&quot;&gt;&lt;property id=&quot;20148&quot; value=&quot;5&quot;/&gt;&lt;property id=&quot;20300&quot; value=&quot;Slide 4&quot;/&gt;&lt;property id=&quot;20303&quot; value=&quot;T? NG? VAN TRU?NG THCS NGUY?N TRI PHUONG&quot;/&gt;&lt;property id=&quot;20307&quot; value=&quot;330&quot;/&gt;&lt;property id=&quot;20309&quot; value=&quot;13704&quot;/&gt;&lt;/object&gt;&lt;object type=&quot;3&quot; unique_id=&quot;10011&quot;&gt;&lt;property id=&quot;20148&quot; value=&quot;5&quot;/&gt;&lt;property id=&quot;20300&quot; value=&quot;Slide 5&quot;/&gt;&lt;property id=&quot;20303&quot; value=&quot;T? NG? VAN TRU?NG THCS NGUY?N TRI PHUONG&quot;/&gt;&lt;property id=&quot;20307&quot; value=&quot;302&quot;/&gt;&lt;property id=&quot;20309&quot; value=&quot;13704&quot;/&gt;&lt;/object&gt;&lt;object type=&quot;3&quot; unique_id=&quot;10013&quot;&gt;&lt;property id=&quot;20148&quot; value=&quot;5&quot;/&gt;&lt;property id=&quot;20300&quot; value=&quot;Slide 6&quot;/&gt;&lt;property id=&quot;20303&quot; value=&quot;T? NG? VAN TRU?NG THCS NGUY?N TRI PHUONG&quot;/&gt;&lt;property id=&quot;20307&quot; value=&quot;309&quot;/&gt;&lt;property id=&quot;20309&quot; value=&quot;13704&quot;/&gt;&lt;/object&gt;&lt;object type=&quot;3&quot; unique_id=&quot;10017&quot;&gt;&lt;property id=&quot;20148&quot; value=&quot;5&quot;/&gt;&lt;property id=&quot;20300&quot; value=&quot;Slide 7&quot;/&gt;&lt;property id=&quot;20303&quot; value=&quot;T? NG? VAN TRU?NG THCS NGUY?N TRI PHUONG&quot;/&gt;&lt;property id=&quot;20307&quot; value=&quot;310&quot;/&gt;&lt;property id=&quot;20309&quot; value=&quot;13704&quot;/&gt;&lt;/object&gt;&lt;object type=&quot;3&quot; unique_id=&quot;10022&quot;&gt;&lt;property id=&quot;20148&quot; value=&quot;5&quot;/&gt;&lt;property id=&quot;20300&quot; value=&quot;Slide 9&quot;/&gt;&lt;property id=&quot;20303&quot; value=&quot;T? NG? VAN TRU?NG THCS NGUY?N TRI PHUONG&quot;/&gt;&lt;property id=&quot;20307&quot; value=&quot;318&quot;/&gt;&lt;property id=&quot;20309&quot; value=&quot;13704&quot;/&gt;&lt;/object&gt;&lt;object type=&quot;3&quot; unique_id=&quot;10025&quot;&gt;&lt;property id=&quot;20148&quot; value=&quot;5&quot;/&gt;&lt;property id=&quot;20300&quot; value=&quot;Slide 11&quot;/&gt;&lt;property id=&quot;20303&quot; value=&quot;T? NG? VAN TRU?NG THCS NGUY?N TRI PHUONG&quot;/&gt;&lt;property id=&quot;20307&quot; value=&quot;323&quot;/&gt;&lt;property id=&quot;20309&quot; value=&quot;13704&quot;/&gt;&lt;/object&gt;&lt;object type=&quot;3&quot; unique_id=&quot;10339&quot;&gt;&lt;property id=&quot;20148&quot; value=&quot;5&quot;/&gt;&lt;property id=&quot;20300&quot; value=&quot;Slide 1&quot;/&gt;&lt;property id=&quot;20303&quot; value=&quot;T? NG? VAN TRU?NG THCS NGUY?N TRI PHUONG&quot;/&gt;&lt;property id=&quot;20307&quot; value=&quot;352&quot;/&gt;&lt;property id=&quot;20309&quot; value=&quot;13704&quot;/&gt;&lt;/object&gt;&lt;object type=&quot;3&quot; unique_id=&quot;11668&quot;&gt;&lt;property id=&quot;20148&quot; value=&quot;5&quot;/&gt;&lt;property id=&quot;20300&quot; value=&quot;Slide 14&quot;/&gt;&lt;property id=&quot;20303&quot; value=&quot;T? NG? VAN TRU?NG THCS NGUY?N TRI PHUONG&quot;/&gt;&lt;property id=&quot;20307&quot; value=&quot;355&quot;/&gt;&lt;property id=&quot;20309&quot; value=&quot;13704&quot;/&gt;&lt;/object&gt;&lt;object type=&quot;3&quot; unique_id=&quot;11940&quot;&gt;&lt;property id=&quot;20148&quot; value=&quot;5&quot;/&gt;&lt;property id=&quot;20300&quot; value=&quot;Slide 2&quot;/&gt;&lt;property id=&quot;20303&quot; value=&quot;T? NG? VAN TRU?NG THCS NGUY?N TRI PHUONG&quot;/&gt;&lt;property id=&quot;20307&quot; value=&quot;358&quot;/&gt;&lt;property id=&quot;20309&quot; value=&quot;13704&quot;/&gt;&lt;/object&gt;&lt;object type=&quot;3&quot; unique_id=&quot;12349&quot;&gt;&lt;property id=&quot;20148&quot; value=&quot;5&quot;/&gt;&lt;property id=&quot;20300&quot; value=&quot;Slide 10&quot;/&gt;&lt;property id=&quot;20303&quot; value=&quot;T? NG? VAN TRU?NG THCS NGUY?N TRI PHUONG&quot;/&gt;&lt;property id=&quot;20307&quot; value=&quot;359&quot;/&gt;&lt;property id=&quot;20309&quot; value=&quot;13704&quot;/&gt;&lt;/object&gt;&lt;object type=&quot;3&quot; unique_id=&quot;13178&quot;&gt;&lt;property id=&quot;20148&quot; value=&quot;5&quot;/&gt;&lt;property id=&quot;20300&quot; value=&quot;Slide 12&quot;/&gt;&lt;property id=&quot;20303&quot; value=&quot;T? NG? VAN TRU?NG THCS NGUY?N TRI PHUONG&quot;/&gt;&lt;property id=&quot;20307&quot; value=&quot;360&quot;/&gt;&lt;property id=&quot;20309&quot; value=&quot;13704&quot;/&gt;&lt;/object&gt;&lt;object type=&quot;3&quot; unique_id=&quot;13595&quot;&gt;&lt;property id=&quot;20148&quot; value=&quot;5&quot;/&gt;&lt;property id=&quot;20300&quot; value=&quot;Slide 8&quot;/&gt;&lt;property id=&quot;20303&quot; value=&quot;T? NG? VAN TRU?NG THCS NGUY?N TRI PHUONG&quot;/&gt;&lt;property id=&quot;20307&quot; value=&quot;362&quot;/&gt;&lt;property id=&quot;20309&quot; value=&quot;13704&quot;/&gt;&lt;/object&gt;&lt;object type=&quot;3&quot; unique_id=&quot;13676&quot;&gt;&lt;property id=&quot;20148&quot; value=&quot;5&quot;/&gt;&lt;property id=&quot;20300&quot; value=&quot;Slide 13&quot;/&gt;&lt;property id=&quot;20303&quot; value=&quot;T? NG? VAN TRU?NG THCS NGUY?N TRI PHUONG&quot;/&gt;&lt;property id=&quot;20307&quot; value=&quot;363&quot;/&gt;&lt;property id=&quot;20309&quot; value=&quot;13704&quot;/&gt;&lt;/object&gt;&lt;object type=&quot;3&quot; unique_id=&quot;13700&quot;&gt;&lt;property id=&quot;20148&quot; value=&quot;5&quot;/&gt;&lt;property id=&quot;20300&quot; value=&quot;Slide 15&quot;/&gt;&lt;property id=&quot;20303&quot; value=&quot;T? NG? VAN TRU?NG THCS NGUY?N TRI PHUONG&quot;/&gt;&lt;property id=&quot;20307&quot; value=&quot;364&quot;/&gt;&lt;property id=&quot;20309&quot; value=&quot;13704&quot;/&gt;&lt;/object&gt;&lt;/object&gt;&lt;object type=&quot;10&quot; unique_id=&quot;13554&quot;&gt;&lt;object type=&quot;11&quot; unique_id=&quot;13555&quot;&gt;&lt;/object&gt;&lt;/object&gt;&lt;object type=&quot;4&quot; unique_id=&quot;13556&quot;&gt;&lt;object type=&quot;5&quot; unique_id=&quot;13704&quot;&gt;&lt;property id=&quot;20149&quot; value=&quot;T? NG? VAN TRU?NG THCS NGUY?N TRI PHUONG&quot;/&gt;&lt;property id=&quot;20150&quot; value=&quot;Giáo viên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441131257,C:\Users\Administrator\Desktop\dung 11 - 12 - Copy\Trần Thị Thùy Dung (NTM.KHAI)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441131257,C:\Users\Administrator\Desktop\dung 11 - 12 - Copy\Trần Thị Thùy Dung (NTM.KHAI)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|1|2.4|6.8|6.7|1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1136</Words>
  <Application>Microsoft Office PowerPoint</Application>
  <PresentationFormat>On-screen Show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banghai</dc:creator>
  <cp:lastModifiedBy>PDcom</cp:lastModifiedBy>
  <cp:revision>627</cp:revision>
  <dcterms:created xsi:type="dcterms:W3CDTF">2008-03-12T03:41:07Z</dcterms:created>
  <dcterms:modified xsi:type="dcterms:W3CDTF">2021-05-10T06:48:25Z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