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0"/>
  </p:notesMasterIdLst>
  <p:sldIdLst>
    <p:sldId id="419" r:id="rId2"/>
    <p:sldId id="282" r:id="rId3"/>
    <p:sldId id="779" r:id="rId4"/>
    <p:sldId id="774" r:id="rId5"/>
    <p:sldId id="263" r:id="rId6"/>
    <p:sldId id="289" r:id="rId7"/>
    <p:sldId id="470" r:id="rId8"/>
    <p:sldId id="648" r:id="rId9"/>
    <p:sldId id="649" r:id="rId10"/>
    <p:sldId id="473" r:id="rId11"/>
    <p:sldId id="650" r:id="rId12"/>
    <p:sldId id="420" r:id="rId13"/>
    <p:sldId id="651" r:id="rId14"/>
    <p:sldId id="654" r:id="rId15"/>
    <p:sldId id="739" r:id="rId16"/>
    <p:sldId id="657" r:id="rId17"/>
    <p:sldId id="658" r:id="rId18"/>
    <p:sldId id="660" r:id="rId19"/>
    <p:sldId id="736" r:id="rId20"/>
    <p:sldId id="737" r:id="rId21"/>
    <p:sldId id="732" r:id="rId22"/>
    <p:sldId id="781" r:id="rId23"/>
    <p:sldId id="679" r:id="rId24"/>
    <p:sldId id="750" r:id="rId25"/>
    <p:sldId id="733" r:id="rId26"/>
    <p:sldId id="678" r:id="rId27"/>
    <p:sldId id="694" r:id="rId28"/>
    <p:sldId id="681" r:id="rId29"/>
    <p:sldId id="755" r:id="rId30"/>
    <p:sldId id="692" r:id="rId31"/>
    <p:sldId id="676" r:id="rId32"/>
    <p:sldId id="691" r:id="rId33"/>
    <p:sldId id="754" r:id="rId34"/>
    <p:sldId id="757" r:id="rId35"/>
    <p:sldId id="695" r:id="rId36"/>
    <p:sldId id="696" r:id="rId37"/>
    <p:sldId id="697" r:id="rId38"/>
    <p:sldId id="698" r:id="rId39"/>
    <p:sldId id="699" r:id="rId40"/>
    <p:sldId id="702" r:id="rId41"/>
    <p:sldId id="703" r:id="rId42"/>
    <p:sldId id="740" r:id="rId43"/>
    <p:sldId id="760" r:id="rId44"/>
    <p:sldId id="743" r:id="rId45"/>
    <p:sldId id="777" r:id="rId46"/>
    <p:sldId id="705" r:id="rId47"/>
    <p:sldId id="707" r:id="rId48"/>
    <p:sldId id="734" r:id="rId49"/>
    <p:sldId id="708" r:id="rId50"/>
    <p:sldId id="710" r:id="rId51"/>
    <p:sldId id="775" r:id="rId52"/>
    <p:sldId id="769" r:id="rId53"/>
    <p:sldId id="776" r:id="rId54"/>
    <p:sldId id="773" r:id="rId55"/>
    <p:sldId id="780" r:id="rId56"/>
    <p:sldId id="714" r:id="rId57"/>
    <p:sldId id="715" r:id="rId58"/>
    <p:sldId id="716" r:id="rId5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1318F9"/>
    <a:srgbClr val="00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103" autoAdjust="0"/>
    <p:restoredTop sz="94364" autoAdjust="0"/>
  </p:normalViewPr>
  <p:slideViewPr>
    <p:cSldViewPr>
      <p:cViewPr varScale="1">
        <p:scale>
          <a:sx n="114" d="100"/>
          <a:sy n="114" d="100"/>
        </p:scale>
        <p:origin x="408" y="120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4BCFDB-30C7-4A20-B607-48BA40AC5BBF}" type="datetimeFigureOut">
              <a:rPr lang="en-US" smtClean="0"/>
              <a:t>10-Feb-23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AB5A15-2FDD-4767-AB35-EB75B097A1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0850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D82A8-344D-42A4-843A-670579252285}" type="datetimeFigureOut">
              <a:rPr lang="en-US" smtClean="0"/>
              <a:t>10-Feb-23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71FC6-5408-41F2-AAD4-1350311E6E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11344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D82A8-344D-42A4-843A-670579252285}" type="datetimeFigureOut">
              <a:rPr lang="en-US" smtClean="0"/>
              <a:t>10-Feb-23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71FC6-5408-41F2-AAD4-1350311E6E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30322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D82A8-344D-42A4-843A-670579252285}" type="datetimeFigureOut">
              <a:rPr lang="en-US" smtClean="0"/>
              <a:t>10-Feb-23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71FC6-5408-41F2-AAD4-1350311E6E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65346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D82A8-344D-42A4-843A-670579252285}" type="datetimeFigureOut">
              <a:rPr lang="en-US" smtClean="0"/>
              <a:t>10-Feb-23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71FC6-5408-41F2-AAD4-1350311E6E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00655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D82A8-344D-42A4-843A-670579252285}" type="datetimeFigureOut">
              <a:rPr lang="en-US" smtClean="0"/>
              <a:t>10-Feb-23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71FC6-5408-41F2-AAD4-1350311E6E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01352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D82A8-344D-42A4-843A-670579252285}" type="datetimeFigureOut">
              <a:rPr lang="en-US" smtClean="0"/>
              <a:t>10-Feb-23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71FC6-5408-41F2-AAD4-1350311E6E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61283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D82A8-344D-42A4-843A-670579252285}" type="datetimeFigureOut">
              <a:rPr lang="en-US" smtClean="0"/>
              <a:t>10-Feb-23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71FC6-5408-41F2-AAD4-1350311E6E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59255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D82A8-344D-42A4-843A-670579252285}" type="datetimeFigureOut">
              <a:rPr lang="en-US" smtClean="0"/>
              <a:t>10-Feb-23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71FC6-5408-41F2-AAD4-1350311E6E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66852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D82A8-344D-42A4-843A-670579252285}" type="datetimeFigureOut">
              <a:rPr lang="en-US" smtClean="0"/>
              <a:t>10-Feb-23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71FC6-5408-41F2-AAD4-1350311E6E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3418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D82A8-344D-42A4-843A-670579252285}" type="datetimeFigureOut">
              <a:rPr lang="en-US" smtClean="0"/>
              <a:t>10-Feb-23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71FC6-5408-41F2-AAD4-1350311E6E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5247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D82A8-344D-42A4-843A-670579252285}" type="datetimeFigureOut">
              <a:rPr lang="en-US" smtClean="0"/>
              <a:t>10-Feb-23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71FC6-5408-41F2-AAD4-1350311E6E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69473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5D82A8-344D-42A4-843A-670579252285}" type="datetimeFigureOut">
              <a:rPr lang="en-US" smtClean="0"/>
              <a:t>10-Feb-23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A71FC6-5408-41F2-AAD4-1350311E6E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20066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22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21.png"/><Relationship Id="rId4" Type="http://schemas.openxmlformats.org/officeDocument/2006/relationships/image" Target="../media/image7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22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21.png"/><Relationship Id="rId4" Type="http://schemas.openxmlformats.org/officeDocument/2006/relationships/image" Target="../media/image7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Biểu tượng - Logo - [Biểu trưng Hội Chữ thập đỏ Việt Nam] Hội Chữ thập đỏ  Việt Nam (trước đây: Hồng Thập Tự Việt Nam) được thành lập ngày 23/11/1946,  là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831976" y="23622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2133600"/>
            <a:ext cx="12212782" cy="7138079"/>
          </a:xfrm>
          <a:prstGeom prst="rect">
            <a:avLst/>
          </a:prstGeom>
          <a:solidFill>
            <a:srgbClr val="1318F9"/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09154" y="2344401"/>
            <a:ext cx="11073245" cy="39626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ĐẠI HỘI </a:t>
            </a:r>
          </a:p>
          <a:p>
            <a:pPr algn="ctr">
              <a:lnSpc>
                <a:spcPct val="150000"/>
              </a:lnSpc>
            </a:pPr>
            <a:r>
              <a:rPr lang="en-US" sz="4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CÔNG ĐOÀN </a:t>
            </a:r>
            <a:r>
              <a:rPr lang="en-US" sz="4400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TRƯỜNG TH TIỀN PHONG</a:t>
            </a:r>
            <a:endParaRPr lang="en-US" sz="44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4400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NHIỆM </a:t>
            </a:r>
            <a:r>
              <a:rPr lang="en-US" sz="4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KỲ 2023-2028</a:t>
            </a:r>
          </a:p>
          <a:p>
            <a:pPr algn="ctr"/>
            <a:endParaRPr lang="en-US" sz="26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600" b="1" i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                                   Yên Viên, ngày 11 tháng 02 năm 2023</a:t>
            </a:r>
            <a:endParaRPr lang="en-US" sz="2600" b="1" i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0"/>
            <a:ext cx="2290393" cy="213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5595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Biểu tượng - Logo - [Biểu trưng Hội Chữ thập đỏ Việt Nam] Hội Chữ thập đỏ  Việt Nam (trước đây: Hồng Thập Tự Việt Nam) được thành lập ngày 23/11/1946,  là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679575" y="495511"/>
            <a:ext cx="95218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ĐẠI HỘI CÔNG ĐOÀN TRƯỜNG TH TIỀN PHONG</a:t>
            </a:r>
          </a:p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NHIỆM KỲ 2023-2028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831976" y="23622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2259770"/>
            <a:ext cx="12192000" cy="4884003"/>
          </a:xfrm>
          <a:prstGeom prst="rect">
            <a:avLst/>
          </a:prstGeom>
          <a:solidFill>
            <a:srgbClr val="1318F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en-US" sz="1600" b="1" dirty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354082" y="1582590"/>
            <a:ext cx="7924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1318F9"/>
                </a:solidFill>
                <a:latin typeface="Times New Roman" pitchFamily="18" charset="0"/>
                <a:cs typeface="Times New Roman" pitchFamily="18" charset="0"/>
              </a:rPr>
              <a:t>ĐOÀN CHỦ TỊCH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016706" y="4876800"/>
            <a:ext cx="12598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768048" y="4902037"/>
            <a:ext cx="22893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Đ/c </a:t>
            </a:r>
          </a:p>
          <a:p>
            <a:pPr lvl="0" algn="ctr"/>
            <a:r>
              <a:rPr lang="en-US" sz="2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Vũ Xuân Tiến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289" y="0"/>
            <a:ext cx="2061793" cy="2212992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943061" y="4892189"/>
            <a:ext cx="26289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Đ/c:</a:t>
            </a:r>
          </a:p>
          <a:p>
            <a:pPr algn="ctr"/>
            <a:r>
              <a:rPr lang="en-US" sz="2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sz="2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Thị Phương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4343400" y="5616115"/>
            <a:ext cx="30479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kern="10" dirty="0" err="1">
                <a:ln w="9525">
                  <a:noFill/>
                  <a:round/>
                  <a:headEnd/>
                  <a:tailEnd/>
                </a:ln>
                <a:solidFill>
                  <a:schemeClr val="bg1"/>
                </a:solidFill>
                <a:latin typeface="Times New Roman"/>
                <a:cs typeface="Times New Roman"/>
              </a:rPr>
              <a:t>Uỷ</a:t>
            </a:r>
            <a:r>
              <a:rPr lang="en-US" kern="10" dirty="0">
                <a:ln w="9525">
                  <a:noFill/>
                  <a:round/>
                  <a:headEnd/>
                  <a:tailEnd/>
                </a:ln>
                <a:solidFill>
                  <a:schemeClr val="bg1"/>
                </a:solidFill>
                <a:latin typeface="Times New Roman"/>
                <a:cs typeface="Times New Roman"/>
              </a:rPr>
              <a:t> viên BCH </a:t>
            </a:r>
            <a:r>
              <a:rPr lang="en-US" kern="10" dirty="0" err="1">
                <a:ln w="9525">
                  <a:noFill/>
                  <a:round/>
                  <a:headEnd/>
                  <a:tailEnd/>
                </a:ln>
                <a:solidFill>
                  <a:schemeClr val="bg1"/>
                </a:solidFill>
                <a:latin typeface="Times New Roman"/>
                <a:cs typeface="Times New Roman"/>
              </a:rPr>
              <a:t>Công</a:t>
            </a:r>
            <a:r>
              <a:rPr lang="en-US" kern="10" dirty="0">
                <a:ln w="9525">
                  <a:noFill/>
                  <a:round/>
                  <a:headEnd/>
                  <a:tailEnd/>
                </a:ln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lang="en-US" kern="10" dirty="0" err="1">
                <a:ln w="9525">
                  <a:noFill/>
                  <a:round/>
                  <a:headEnd/>
                  <a:tailEnd/>
                </a:ln>
                <a:solidFill>
                  <a:schemeClr val="bg1"/>
                </a:solidFill>
                <a:latin typeface="Times New Roman"/>
                <a:cs typeface="Times New Roman"/>
              </a:rPr>
              <a:t>đoàn</a:t>
            </a:r>
            <a:r>
              <a:rPr lang="en-US" kern="10" dirty="0">
                <a:ln w="9525">
                  <a:noFill/>
                  <a:round/>
                  <a:headEnd/>
                  <a:tailEnd/>
                </a:ln>
                <a:solidFill>
                  <a:schemeClr val="bg1"/>
                </a:solidFill>
                <a:latin typeface="Times New Roman"/>
                <a:cs typeface="Times New Roman"/>
              </a:rPr>
              <a:t>;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kern="10" dirty="0" err="1">
                <a:ln w="9525">
                  <a:noFill/>
                  <a:round/>
                  <a:headEnd/>
                  <a:tailEnd/>
                </a:ln>
                <a:solidFill>
                  <a:schemeClr val="bg1"/>
                </a:solidFill>
                <a:latin typeface="Times New Roman"/>
                <a:cs typeface="Times New Roman"/>
              </a:rPr>
              <a:t>Chủ</a:t>
            </a:r>
            <a:r>
              <a:rPr lang="en-US" kern="10" dirty="0">
                <a:ln w="9525">
                  <a:noFill/>
                  <a:round/>
                  <a:headEnd/>
                  <a:tailEnd/>
                </a:ln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lang="en-US" kern="10" dirty="0" err="1">
                <a:ln w="9525">
                  <a:noFill/>
                  <a:round/>
                  <a:headEnd/>
                  <a:tailEnd/>
                </a:ln>
                <a:solidFill>
                  <a:schemeClr val="bg1"/>
                </a:solidFill>
                <a:latin typeface="Times New Roman"/>
                <a:cs typeface="Times New Roman"/>
              </a:rPr>
              <a:t>nhiệm</a:t>
            </a:r>
            <a:r>
              <a:rPr lang="en-US" kern="10" dirty="0">
                <a:ln w="9525">
                  <a:noFill/>
                  <a:round/>
                  <a:headEnd/>
                  <a:tailEnd/>
                </a:ln>
                <a:solidFill>
                  <a:schemeClr val="bg1"/>
                </a:solidFill>
                <a:latin typeface="Times New Roman"/>
                <a:cs typeface="Times New Roman"/>
              </a:rPr>
              <a:t> UBKT Công đoàn nhiệm kì 2017 - 2022</a:t>
            </a:r>
            <a:endParaRPr lang="en-US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CEEF418-E016-4F84-A2AF-75FA675C4986}"/>
              </a:ext>
            </a:extLst>
          </p:cNvPr>
          <p:cNvSpPr txBox="1"/>
          <p:nvPr/>
        </p:nvSpPr>
        <p:spPr>
          <a:xfrm>
            <a:off x="850859" y="5551463"/>
            <a:ext cx="30663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kern="10" dirty="0" err="1">
                <a:ln w="9525">
                  <a:noFill/>
                  <a:round/>
                  <a:headEnd/>
                  <a:tailEnd/>
                </a:ln>
                <a:solidFill>
                  <a:schemeClr val="bg1"/>
                </a:solidFill>
                <a:latin typeface="Times New Roman"/>
                <a:cs typeface="Times New Roman"/>
              </a:rPr>
              <a:t>Chủ</a:t>
            </a:r>
            <a:r>
              <a:rPr lang="en-US" kern="10" dirty="0">
                <a:ln w="9525">
                  <a:noFill/>
                  <a:round/>
                  <a:headEnd/>
                  <a:tailEnd/>
                </a:ln>
                <a:solidFill>
                  <a:schemeClr val="bg1"/>
                </a:solidFill>
                <a:latin typeface="Times New Roman"/>
                <a:cs typeface="Times New Roman"/>
              </a:rPr>
              <a:t> tịch công đoàn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kern="10" dirty="0">
                <a:ln w="9525">
                  <a:noFill/>
                  <a:round/>
                  <a:headEnd/>
                  <a:tailEnd/>
                </a:ln>
                <a:solidFill>
                  <a:schemeClr val="bg1"/>
                </a:solidFill>
                <a:latin typeface="Times New Roman"/>
                <a:cs typeface="Times New Roman"/>
              </a:rPr>
              <a:t>nhiệm kì 2017-2022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5F09126-9C4C-4B8A-AFB0-73C9E96507EB}"/>
              </a:ext>
            </a:extLst>
          </p:cNvPr>
          <p:cNvSpPr txBox="1"/>
          <p:nvPr/>
        </p:nvSpPr>
        <p:spPr>
          <a:xfrm>
            <a:off x="8080989" y="4965483"/>
            <a:ext cx="27424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Đ/c </a:t>
            </a:r>
          </a:p>
          <a:p>
            <a:pPr lvl="0" algn="ctr"/>
            <a:r>
              <a:rPr lang="en-US" sz="2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sz="2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Thị Vân Anh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0129B3B-AC01-4002-9F2C-1E78EF352966}"/>
              </a:ext>
            </a:extLst>
          </p:cNvPr>
          <p:cNvSpPr txBox="1"/>
          <p:nvPr/>
        </p:nvSpPr>
        <p:spPr>
          <a:xfrm>
            <a:off x="8150055" y="5616115"/>
            <a:ext cx="30126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kern="10" dirty="0" err="1">
                <a:ln w="9525">
                  <a:noFill/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Phó</a:t>
            </a:r>
            <a:r>
              <a:rPr lang="en-US" sz="2000" b="1" kern="10" dirty="0">
                <a:ln w="9525">
                  <a:noFill/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 hiệu trưởng</a:t>
            </a:r>
            <a:endParaRPr lang="en-US" sz="2000" b="1" dirty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3185" y="2650633"/>
            <a:ext cx="2001893" cy="2241556"/>
          </a:xfrm>
          <a:prstGeom prst="roundRect">
            <a:avLst>
              <a:gd name="adj" fmla="val 3330"/>
            </a:avLst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4"/>
          <a:srcRect t="19045"/>
          <a:stretch/>
        </p:blipFill>
        <p:spPr>
          <a:xfrm>
            <a:off x="4895146" y="2626534"/>
            <a:ext cx="1886655" cy="2352679"/>
          </a:xfrm>
          <a:prstGeom prst="roundRect">
            <a:avLst>
              <a:gd name="adj" fmla="val 3145"/>
            </a:avLst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58200" y="2568526"/>
            <a:ext cx="1842460" cy="2456613"/>
          </a:xfrm>
          <a:prstGeom prst="roundRect">
            <a:avLst>
              <a:gd name="adj" fmla="val 6667"/>
            </a:avLst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76274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Biểu tượng - Logo - [Biểu trưng Hội Chữ thập đỏ Việt Nam] Hội Chữ thập đỏ  Việt Nam (trước đây: Hồng Thập Tự Việt Nam) được thành lập ngày 23/11/1946,  là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831976" y="23622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2212992"/>
            <a:ext cx="12212782" cy="7058687"/>
          </a:xfrm>
          <a:prstGeom prst="rect">
            <a:avLst/>
          </a:prstGeom>
          <a:solidFill>
            <a:srgbClr val="1318F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09154" y="2344401"/>
            <a:ext cx="11073245" cy="39164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ĐẠI HỘI </a:t>
            </a:r>
          </a:p>
          <a:p>
            <a:pPr algn="ctr">
              <a:lnSpc>
                <a:spcPct val="150000"/>
              </a:lnSpc>
            </a:pPr>
            <a:r>
              <a:rPr lang="en-US" sz="4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CÔNG ĐOÀN TRƯỜNG TH TIỀN PHONG</a:t>
            </a:r>
          </a:p>
          <a:p>
            <a:pPr algn="ctr">
              <a:lnSpc>
                <a:spcPct val="150000"/>
              </a:lnSpc>
            </a:pPr>
            <a:r>
              <a:rPr lang="en-US" sz="45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NHIỆM KỲ 2023-2028</a:t>
            </a:r>
          </a:p>
          <a:p>
            <a:pPr algn="ctr"/>
            <a:endParaRPr lang="en-US" sz="26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600" b="1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Yên Viên, ngày 11 tháng 2 năm 2023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0"/>
            <a:ext cx="2290393" cy="2212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5199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Biểu tượng - Logo - [Biểu trưng Hội Chữ thập đỏ Việt Nam] Hội Chữ thập đỏ  Việt Nam (trước đây: Hồng Thập Tự Việt Nam) được thành lập ngày 23/11/1946,  là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831976" y="23622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2090893"/>
            <a:ext cx="12192000" cy="4973361"/>
          </a:xfrm>
          <a:prstGeom prst="rect">
            <a:avLst/>
          </a:prstGeom>
          <a:solidFill>
            <a:srgbClr val="1318F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66801" y="3556338"/>
            <a:ext cx="1013459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BẦU ĐOÀN THƯ KÝ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85800" y="631208"/>
            <a:ext cx="113538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ĐẠI HỘI CÔNG ĐOÀN TRƯỜNG TH TIỀN PHONG</a:t>
            </a:r>
          </a:p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NHIỆM KỲ 2023-2028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0"/>
            <a:ext cx="2164023" cy="2090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364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Biểu tượng - Logo - [Biểu trưng Hội Chữ thập đỏ Việt Nam] Hội Chữ thập đỏ  Việt Nam (trước đây: Hồng Thập Tự Việt Nam) được thành lập ngày 23/11/1946,  là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831976" y="23622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2403936"/>
            <a:ext cx="12192000" cy="6968664"/>
          </a:xfrm>
          <a:prstGeom prst="rect">
            <a:avLst/>
          </a:prstGeom>
          <a:solidFill>
            <a:srgbClr val="1318F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438400" y="1405548"/>
            <a:ext cx="7924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1318F9"/>
                </a:solidFill>
                <a:latin typeface="Times New Roman" pitchFamily="18" charset="0"/>
                <a:cs typeface="Times New Roman" pitchFamily="18" charset="0"/>
              </a:rPr>
              <a:t>DANH SÁCH DỰ KIẾN ĐOÀN THƯ KÝ 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00" y="0"/>
            <a:ext cx="2290393" cy="2212992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723900" y="304801"/>
            <a:ext cx="113538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ĐẠI HỘI CÔNG ĐOÀN TRƯỜNG TH TIỀN PHONG</a:t>
            </a:r>
          </a:p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NHIỆM KỲ 2023-2028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00347" y="4932138"/>
            <a:ext cx="317173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Đ/c:</a:t>
            </a:r>
          </a:p>
          <a:p>
            <a:pPr algn="ctr"/>
            <a:r>
              <a:rPr lang="en-US" sz="25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Vũ Thị Hồng Anh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57826" y="4892189"/>
            <a:ext cx="317173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Đ/c:</a:t>
            </a:r>
          </a:p>
          <a:p>
            <a:pPr algn="ctr"/>
            <a:r>
              <a:rPr lang="en-US" sz="25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Lê Quỳnh Mai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CEEF418-E016-4F84-A2AF-75FA675C4986}"/>
              </a:ext>
            </a:extLst>
          </p:cNvPr>
          <p:cNvSpPr txBox="1"/>
          <p:nvPr/>
        </p:nvSpPr>
        <p:spPr>
          <a:xfrm>
            <a:off x="7620000" y="5793912"/>
            <a:ext cx="30663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kern="10" dirty="0">
                <a:ln w="9525">
                  <a:noFill/>
                  <a:round/>
                  <a:headEnd/>
                  <a:tailEnd/>
                </a:ln>
                <a:solidFill>
                  <a:schemeClr val="bg1"/>
                </a:solidFill>
                <a:latin typeface="Times New Roman"/>
                <a:cs typeface="Times New Roman"/>
              </a:rPr>
              <a:t>Đoàn viên Công Đoàn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kern="10" dirty="0">
                <a:ln w="9525">
                  <a:noFill/>
                  <a:round/>
                  <a:headEnd/>
                  <a:tailEnd/>
                </a:ln>
                <a:solidFill>
                  <a:schemeClr val="bg1"/>
                </a:solidFill>
                <a:latin typeface="Times New Roman"/>
                <a:cs typeface="Times New Roman"/>
              </a:rPr>
              <a:t>Trường TH Tiền Phong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t="11094" b="8923"/>
          <a:stretch/>
        </p:blipFill>
        <p:spPr>
          <a:xfrm>
            <a:off x="8481822" y="2731531"/>
            <a:ext cx="1735689" cy="208317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b="7491"/>
          <a:stretch/>
        </p:blipFill>
        <p:spPr>
          <a:xfrm>
            <a:off x="1722446" y="2719485"/>
            <a:ext cx="1612965" cy="213275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B2A8AD1-2439-F29B-DA54-08F2F3F5C61C}"/>
              </a:ext>
            </a:extLst>
          </p:cNvPr>
          <p:cNvSpPr txBox="1"/>
          <p:nvPr/>
        </p:nvSpPr>
        <p:spPr>
          <a:xfrm>
            <a:off x="975879" y="5835648"/>
            <a:ext cx="33619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kern="10" dirty="0" err="1">
                <a:ln w="9525">
                  <a:noFill/>
                  <a:round/>
                  <a:headEnd/>
                  <a:tailEnd/>
                </a:ln>
                <a:solidFill>
                  <a:schemeClr val="bg1"/>
                </a:solidFill>
                <a:latin typeface="Times New Roman"/>
                <a:cs typeface="Times New Roman"/>
              </a:rPr>
              <a:t>Tổ</a:t>
            </a:r>
            <a:r>
              <a:rPr lang="en-US" sz="2400" kern="10" dirty="0">
                <a:ln w="9525">
                  <a:noFill/>
                  <a:round/>
                  <a:headEnd/>
                  <a:tailEnd/>
                </a:ln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lang="en-US" sz="2400" kern="10" dirty="0" err="1">
                <a:ln w="9525">
                  <a:noFill/>
                  <a:round/>
                  <a:headEnd/>
                  <a:tailEnd/>
                </a:ln>
                <a:solidFill>
                  <a:schemeClr val="bg1"/>
                </a:solidFill>
                <a:latin typeface="Times New Roman"/>
                <a:cs typeface="Times New Roman"/>
              </a:rPr>
              <a:t>trưởng</a:t>
            </a:r>
            <a:r>
              <a:rPr lang="en-US" sz="2400" kern="10" dirty="0">
                <a:ln w="9525">
                  <a:noFill/>
                  <a:round/>
                  <a:headEnd/>
                  <a:tailEnd/>
                </a:ln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lang="en-US" sz="2400" kern="10" dirty="0" err="1">
                <a:ln w="9525">
                  <a:noFill/>
                  <a:round/>
                  <a:headEnd/>
                  <a:tailEnd/>
                </a:ln>
                <a:solidFill>
                  <a:schemeClr val="bg1"/>
                </a:solidFill>
                <a:latin typeface="Times New Roman"/>
                <a:cs typeface="Times New Roman"/>
              </a:rPr>
              <a:t>Công</a:t>
            </a:r>
            <a:r>
              <a:rPr lang="en-US" sz="2400" kern="10" dirty="0">
                <a:ln w="9525">
                  <a:noFill/>
                  <a:round/>
                  <a:headEnd/>
                  <a:tailEnd/>
                </a:ln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lang="en-US" sz="2400" kern="10" dirty="0" err="1">
                <a:ln w="9525">
                  <a:noFill/>
                  <a:round/>
                  <a:headEnd/>
                  <a:tailEnd/>
                </a:ln>
                <a:solidFill>
                  <a:schemeClr val="bg1"/>
                </a:solidFill>
                <a:latin typeface="Times New Roman"/>
                <a:cs typeface="Times New Roman"/>
              </a:rPr>
              <a:t>đoàn</a:t>
            </a:r>
            <a:r>
              <a:rPr lang="en-US" sz="2400" kern="10" dirty="0">
                <a:ln w="9525">
                  <a:noFill/>
                  <a:round/>
                  <a:headEnd/>
                  <a:tailEnd/>
                </a:ln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lang="en-US" sz="2400" kern="10" dirty="0" err="1">
                <a:ln w="9525">
                  <a:noFill/>
                  <a:round/>
                  <a:headEnd/>
                  <a:tailEnd/>
                </a:ln>
                <a:solidFill>
                  <a:schemeClr val="bg1"/>
                </a:solidFill>
                <a:latin typeface="Times New Roman"/>
                <a:cs typeface="Times New Roman"/>
              </a:rPr>
              <a:t>tổ</a:t>
            </a:r>
            <a:r>
              <a:rPr lang="en-US" sz="2400" kern="10" dirty="0">
                <a:ln w="9525">
                  <a:noFill/>
                  <a:round/>
                  <a:headEnd/>
                  <a:tailEnd/>
                </a:ln>
                <a:solidFill>
                  <a:schemeClr val="bg1"/>
                </a:solidFill>
                <a:latin typeface="Times New Roman"/>
                <a:cs typeface="Times New Roman"/>
              </a:rPr>
              <a:t> 1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kern="10" dirty="0">
                <a:ln w="9525">
                  <a:noFill/>
                  <a:round/>
                  <a:headEnd/>
                  <a:tailEnd/>
                </a:ln>
                <a:solidFill>
                  <a:schemeClr val="bg1"/>
                </a:solidFill>
                <a:latin typeface="Times New Roman"/>
                <a:cs typeface="Times New Roman"/>
              </a:rPr>
              <a:t>Trường TH Tiền Phong</a:t>
            </a:r>
          </a:p>
        </p:txBody>
      </p:sp>
    </p:spTree>
    <p:extLst>
      <p:ext uri="{BB962C8B-B14F-4D97-AF65-F5344CB8AC3E}">
        <p14:creationId xmlns:p14="http://schemas.microsoft.com/office/powerpoint/2010/main" val="2681597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5" grpId="0"/>
      <p:bldP spid="16" grpId="0"/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Biểu tượng - Logo - [Biểu trưng Hội Chữ thập đỏ Việt Nam] Hội Chữ thập đỏ  Việt Nam (trước đây: Hồng Thập Tự Việt Nam) được thành lập ngày 23/11/1946,  là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831976" y="23622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2212992"/>
            <a:ext cx="12212782" cy="7058687"/>
          </a:xfrm>
          <a:prstGeom prst="rect">
            <a:avLst/>
          </a:prstGeom>
          <a:solidFill>
            <a:srgbClr val="1318F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32972" y="2362200"/>
            <a:ext cx="11859027" cy="39857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ĐẠI HỘI </a:t>
            </a:r>
          </a:p>
          <a:p>
            <a:pPr algn="ctr">
              <a:lnSpc>
                <a:spcPct val="150000"/>
              </a:lnSpc>
            </a:pPr>
            <a:r>
              <a:rPr lang="en-US" sz="45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CÔNG ĐOÀN TRƯỜNG TH TIỀN PHONG</a:t>
            </a:r>
          </a:p>
          <a:p>
            <a:pPr algn="ctr">
              <a:lnSpc>
                <a:spcPct val="150000"/>
              </a:lnSpc>
            </a:pPr>
            <a:r>
              <a:rPr lang="en-US" sz="45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NHIỆM KỲ 2023-2028</a:t>
            </a:r>
          </a:p>
          <a:p>
            <a:pPr algn="ctr"/>
            <a:endParaRPr lang="en-US" sz="26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600" b="1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Yên Viên, ngày 11 tháng 2 năm 2023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0"/>
            <a:ext cx="2290393" cy="2212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266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Biểu tượng - Logo - [Biểu trưng Hội Chữ thập đỏ Việt Nam] Hội Chữ thập đỏ  Việt Nam (trước đây: Hồng Thập Tự Việt Nam) được thành lập ngày 23/11/1946,  là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831976" y="23622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2223586"/>
            <a:ext cx="12192000" cy="4973361"/>
          </a:xfrm>
          <a:prstGeom prst="rect">
            <a:avLst/>
          </a:prstGeom>
          <a:solidFill>
            <a:srgbClr val="1318F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66801" y="3475535"/>
            <a:ext cx="10134599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BẦU BAN THẨM TRA TƯ CÁCH </a:t>
            </a:r>
          </a:p>
          <a:p>
            <a:pPr algn="ctr"/>
            <a:r>
              <a:rPr lang="en-US" sz="45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ĐẠI BIỂU </a:t>
            </a:r>
          </a:p>
          <a:p>
            <a:pPr algn="ctr"/>
            <a:endParaRPr lang="en-US" sz="60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838200" y="577035"/>
            <a:ext cx="113538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ĐẠI HỘI CÔNG ĐOÀN TRƯỜNG TH TIỀN PHONG</a:t>
            </a:r>
          </a:p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NHIỆM KỲ 2023-2028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93" y="10594"/>
            <a:ext cx="2290393" cy="2212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3501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Biểu tượng - Logo - [Biểu trưng Hội Chữ thập đỏ Việt Nam] Hội Chữ thập đỏ  Việt Nam (trước đây: Hồng Thập Tự Việt Nam) được thành lập ngày 23/11/1946,  là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712356" y="340295"/>
            <a:ext cx="95218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ĐẠI HỘI CÔNG ĐOÀN TRƯỜNG TH TIỀN PHONG</a:t>
            </a:r>
          </a:p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NHIỆM KỲ 2023-2028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831976" y="23622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2354997"/>
            <a:ext cx="12192000" cy="4884003"/>
          </a:xfrm>
          <a:prstGeom prst="rect">
            <a:avLst/>
          </a:prstGeom>
          <a:solidFill>
            <a:srgbClr val="1318F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en-US" sz="1600" b="1" dirty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162300" y="1235009"/>
            <a:ext cx="91885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1318F9"/>
                </a:solidFill>
                <a:latin typeface="Times New Roman" pitchFamily="18" charset="0"/>
                <a:cs typeface="Times New Roman" pitchFamily="18" charset="0"/>
              </a:rPr>
              <a:t>BAN THẨM TRA TƯ CÁCH ĐẠI BIỂU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016706" y="4876800"/>
            <a:ext cx="12598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045211" y="5077557"/>
            <a:ext cx="32020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chí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 lvl="0" algn="ctr"/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Đào Thị Thu Huyền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-250598" y="5807920"/>
            <a:ext cx="416514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200" b="1" kern="10" dirty="0" err="1">
                <a:ln w="9525">
                  <a:noFill/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Uỷ</a:t>
            </a:r>
            <a:r>
              <a:rPr lang="en-US" sz="2200" b="1" kern="10" dirty="0">
                <a:ln w="9525">
                  <a:noFill/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 viên</a:t>
            </a:r>
            <a:endParaRPr lang="en-US" sz="2200" b="1" dirty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200" b="1" kern="10" dirty="0">
                <a:ln w="9525">
                  <a:noFill/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 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508290" y="4945095"/>
            <a:ext cx="2514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chí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:</a:t>
            </a:r>
          </a:p>
          <a:p>
            <a:pPr lvl="0" algn="ctr"/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Thị Mai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146340" y="5807921"/>
            <a:ext cx="32385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200" b="1" kern="10" dirty="0" err="1">
                <a:ln w="9525">
                  <a:noFill/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Ủy</a:t>
            </a:r>
            <a:r>
              <a:rPr lang="en-US" sz="2200" b="1" kern="10" dirty="0">
                <a:ln w="9525">
                  <a:noFill/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2200" b="1" kern="10" dirty="0" err="1">
                <a:ln w="9525">
                  <a:noFill/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viên</a:t>
            </a:r>
            <a:r>
              <a:rPr lang="en-US" sz="2200" b="1" kern="10" dirty="0">
                <a:ln w="9525">
                  <a:noFill/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endParaRPr lang="en-US" sz="2200" b="1" dirty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289" y="0"/>
            <a:ext cx="2061793" cy="2212992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479088" y="4934958"/>
            <a:ext cx="28905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chí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 lvl="0" algn="ctr"/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Thị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Soan</a:t>
            </a:r>
            <a:endParaRPr lang="en-US" sz="24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758645" y="5940407"/>
            <a:ext cx="377516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200" b="1" kern="10" dirty="0" err="1">
                <a:ln w="9525">
                  <a:noFill/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Trưởng</a:t>
            </a:r>
            <a:r>
              <a:rPr lang="en-US" sz="2200" b="1" kern="10" dirty="0">
                <a:ln w="9525">
                  <a:noFill/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 ban </a:t>
            </a:r>
            <a:endParaRPr lang="en-US" sz="2200" b="1" dirty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5668" y="2918852"/>
            <a:ext cx="2033263" cy="197113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85735" y="2934195"/>
            <a:ext cx="2159710" cy="20109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98298" y="2849107"/>
            <a:ext cx="1574164" cy="215744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91695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4" grpId="0"/>
      <p:bldP spid="15" grpId="0"/>
      <p:bldP spid="22" grpId="0"/>
      <p:bldP spid="2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Biểu tượng - Logo - [Biểu trưng Hội Chữ thập đỏ Việt Nam] Hội Chữ thập đỏ  Việt Nam (trước đây: Hồng Thập Tự Việt Nam) được thành lập ngày 23/11/1946,  là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831976" y="23622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2209800"/>
            <a:ext cx="12212782" cy="7058687"/>
          </a:xfrm>
          <a:prstGeom prst="rect">
            <a:avLst/>
          </a:prstGeom>
          <a:solidFill>
            <a:srgbClr val="1318F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81000" y="2360023"/>
            <a:ext cx="11582400" cy="39857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ĐẠI HỘI </a:t>
            </a:r>
          </a:p>
          <a:p>
            <a:pPr algn="ctr">
              <a:lnSpc>
                <a:spcPct val="150000"/>
              </a:lnSpc>
            </a:pPr>
            <a:r>
              <a:rPr lang="en-US" sz="45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CÔNG ĐOÀN TRƯỜNG TH TIỀN PHONG</a:t>
            </a:r>
          </a:p>
          <a:p>
            <a:pPr algn="ctr">
              <a:lnSpc>
                <a:spcPct val="150000"/>
              </a:lnSpc>
            </a:pPr>
            <a:r>
              <a:rPr lang="en-US" sz="45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NHIỆM KỲ 2023-2028</a:t>
            </a:r>
          </a:p>
          <a:p>
            <a:pPr algn="ctr"/>
            <a:endParaRPr lang="en-US" sz="26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600" b="1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Yên Viên, ngày 11 tháng 2 năm 2023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0"/>
            <a:ext cx="2290393" cy="2212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2980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Biểu tượng - Logo - [Biểu trưng Hội Chữ thập đỏ Việt Nam] Hội Chữ thập đỏ  Việt Nam (trước đây: Hồng Thập Tự Việt Nam) được thành lập ngày 23/11/1946,  là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831976" y="23622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2090893"/>
            <a:ext cx="12192000" cy="4973361"/>
          </a:xfrm>
          <a:prstGeom prst="rect">
            <a:avLst/>
          </a:prstGeom>
          <a:solidFill>
            <a:srgbClr val="1318F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66801" y="3556338"/>
            <a:ext cx="1013459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KHAI MẠC ĐẠI HỘI</a:t>
            </a:r>
          </a:p>
        </p:txBody>
      </p:sp>
      <p:sp>
        <p:nvSpPr>
          <p:cNvPr id="11" name="Rectangle 10"/>
          <p:cNvSpPr/>
          <p:nvPr/>
        </p:nvSpPr>
        <p:spPr>
          <a:xfrm>
            <a:off x="857250" y="625448"/>
            <a:ext cx="113538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ĐẠI HỘI CÔNG ĐOÀN TRƯỜNG TH TIỀN PHONG</a:t>
            </a:r>
          </a:p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NHIỆM KỲ 2023-2028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0"/>
            <a:ext cx="2087823" cy="2090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3466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Biểu tượng - Logo - [Biểu trưng Hội Chữ thập đỏ Việt Nam] Hội Chữ thập đỏ  Việt Nam (trước đây: Hồng Thập Tự Việt Nam) được thành lập ngày 23/11/1946,  là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831976" y="23622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2209800"/>
            <a:ext cx="12212782" cy="7058687"/>
          </a:xfrm>
          <a:prstGeom prst="rect">
            <a:avLst/>
          </a:prstGeom>
          <a:solidFill>
            <a:srgbClr val="1318F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81000" y="2360023"/>
            <a:ext cx="11506200" cy="39857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ĐẠI HỘI </a:t>
            </a:r>
          </a:p>
          <a:p>
            <a:pPr algn="ctr">
              <a:lnSpc>
                <a:spcPct val="150000"/>
              </a:lnSpc>
            </a:pPr>
            <a:r>
              <a:rPr lang="en-US" sz="45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CÔNG ĐOÀN TRƯỜNG TH TIỀN PHONG</a:t>
            </a:r>
          </a:p>
          <a:p>
            <a:pPr algn="ctr">
              <a:lnSpc>
                <a:spcPct val="150000"/>
              </a:lnSpc>
            </a:pPr>
            <a:r>
              <a:rPr lang="en-US" sz="45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NHIỆM KỲ 2023-2028</a:t>
            </a:r>
          </a:p>
          <a:p>
            <a:pPr algn="ctr"/>
            <a:endParaRPr lang="en-US" sz="26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600" b="1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Yên Viên, ngày 11 tháng 2 năm 2023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0"/>
            <a:ext cx="2290393" cy="2212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021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Biểu tượng - Logo - [Biểu trưng Hội Chữ thập đỏ Việt Nam] Hội Chữ thập đỏ  Việt Nam (trước đây: Hồng Thập Tự Việt Nam) được thành lập ngày 23/11/1946,  là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524000" y="550156"/>
            <a:ext cx="99466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ĐẠI HỘI CÔNG ĐOÀN </a:t>
            </a:r>
            <a:r>
              <a:rPr lang="en-US" sz="2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TRƯỜNG TH TIỀN PHONG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NHIỆM 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KỲ 2023-2028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831976" y="23622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619376" y="1453385"/>
            <a:ext cx="79994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1318F9"/>
                </a:solidFill>
                <a:latin typeface="Times New Roman" pitchFamily="18" charset="0"/>
                <a:cs typeface="Times New Roman" pitchFamily="18" charset="0"/>
              </a:rPr>
              <a:t>NGHI LỄ CHÀO CỜ</a:t>
            </a:r>
          </a:p>
        </p:txBody>
      </p:sp>
      <p:pic>
        <p:nvPicPr>
          <p:cNvPr id="2052" name="Picture 4" descr="Hình ảnh lá cờ Việt Nam - cờ Tổ Quốc đẹp nhất bay phấp phới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" y="2306449"/>
            <a:ext cx="11957914" cy="4484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290393" cy="2212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1091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Biểu tượng - Logo - [Biểu trưng Hội Chữ thập đỏ Việt Nam] Hội Chữ thập đỏ  Việt Nam (trước đây: Hồng Thập Tự Việt Nam) được thành lập ngày 23/11/1946,  là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831976" y="23622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2209800"/>
            <a:ext cx="12212782" cy="7058687"/>
          </a:xfrm>
          <a:prstGeom prst="rect">
            <a:avLst/>
          </a:prstGeom>
          <a:solidFill>
            <a:srgbClr val="1318F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81000" y="2360023"/>
            <a:ext cx="11073246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44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44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4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CẤP ỦY – BAN GIÁM HIỆU </a:t>
            </a:r>
          </a:p>
          <a:p>
            <a:pPr algn="ctr"/>
            <a:r>
              <a:rPr lang="en-US" sz="4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TẶNG HOA CHÚC MỪNG ĐẠI HỘI </a:t>
            </a:r>
            <a:endParaRPr lang="en-US" sz="4400" b="1" i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44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0"/>
            <a:ext cx="2290393" cy="2212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3656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Biểu tượng - Logo - [Biểu trưng Hội Chữ thập đỏ Việt Nam] Hội Chữ thập đỏ  Việt Nam (trước đây: Hồng Thập Tự Việt Nam) được thành lập ngày 23/11/1946,  là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831976" y="23622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2189439"/>
            <a:ext cx="12192000" cy="4973361"/>
          </a:xfrm>
          <a:prstGeom prst="rect">
            <a:avLst/>
          </a:prstGeom>
          <a:solidFill>
            <a:srgbClr val="1318F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14400" y="3505200"/>
            <a:ext cx="101345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THAM LUẬN ĐẠI HỘI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914400" y="634425"/>
            <a:ext cx="113538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ĐẠI HỘI CÔNG ĐOÀN TRƯỜNG TH TIỀN PHONG</a:t>
            </a:r>
          </a:p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NHIỆM KỲ 2023-2028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0"/>
            <a:ext cx="2087823" cy="2090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9396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Biểu tượng - Logo - [Biểu trưng Hội Chữ thập đỏ Việt Nam] Hội Chữ thập đỏ  Việt Nam (trước đây: Hồng Thập Tự Việt Nam) được thành lập ngày 23/11/1946,  là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831976" y="23622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2235356"/>
            <a:ext cx="12192000" cy="4973361"/>
          </a:xfrm>
          <a:prstGeom prst="rect">
            <a:avLst/>
          </a:prstGeom>
          <a:solidFill>
            <a:srgbClr val="1318F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189544" y="2285040"/>
            <a:ext cx="97916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PHÁT BIỂU THAM LUẬN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876300" y="550665"/>
            <a:ext cx="113538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ĐẠI HỘI CÔNG ĐOÀN TRƯỜNG TH TIỀN PHONG</a:t>
            </a:r>
          </a:p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NHIỆM KỲ 2023-2028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0"/>
            <a:ext cx="2087823" cy="2090893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650666" y="3860307"/>
            <a:ext cx="816726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kern="10" dirty="0">
                <a:ln w="9525">
                  <a:noFill/>
                  <a:round/>
                  <a:headEnd/>
                  <a:tailEnd/>
                </a:ln>
                <a:solidFill>
                  <a:srgbClr val="FFFF00"/>
                </a:solidFill>
                <a:latin typeface="Times New Roman"/>
                <a:cs typeface="Times New Roman"/>
              </a:rPr>
              <a:t>Đồng chí </a:t>
            </a:r>
            <a:r>
              <a:rPr lang="en-US" sz="4000" kern="10" dirty="0">
                <a:ln w="9525">
                  <a:noFill/>
                  <a:round/>
                  <a:headEnd/>
                  <a:tailEnd/>
                </a:ln>
                <a:solidFill>
                  <a:srgbClr val="FFFF00"/>
                </a:solidFill>
                <a:latin typeface="Times New Roman"/>
                <a:cs typeface="Times New Roman"/>
              </a:rPr>
              <a:t>: </a:t>
            </a:r>
            <a:r>
              <a:rPr lang="en-US" sz="4000" b="1" kern="10" dirty="0">
                <a:ln w="9525">
                  <a:noFill/>
                  <a:round/>
                  <a:headEnd/>
                  <a:tailEnd/>
                </a:ln>
                <a:solidFill>
                  <a:schemeClr val="bg1"/>
                </a:solidFill>
                <a:latin typeface="Times New Roman"/>
                <a:cs typeface="Times New Roman"/>
              </a:rPr>
              <a:t>Đỗ Thị </a:t>
            </a:r>
            <a:r>
              <a:rPr lang="en-US" sz="4000" b="1" kern="10" dirty="0" err="1">
                <a:ln w="9525">
                  <a:noFill/>
                  <a:round/>
                  <a:headEnd/>
                  <a:tailEnd/>
                </a:ln>
                <a:solidFill>
                  <a:schemeClr val="bg1"/>
                </a:solidFill>
                <a:latin typeface="Times New Roman"/>
                <a:cs typeface="Times New Roman"/>
              </a:rPr>
              <a:t>Hải</a:t>
            </a:r>
            <a:r>
              <a:rPr lang="en-US" sz="4000" b="1" kern="10" dirty="0">
                <a:ln w="9525">
                  <a:noFill/>
                  <a:round/>
                  <a:headEnd/>
                  <a:tailEnd/>
                </a:ln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lang="en-US" sz="4000" b="1" kern="10" dirty="0" err="1">
                <a:ln w="9525">
                  <a:noFill/>
                  <a:round/>
                  <a:headEnd/>
                  <a:tailEnd/>
                </a:ln>
                <a:solidFill>
                  <a:schemeClr val="bg1"/>
                </a:solidFill>
                <a:latin typeface="Times New Roman"/>
                <a:cs typeface="Times New Roman"/>
              </a:rPr>
              <a:t>Yến</a:t>
            </a:r>
            <a:r>
              <a:rPr lang="en-US" sz="4000" b="1" kern="10" dirty="0">
                <a:ln w="9525">
                  <a:noFill/>
                  <a:round/>
                  <a:headEnd/>
                  <a:tailEnd/>
                </a:ln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kern="10" dirty="0" err="1">
                <a:ln w="9525">
                  <a:noFill/>
                  <a:round/>
                  <a:headEnd/>
                  <a:tailEnd/>
                </a:ln>
                <a:solidFill>
                  <a:schemeClr val="bg1"/>
                </a:solidFill>
                <a:latin typeface="Times New Roman"/>
                <a:cs typeface="Times New Roman"/>
              </a:rPr>
              <a:t>Tổ</a:t>
            </a:r>
            <a:r>
              <a:rPr lang="en-US" sz="4000" b="1" kern="10" dirty="0">
                <a:ln w="9525">
                  <a:noFill/>
                  <a:round/>
                  <a:headEnd/>
                  <a:tailEnd/>
                </a:ln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lang="en-US" sz="4000" b="1" kern="10" dirty="0" err="1">
                <a:ln w="9525">
                  <a:noFill/>
                  <a:round/>
                  <a:headEnd/>
                  <a:tailEnd/>
                </a:ln>
                <a:solidFill>
                  <a:schemeClr val="bg1"/>
                </a:solidFill>
                <a:latin typeface="Times New Roman"/>
                <a:cs typeface="Times New Roman"/>
              </a:rPr>
              <a:t>trưởng</a:t>
            </a:r>
            <a:r>
              <a:rPr lang="en-US" sz="4000" b="1" kern="10" dirty="0">
                <a:ln w="9525">
                  <a:noFill/>
                  <a:round/>
                  <a:headEnd/>
                  <a:tailEnd/>
                </a:ln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lang="en-US" sz="4000" b="1" kern="10" dirty="0" err="1">
                <a:ln w="9525">
                  <a:noFill/>
                  <a:round/>
                  <a:headEnd/>
                  <a:tailEnd/>
                </a:ln>
                <a:solidFill>
                  <a:schemeClr val="bg1"/>
                </a:solidFill>
                <a:latin typeface="Times New Roman"/>
                <a:cs typeface="Times New Roman"/>
              </a:rPr>
              <a:t>Công</a:t>
            </a:r>
            <a:r>
              <a:rPr lang="en-US" sz="4000" b="1" kern="10" dirty="0">
                <a:ln w="9525">
                  <a:noFill/>
                  <a:round/>
                  <a:headEnd/>
                  <a:tailEnd/>
                </a:ln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lang="en-US" sz="4000" b="1" kern="10" dirty="0" err="1">
                <a:ln w="9525">
                  <a:noFill/>
                  <a:round/>
                  <a:headEnd/>
                  <a:tailEnd/>
                </a:ln>
                <a:solidFill>
                  <a:schemeClr val="bg1"/>
                </a:solidFill>
                <a:latin typeface="Times New Roman"/>
                <a:cs typeface="Times New Roman"/>
              </a:rPr>
              <a:t>đoàn</a:t>
            </a:r>
            <a:r>
              <a:rPr lang="en-US" sz="4000" b="1" kern="10" dirty="0">
                <a:ln w="9525">
                  <a:noFill/>
                  <a:round/>
                  <a:headEnd/>
                  <a:tailEnd/>
                </a:ln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lang="en-US" sz="4000" b="1" kern="10" dirty="0" err="1">
                <a:ln w="9525">
                  <a:noFill/>
                  <a:round/>
                  <a:headEnd/>
                  <a:tailEnd/>
                </a:ln>
                <a:solidFill>
                  <a:schemeClr val="bg1"/>
                </a:solidFill>
                <a:latin typeface="Times New Roman"/>
                <a:cs typeface="Times New Roman"/>
              </a:rPr>
              <a:t>tổ</a:t>
            </a:r>
            <a:r>
              <a:rPr lang="en-US" sz="4000" b="1" kern="10" dirty="0">
                <a:ln w="9525">
                  <a:noFill/>
                  <a:round/>
                  <a:headEnd/>
                  <a:tailEnd/>
                </a:ln>
                <a:solidFill>
                  <a:schemeClr val="bg1"/>
                </a:solidFill>
                <a:latin typeface="Times New Roman"/>
                <a:cs typeface="Times New Roman"/>
              </a:rPr>
              <a:t> 4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4000" kern="10" dirty="0">
              <a:ln w="9525">
                <a:noFill/>
                <a:round/>
                <a:headEnd/>
                <a:tailEnd/>
              </a:ln>
              <a:solidFill>
                <a:srgbClr val="FFFF00"/>
              </a:solidFill>
              <a:latin typeface="Times New Roman"/>
              <a:cs typeface="Times New Roman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t="6855" b="17058"/>
          <a:stretch/>
        </p:blipFill>
        <p:spPr>
          <a:xfrm>
            <a:off x="461104" y="2641558"/>
            <a:ext cx="2587040" cy="295722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1744B80-1E90-70CD-23F7-0F0512FC0F75}"/>
              </a:ext>
            </a:extLst>
          </p:cNvPr>
          <p:cNvSpPr txBox="1"/>
          <p:nvPr/>
        </p:nvSpPr>
        <p:spPr>
          <a:xfrm>
            <a:off x="3276598" y="5598778"/>
            <a:ext cx="8334333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2800" b="1" i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Công đoàn phối hợp với nhà trường trong</a:t>
            </a:r>
            <a:endParaRPr lang="en-US" sz="2800" b="1" i="1" dirty="0">
              <a:solidFill>
                <a:srgbClr val="FFFF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800" b="1" i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công tác chuyên môn và các phong trào thi đua</a:t>
            </a:r>
            <a:r>
              <a:rPr lang="en-US" sz="2800" b="1" i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i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800" b="1" i="1" dirty="0">
              <a:solidFill>
                <a:srgbClr val="FFFF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3213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Biểu tượng - Logo - [Biểu trưng Hội Chữ thập đỏ Việt Nam] Hội Chữ thập đỏ  Việt Nam (trước đây: Hồng Thập Tự Việt Nam) được thành lập ngày 23/11/1946,  là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831976" y="23622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2235356"/>
            <a:ext cx="12192000" cy="4973361"/>
          </a:xfrm>
          <a:prstGeom prst="rect">
            <a:avLst/>
          </a:prstGeom>
          <a:solidFill>
            <a:srgbClr val="1318F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466850" y="2309552"/>
            <a:ext cx="97916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PHÁT BIỂU THAM LUẬN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85800" y="631208"/>
            <a:ext cx="113538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ĐẠI HỘI CÔNG TRƯỜNG TH TIỀN PHONG</a:t>
            </a:r>
          </a:p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NHIỆM KỲ 2023-2028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0"/>
            <a:ext cx="2087823" cy="2090893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588660" y="3789638"/>
            <a:ext cx="816726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kern="10" dirty="0">
                <a:ln w="9525">
                  <a:noFill/>
                  <a:round/>
                  <a:headEnd/>
                  <a:tailEnd/>
                </a:ln>
                <a:solidFill>
                  <a:srgbClr val="FFFF00"/>
                </a:solidFill>
                <a:latin typeface="Times New Roman"/>
                <a:cs typeface="Times New Roman"/>
              </a:rPr>
              <a:t>Đồng chí </a:t>
            </a:r>
            <a:r>
              <a:rPr lang="en-US" sz="4000" kern="10" dirty="0">
                <a:ln w="9525">
                  <a:noFill/>
                  <a:round/>
                  <a:headEnd/>
                  <a:tailEnd/>
                </a:ln>
                <a:solidFill>
                  <a:srgbClr val="FFFF00"/>
                </a:solidFill>
                <a:latin typeface="Times New Roman"/>
                <a:cs typeface="Times New Roman"/>
              </a:rPr>
              <a:t>: </a:t>
            </a:r>
            <a:r>
              <a:rPr lang="en-US" sz="4000" b="1" kern="10" dirty="0">
                <a:ln w="9525">
                  <a:noFill/>
                  <a:round/>
                  <a:headEnd/>
                  <a:tailEnd/>
                </a:ln>
                <a:solidFill>
                  <a:schemeClr val="bg1"/>
                </a:solidFill>
                <a:latin typeface="Times New Roman"/>
                <a:cs typeface="Times New Roman"/>
              </a:rPr>
              <a:t>Lê </a:t>
            </a:r>
            <a:r>
              <a:rPr lang="en-US" sz="4000" b="1" kern="10" dirty="0" err="1">
                <a:ln w="9525">
                  <a:noFill/>
                  <a:round/>
                  <a:headEnd/>
                  <a:tailEnd/>
                </a:ln>
                <a:solidFill>
                  <a:schemeClr val="bg1"/>
                </a:solidFill>
                <a:latin typeface="Times New Roman"/>
                <a:cs typeface="Times New Roman"/>
              </a:rPr>
              <a:t>Thị</a:t>
            </a:r>
            <a:r>
              <a:rPr lang="en-US" sz="4000" b="1" kern="10" dirty="0">
                <a:ln w="9525">
                  <a:noFill/>
                  <a:round/>
                  <a:headEnd/>
                  <a:tailEnd/>
                </a:ln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lang="en-US" sz="4000" b="1" kern="10" dirty="0" err="1">
                <a:ln w="9525">
                  <a:noFill/>
                  <a:round/>
                  <a:headEnd/>
                  <a:tailEnd/>
                </a:ln>
                <a:solidFill>
                  <a:schemeClr val="bg1"/>
                </a:solidFill>
                <a:latin typeface="Times New Roman"/>
                <a:cs typeface="Times New Roman"/>
              </a:rPr>
              <a:t>Thắm</a:t>
            </a:r>
            <a:endParaRPr lang="en-US" sz="4000" b="1" kern="10" dirty="0">
              <a:ln w="9525">
                <a:noFill/>
                <a:round/>
                <a:headEnd/>
                <a:tailEnd/>
              </a:ln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kern="10" dirty="0" err="1">
                <a:ln w="9525">
                  <a:noFill/>
                  <a:round/>
                  <a:headEnd/>
                  <a:tailEnd/>
                </a:ln>
                <a:solidFill>
                  <a:schemeClr val="bg1"/>
                </a:solidFill>
                <a:latin typeface="Times New Roman"/>
                <a:cs typeface="Times New Roman"/>
              </a:rPr>
              <a:t>Tổ</a:t>
            </a:r>
            <a:r>
              <a:rPr lang="en-US" sz="4000" b="1" kern="10" dirty="0">
                <a:ln w="9525">
                  <a:noFill/>
                  <a:round/>
                  <a:headEnd/>
                  <a:tailEnd/>
                </a:ln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lang="en-US" sz="4000" b="1" kern="10" dirty="0" err="1">
                <a:ln w="9525">
                  <a:noFill/>
                  <a:round/>
                  <a:headEnd/>
                  <a:tailEnd/>
                </a:ln>
                <a:solidFill>
                  <a:schemeClr val="bg1"/>
                </a:solidFill>
                <a:latin typeface="Times New Roman"/>
                <a:cs typeface="Times New Roman"/>
              </a:rPr>
              <a:t>trưởng</a:t>
            </a:r>
            <a:r>
              <a:rPr lang="en-US" sz="4000" b="1" kern="10" dirty="0">
                <a:ln w="9525">
                  <a:noFill/>
                  <a:round/>
                  <a:headEnd/>
                  <a:tailEnd/>
                </a:ln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lang="en-US" sz="4000" b="1" kern="10" dirty="0" err="1">
                <a:ln w="9525">
                  <a:noFill/>
                  <a:round/>
                  <a:headEnd/>
                  <a:tailEnd/>
                </a:ln>
                <a:solidFill>
                  <a:schemeClr val="bg1"/>
                </a:solidFill>
                <a:latin typeface="Times New Roman"/>
                <a:cs typeface="Times New Roman"/>
              </a:rPr>
              <a:t>Công</a:t>
            </a:r>
            <a:r>
              <a:rPr lang="en-US" sz="4000" b="1" kern="10" dirty="0">
                <a:ln w="9525">
                  <a:noFill/>
                  <a:round/>
                  <a:headEnd/>
                  <a:tailEnd/>
                </a:ln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lang="en-US" sz="4000" b="1" kern="10" dirty="0" err="1">
                <a:ln w="9525">
                  <a:noFill/>
                  <a:round/>
                  <a:headEnd/>
                  <a:tailEnd/>
                </a:ln>
                <a:solidFill>
                  <a:schemeClr val="bg1"/>
                </a:solidFill>
                <a:latin typeface="Times New Roman"/>
                <a:cs typeface="Times New Roman"/>
              </a:rPr>
              <a:t>đoàn</a:t>
            </a:r>
            <a:r>
              <a:rPr lang="en-US" sz="4000" b="1" kern="10" dirty="0">
                <a:ln w="9525">
                  <a:noFill/>
                  <a:round/>
                  <a:headEnd/>
                  <a:tailEnd/>
                </a:ln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lang="en-US" sz="4000" b="1" kern="10" dirty="0" err="1">
                <a:ln w="9525">
                  <a:noFill/>
                  <a:round/>
                  <a:headEnd/>
                  <a:tailEnd/>
                </a:ln>
                <a:solidFill>
                  <a:schemeClr val="bg1"/>
                </a:solidFill>
                <a:latin typeface="Times New Roman"/>
                <a:cs typeface="Times New Roman"/>
              </a:rPr>
              <a:t>tổ</a:t>
            </a:r>
            <a:r>
              <a:rPr lang="en-US" sz="4000" b="1" kern="10" dirty="0">
                <a:ln w="9525">
                  <a:noFill/>
                  <a:round/>
                  <a:headEnd/>
                  <a:tailEnd/>
                </a:ln>
                <a:solidFill>
                  <a:schemeClr val="bg1"/>
                </a:solidFill>
                <a:latin typeface="Times New Roman"/>
                <a:cs typeface="Times New Roman"/>
              </a:rPr>
              <a:t> 3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4000" b="1" kern="10" dirty="0">
              <a:ln w="9525">
                <a:noFill/>
                <a:round/>
                <a:headEnd/>
                <a:tailEnd/>
              </a:ln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4000" kern="10" dirty="0">
              <a:ln w="9525">
                <a:noFill/>
                <a:round/>
                <a:headEnd/>
                <a:tailEnd/>
              </a:ln>
              <a:solidFill>
                <a:srgbClr val="FFFF00"/>
              </a:solidFill>
              <a:latin typeface="Times New Roman"/>
              <a:cs typeface="Times New Roman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13283" t="13949" r="12239"/>
          <a:stretch/>
        </p:blipFill>
        <p:spPr>
          <a:xfrm>
            <a:off x="416380" y="2914972"/>
            <a:ext cx="2479220" cy="285317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812EED5-17B7-BB79-70F5-3D90DFBD71AB}"/>
              </a:ext>
            </a:extLst>
          </p:cNvPr>
          <p:cNvSpPr txBox="1"/>
          <p:nvPr/>
        </p:nvSpPr>
        <p:spPr>
          <a:xfrm>
            <a:off x="3130024" y="5534294"/>
            <a:ext cx="9084538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biện</a:t>
            </a:r>
            <a:r>
              <a:rPr lang="en-US" sz="28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pháp</a:t>
            </a:r>
            <a:r>
              <a:rPr lang="en-US" sz="28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đẩy</a:t>
            </a:r>
            <a:r>
              <a:rPr lang="en-US" sz="28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mạnh</a:t>
            </a:r>
            <a:r>
              <a:rPr lang="en-US" sz="28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phong</a:t>
            </a:r>
            <a:r>
              <a:rPr lang="en-US" sz="28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trào</a:t>
            </a:r>
            <a:r>
              <a:rPr lang="en-US" sz="28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28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hóa</a:t>
            </a:r>
            <a:r>
              <a:rPr lang="en-US" sz="28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  <a:p>
            <a:r>
              <a:rPr lang="en-US" sz="2800" b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28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nghệ</a:t>
            </a:r>
            <a:r>
              <a:rPr lang="en-US" sz="28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TDTT </a:t>
            </a:r>
            <a:r>
              <a:rPr lang="en-US" sz="2800" b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nhà</a:t>
            </a:r>
            <a:r>
              <a:rPr lang="en-US" sz="28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trường</a:t>
            </a:r>
            <a:r>
              <a:rPr lang="en-US" sz="28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b="1" i="1" dirty="0">
              <a:solidFill>
                <a:srgbClr val="FFFF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800" b="1" dirty="0">
              <a:solidFill>
                <a:srgbClr val="FFFF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1972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Biểu tượng - Logo - [Biểu trưng Hội Chữ thập đỏ Việt Nam] Hội Chữ thập đỏ  Việt Nam (trước đây: Hồng Thập Tự Việt Nam) được thành lập ngày 23/11/1946,  là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831976" y="23622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2235356"/>
            <a:ext cx="12192000" cy="4973361"/>
          </a:xfrm>
          <a:prstGeom prst="rect">
            <a:avLst/>
          </a:prstGeom>
          <a:solidFill>
            <a:srgbClr val="1318F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211153" y="2432404"/>
            <a:ext cx="97916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PHÁT BIỂU THAM LUẬN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85800" y="631208"/>
            <a:ext cx="113538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ĐẠI HỘI CÔNG TRƯỜNG TH TIỀN PHONG</a:t>
            </a:r>
          </a:p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NHIỆM KỲ 2023-2028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0"/>
            <a:ext cx="2087823" cy="2090893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588660" y="3789638"/>
            <a:ext cx="816726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kern="10" dirty="0">
                <a:ln w="9525">
                  <a:noFill/>
                  <a:round/>
                  <a:headEnd/>
                  <a:tailEnd/>
                </a:ln>
                <a:solidFill>
                  <a:srgbClr val="FFFF00"/>
                </a:solidFill>
                <a:latin typeface="Times New Roman"/>
                <a:cs typeface="Times New Roman"/>
              </a:rPr>
              <a:t>Đồng chí </a:t>
            </a:r>
            <a:r>
              <a:rPr lang="en-US" sz="4000" kern="10" dirty="0">
                <a:ln w="9525">
                  <a:noFill/>
                  <a:round/>
                  <a:headEnd/>
                  <a:tailEnd/>
                </a:ln>
                <a:solidFill>
                  <a:srgbClr val="FFFF00"/>
                </a:solidFill>
                <a:latin typeface="Times New Roman"/>
                <a:cs typeface="Times New Roman"/>
              </a:rPr>
              <a:t>: </a:t>
            </a:r>
            <a:r>
              <a:rPr lang="en-US" sz="4000" b="1" kern="10" dirty="0">
                <a:ln w="9525">
                  <a:noFill/>
                  <a:round/>
                  <a:headEnd/>
                  <a:tailEnd/>
                </a:ln>
                <a:solidFill>
                  <a:schemeClr val="bg1"/>
                </a:solidFill>
                <a:latin typeface="Times New Roman"/>
                <a:cs typeface="Times New Roman"/>
              </a:rPr>
              <a:t>Phạm </a:t>
            </a:r>
            <a:r>
              <a:rPr lang="en-US" sz="4000" b="1" kern="10" dirty="0" err="1">
                <a:ln w="9525">
                  <a:noFill/>
                  <a:round/>
                  <a:headEnd/>
                  <a:tailEnd/>
                </a:ln>
                <a:solidFill>
                  <a:schemeClr val="bg1"/>
                </a:solidFill>
                <a:latin typeface="Times New Roman"/>
                <a:cs typeface="Times New Roman"/>
              </a:rPr>
              <a:t>Ngọc</a:t>
            </a:r>
            <a:r>
              <a:rPr lang="en-US" sz="4000" b="1" kern="10" dirty="0">
                <a:ln w="9525">
                  <a:noFill/>
                  <a:round/>
                  <a:headEnd/>
                  <a:tailEnd/>
                </a:ln>
                <a:solidFill>
                  <a:schemeClr val="bg1"/>
                </a:solidFill>
                <a:latin typeface="Times New Roman"/>
                <a:cs typeface="Times New Roman"/>
              </a:rPr>
              <a:t> Mai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kern="10" dirty="0" err="1">
                <a:ln w="9525">
                  <a:noFill/>
                  <a:round/>
                  <a:headEnd/>
                  <a:tailEnd/>
                </a:ln>
                <a:solidFill>
                  <a:schemeClr val="bg1"/>
                </a:solidFill>
                <a:latin typeface="Times New Roman"/>
                <a:cs typeface="Times New Roman"/>
              </a:rPr>
              <a:t>Tổ</a:t>
            </a:r>
            <a:r>
              <a:rPr lang="en-US" sz="4000" b="1" kern="10" dirty="0">
                <a:ln w="9525">
                  <a:noFill/>
                  <a:round/>
                  <a:headEnd/>
                  <a:tailEnd/>
                </a:ln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lang="en-US" sz="4000" b="1" kern="10" dirty="0" err="1">
                <a:ln w="9525">
                  <a:noFill/>
                  <a:round/>
                  <a:headEnd/>
                  <a:tailEnd/>
                </a:ln>
                <a:solidFill>
                  <a:schemeClr val="bg1"/>
                </a:solidFill>
                <a:latin typeface="Times New Roman"/>
                <a:cs typeface="Times New Roman"/>
              </a:rPr>
              <a:t>trưởng</a:t>
            </a:r>
            <a:r>
              <a:rPr lang="en-US" sz="4000" b="1" kern="10" dirty="0">
                <a:ln w="9525">
                  <a:noFill/>
                  <a:round/>
                  <a:headEnd/>
                  <a:tailEnd/>
                </a:ln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lang="en-US" sz="4000" b="1" kern="10" dirty="0" err="1">
                <a:ln w="9525">
                  <a:noFill/>
                  <a:round/>
                  <a:headEnd/>
                  <a:tailEnd/>
                </a:ln>
                <a:solidFill>
                  <a:schemeClr val="bg1"/>
                </a:solidFill>
                <a:latin typeface="Times New Roman"/>
                <a:cs typeface="Times New Roman"/>
              </a:rPr>
              <a:t>Công</a:t>
            </a:r>
            <a:r>
              <a:rPr lang="en-US" sz="4000" b="1" kern="10" dirty="0">
                <a:ln w="9525">
                  <a:noFill/>
                  <a:round/>
                  <a:headEnd/>
                  <a:tailEnd/>
                </a:ln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lang="en-US" sz="4000" b="1" kern="10" dirty="0" err="1">
                <a:ln w="9525">
                  <a:noFill/>
                  <a:round/>
                  <a:headEnd/>
                  <a:tailEnd/>
                </a:ln>
                <a:solidFill>
                  <a:schemeClr val="bg1"/>
                </a:solidFill>
                <a:latin typeface="Times New Roman"/>
                <a:cs typeface="Times New Roman"/>
              </a:rPr>
              <a:t>đoàn</a:t>
            </a:r>
            <a:r>
              <a:rPr lang="en-US" sz="4000" b="1" kern="10" dirty="0">
                <a:ln w="9525">
                  <a:noFill/>
                  <a:round/>
                  <a:headEnd/>
                  <a:tailEnd/>
                </a:ln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lang="en-US" sz="4000" b="1" kern="10" dirty="0" err="1">
                <a:ln w="9525">
                  <a:noFill/>
                  <a:round/>
                  <a:headEnd/>
                  <a:tailEnd/>
                </a:ln>
                <a:solidFill>
                  <a:schemeClr val="bg1"/>
                </a:solidFill>
                <a:latin typeface="Times New Roman"/>
                <a:cs typeface="Times New Roman"/>
              </a:rPr>
              <a:t>tổ</a:t>
            </a:r>
            <a:r>
              <a:rPr lang="en-US" sz="4000" b="1" kern="10" dirty="0">
                <a:ln w="9525">
                  <a:noFill/>
                  <a:round/>
                  <a:headEnd/>
                  <a:tailEnd/>
                </a:ln>
                <a:solidFill>
                  <a:schemeClr val="bg1"/>
                </a:solidFill>
                <a:latin typeface="Times New Roman"/>
                <a:cs typeface="Times New Roman"/>
              </a:rPr>
              <a:t> 5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4000" b="1" kern="10" dirty="0">
              <a:ln w="9525">
                <a:noFill/>
                <a:round/>
                <a:headEnd/>
                <a:tailEnd/>
              </a:ln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4000" kern="10" dirty="0">
              <a:ln w="9525">
                <a:noFill/>
                <a:round/>
                <a:headEnd/>
                <a:tailEnd/>
              </a:ln>
              <a:solidFill>
                <a:srgbClr val="FFFF00"/>
              </a:solidFill>
              <a:latin typeface="Times New Roman"/>
              <a:cs typeface="Times New Roman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t="15000" b="6562"/>
          <a:stretch/>
        </p:blipFill>
        <p:spPr>
          <a:xfrm>
            <a:off x="544210" y="2879624"/>
            <a:ext cx="2575531" cy="313434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8BA8C53-BBF0-491D-6CCD-0867B56E7B2E}"/>
              </a:ext>
            </a:extLst>
          </p:cNvPr>
          <p:cNvSpPr txBox="1"/>
          <p:nvPr/>
        </p:nvSpPr>
        <p:spPr>
          <a:xfrm>
            <a:off x="3130024" y="5534294"/>
            <a:ext cx="845128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28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Công tác chăm lo, bảo vệ quyền, lợi ích </a:t>
            </a:r>
            <a:endParaRPr lang="en-US" sz="2800" b="1" dirty="0">
              <a:solidFill>
                <a:srgbClr val="FFFF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vi-VN" sz="28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hợp pháp cho đoàn viên công đoàn trong nhà trường.</a:t>
            </a:r>
            <a:r>
              <a:rPr lang="vi-VN" sz="28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2800" b="1" dirty="0">
              <a:solidFill>
                <a:srgbClr val="FFFF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4489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Biểu tượng - Logo - [Biểu trưng Hội Chữ thập đỏ Việt Nam] Hội Chữ thập đỏ  Việt Nam (trước đây: Hồng Thập Tự Việt Nam) được thành lập ngày 23/11/1946,  là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831976" y="23622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2212992"/>
            <a:ext cx="12212782" cy="7058687"/>
          </a:xfrm>
          <a:prstGeom prst="rect">
            <a:avLst/>
          </a:prstGeom>
          <a:solidFill>
            <a:srgbClr val="1318F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81000" y="2360023"/>
            <a:ext cx="11582400" cy="39857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ĐẠI HỘI </a:t>
            </a:r>
          </a:p>
          <a:p>
            <a:pPr algn="ctr">
              <a:lnSpc>
                <a:spcPct val="150000"/>
              </a:lnSpc>
            </a:pPr>
            <a:r>
              <a:rPr lang="en-US" sz="45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CÔNG ĐOÀN TRƯỜNG TH TIỀN PHONG</a:t>
            </a:r>
          </a:p>
          <a:p>
            <a:pPr algn="ctr">
              <a:lnSpc>
                <a:spcPct val="150000"/>
              </a:lnSpc>
            </a:pPr>
            <a:r>
              <a:rPr lang="en-US" sz="45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NHIỆM KỲ 2023-2028</a:t>
            </a:r>
          </a:p>
          <a:p>
            <a:pPr algn="ctr"/>
            <a:endParaRPr lang="en-US" sz="26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600" b="1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Yên Viên, ngày 11 tháng 2 năm 2023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0"/>
            <a:ext cx="2290393" cy="2212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5072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Biểu tượng - Logo - [Biểu trưng Hội Chữ thập đỏ Việt Nam] Hội Chữ thập đỏ  Việt Nam (trước đây: Hồng Thập Tự Việt Nam) được thành lập ngày 23/11/1946,  là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831976" y="23622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2189439"/>
            <a:ext cx="12192000" cy="4973361"/>
          </a:xfrm>
          <a:prstGeom prst="rect">
            <a:avLst/>
          </a:prstGeom>
          <a:solidFill>
            <a:srgbClr val="1318F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14400" y="3505200"/>
            <a:ext cx="107442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PHÁT BIỂU CỦA LÃNH ĐẠO  LIÊN ĐOÀN LAO ĐỘNG HUYỆN GIA LÂM VÀ CHI BỘ NHÀ TRƯỜNG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895350" y="709006"/>
            <a:ext cx="113538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ĐẠI HỘI CÔNG ĐOÀN TRƯỜNG TH TIỀN PHONG</a:t>
            </a:r>
          </a:p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NHIỆM KỲ 2023-2028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0"/>
            <a:ext cx="2087823" cy="2090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7520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Biểu tượng - Logo - [Biểu trưng Hội Chữ thập đỏ Việt Nam] Hội Chữ thập đỏ  Việt Nam (trước đây: Hồng Thập Tự Việt Nam) được thành lập ngày 23/11/1946,  là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831976" y="23622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2212992"/>
            <a:ext cx="12212782" cy="7058687"/>
          </a:xfrm>
          <a:prstGeom prst="rect">
            <a:avLst/>
          </a:prstGeom>
          <a:solidFill>
            <a:srgbClr val="1318F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81000" y="2360023"/>
            <a:ext cx="11506200" cy="39857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ĐẠI HỘI </a:t>
            </a:r>
          </a:p>
          <a:p>
            <a:pPr algn="ctr">
              <a:lnSpc>
                <a:spcPct val="150000"/>
              </a:lnSpc>
            </a:pPr>
            <a:r>
              <a:rPr lang="en-US" sz="45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CÔNG ĐOÀN TRƯỜNG TH TIỀN PHONG</a:t>
            </a:r>
          </a:p>
          <a:p>
            <a:pPr algn="ctr">
              <a:lnSpc>
                <a:spcPct val="150000"/>
              </a:lnSpc>
            </a:pPr>
            <a:r>
              <a:rPr lang="en-US" sz="45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NHIỆM KỲ 2023-2028</a:t>
            </a:r>
          </a:p>
          <a:p>
            <a:pPr algn="ctr"/>
            <a:endParaRPr lang="en-US" sz="26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600" b="1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Yên Viên, ngày 11 tháng 2 năm 2023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0"/>
            <a:ext cx="2290393" cy="2212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1923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Biểu tượng - Logo - [Biểu trưng Hội Chữ thập đỏ Việt Nam] Hội Chữ thập đỏ  Việt Nam (trước đây: Hồng Thập Tự Việt Nam) được thành lập ngày 23/11/1946,  là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831976" y="23622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2189439"/>
            <a:ext cx="12192000" cy="4973361"/>
          </a:xfrm>
          <a:prstGeom prst="rect">
            <a:avLst/>
          </a:prstGeom>
          <a:solidFill>
            <a:srgbClr val="1318F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6200" y="3318302"/>
            <a:ext cx="121158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BẦU BCH CÔNG TRƯỜNG TH TIỀN PHONG </a:t>
            </a:r>
          </a:p>
          <a:p>
            <a:pPr algn="ctr"/>
            <a:r>
              <a:rPr lang="en-US" sz="4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NHIỆM KỲ 2023-2028</a:t>
            </a:r>
          </a:p>
        </p:txBody>
      </p:sp>
      <p:sp>
        <p:nvSpPr>
          <p:cNvPr id="11" name="Rectangle 10"/>
          <p:cNvSpPr/>
          <p:nvPr/>
        </p:nvSpPr>
        <p:spPr>
          <a:xfrm>
            <a:off x="838200" y="648562"/>
            <a:ext cx="113538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ĐẠI HỘI CÔNG ĐOÀN TRƯỜNG TH TIỀN PHONG</a:t>
            </a:r>
          </a:p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NHIỆM KỲ 2023-2028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0"/>
            <a:ext cx="2087823" cy="2090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1496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Biểu tượng - Logo - [Biểu trưng Hội Chữ thập đỏ Việt Nam] Hội Chữ thập đỏ  Việt Nam (trước đây: Hồng Thập Tự Việt Nam) được thành lập ngày 23/11/1946,  là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831976" y="23622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2189439"/>
            <a:ext cx="12192000" cy="4973361"/>
          </a:xfrm>
          <a:prstGeom prst="rect">
            <a:avLst/>
          </a:prstGeom>
          <a:solidFill>
            <a:srgbClr val="1318F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49343" y="251064"/>
            <a:ext cx="11353800" cy="9079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ĐẠI HỘI CÔNG ĐOÀN 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TRƯỜNG TH TIỀN PHONG</a:t>
            </a:r>
          </a:p>
          <a:p>
            <a:pPr algn="ctr"/>
            <a:r>
              <a:rPr lang="en-US" sz="2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NHIỆM KỲ 2023-2028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60338"/>
            <a:ext cx="1902203" cy="1905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831975" y="1302939"/>
            <a:ext cx="9188536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700" b="1" dirty="0">
                <a:solidFill>
                  <a:srgbClr val="1318F9"/>
                </a:solidFill>
                <a:latin typeface="Times New Roman" pitchFamily="18" charset="0"/>
                <a:cs typeface="Times New Roman" pitchFamily="18" charset="0"/>
              </a:rPr>
              <a:t>DANH SÁCH ĐỀ CỬ BAN CHẤP HÀNH KHÓA MỚI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360701" y="3210461"/>
            <a:ext cx="8167266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kern="10" dirty="0">
                <a:ln w="9525">
                  <a:noFill/>
                  <a:round/>
                  <a:headEnd/>
                  <a:tailEnd/>
                </a:ln>
                <a:solidFill>
                  <a:srgbClr val="FFFF00"/>
                </a:solidFill>
                <a:latin typeface="Times New Roman"/>
                <a:cs typeface="Times New Roman"/>
              </a:rPr>
              <a:t>Đồng chí </a:t>
            </a:r>
            <a:r>
              <a:rPr lang="en-US" sz="4000" kern="10" dirty="0">
                <a:ln w="9525">
                  <a:noFill/>
                  <a:round/>
                  <a:headEnd/>
                  <a:tailEnd/>
                </a:ln>
                <a:solidFill>
                  <a:srgbClr val="FFFF00"/>
                </a:solidFill>
                <a:latin typeface="Times New Roman"/>
                <a:cs typeface="Times New Roman"/>
              </a:rPr>
              <a:t>: </a:t>
            </a:r>
            <a:r>
              <a:rPr lang="en-US" sz="4000" b="1" kern="10" dirty="0" err="1">
                <a:ln w="9525">
                  <a:noFill/>
                  <a:round/>
                  <a:headEnd/>
                  <a:tailEnd/>
                </a:ln>
                <a:solidFill>
                  <a:srgbClr val="FFFF00"/>
                </a:solidFill>
                <a:latin typeface="Times New Roman"/>
                <a:cs typeface="Times New Roman"/>
              </a:rPr>
              <a:t>Nguyễn</a:t>
            </a:r>
            <a:r>
              <a:rPr lang="en-US" sz="4000" b="1" kern="10" dirty="0">
                <a:ln w="9525">
                  <a:noFill/>
                  <a:round/>
                  <a:headEnd/>
                  <a:tailEnd/>
                </a:ln>
                <a:solidFill>
                  <a:srgbClr val="FFFF00"/>
                </a:solidFill>
                <a:latin typeface="Times New Roman"/>
                <a:cs typeface="Times New Roman"/>
              </a:rPr>
              <a:t> Thị Phương</a:t>
            </a:r>
            <a:endParaRPr lang="en-US" sz="4000" b="1" kern="10" dirty="0">
              <a:ln w="9525">
                <a:noFill/>
                <a:round/>
                <a:headEnd/>
                <a:tailEnd/>
              </a:ln>
              <a:solidFill>
                <a:srgbClr val="FF0000"/>
              </a:solidFill>
              <a:latin typeface="Times New Roman"/>
              <a:cs typeface="Times New Roman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kern="10" dirty="0">
                <a:ln w="9525">
                  <a:noFill/>
                  <a:round/>
                  <a:headEnd/>
                  <a:tailEnd/>
                </a:ln>
                <a:solidFill>
                  <a:schemeClr val="bg1"/>
                </a:solidFill>
                <a:latin typeface="Times New Roman"/>
                <a:cs typeface="Times New Roman"/>
              </a:rPr>
              <a:t>Chủ tịch Công đoàn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kern="10" dirty="0">
                <a:ln w="9525">
                  <a:noFill/>
                  <a:round/>
                  <a:headEnd/>
                  <a:tailEnd/>
                </a:ln>
                <a:solidFill>
                  <a:schemeClr val="bg1"/>
                </a:solidFill>
                <a:latin typeface="Times New Roman"/>
                <a:cs typeface="Times New Roman"/>
              </a:rPr>
              <a:t>Trường TH Tiền Phong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kern="10" dirty="0">
                <a:ln w="9525">
                  <a:noFill/>
                  <a:round/>
                  <a:headEnd/>
                  <a:tailEnd/>
                </a:ln>
                <a:solidFill>
                  <a:schemeClr val="bg1"/>
                </a:solidFill>
                <a:latin typeface="Times New Roman"/>
                <a:cs typeface="Times New Roman"/>
              </a:rPr>
              <a:t>nhiệm kì 2017 - 2022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4000" kern="10" dirty="0">
              <a:ln w="9525">
                <a:noFill/>
                <a:round/>
                <a:headEnd/>
                <a:tailEnd/>
              </a:ln>
              <a:solidFill>
                <a:srgbClr val="FFFF00"/>
              </a:solidFill>
              <a:latin typeface="Times New Roman"/>
              <a:cs typeface="Times New Roman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9343" y="2904293"/>
            <a:ext cx="2558253" cy="2864523"/>
          </a:xfrm>
          <a:prstGeom prst="roundRect">
            <a:avLst>
              <a:gd name="adj" fmla="val 3330"/>
            </a:avLst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07729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át quốc ca đoa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2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1134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Biểu tượng - Logo - [Biểu trưng Hội Chữ thập đỏ Việt Nam] Hội Chữ thập đỏ  Việt Nam (trước đây: Hồng Thập Tự Việt Nam) được thành lập ngày 23/11/1946,  là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831976" y="23622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2189439"/>
            <a:ext cx="12192000" cy="4973361"/>
          </a:xfrm>
          <a:prstGeom prst="rect">
            <a:avLst/>
          </a:prstGeom>
          <a:solidFill>
            <a:srgbClr val="1318F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49343" y="251064"/>
            <a:ext cx="11353800" cy="9079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ĐẠI HỘI CÔNG ĐOÀN 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TRƯỜNG TH TIỀN PHONG</a:t>
            </a:r>
          </a:p>
          <a:p>
            <a:pPr algn="ctr"/>
            <a:r>
              <a:rPr lang="en-US" sz="2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NHIỆM KỲ 2023-2028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60338"/>
            <a:ext cx="1902203" cy="1905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831975" y="1302939"/>
            <a:ext cx="9188536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700" b="1" dirty="0">
                <a:solidFill>
                  <a:srgbClr val="1318F9"/>
                </a:solidFill>
                <a:latin typeface="Times New Roman" pitchFamily="18" charset="0"/>
                <a:cs typeface="Times New Roman" pitchFamily="18" charset="0"/>
              </a:rPr>
              <a:t>DANH SÁCH ĐỀ CỬ BAN CHẤP HÀNH KHÓA MỚI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048000" y="3802337"/>
            <a:ext cx="9327567" cy="3016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kern="10" dirty="0">
                <a:ln w="9525">
                  <a:noFill/>
                  <a:round/>
                  <a:headEnd/>
                  <a:tailEnd/>
                </a:ln>
                <a:solidFill>
                  <a:srgbClr val="FFFF00"/>
                </a:solidFill>
                <a:latin typeface="Times New Roman"/>
                <a:cs typeface="Times New Roman"/>
              </a:rPr>
              <a:t>Đồng chí </a:t>
            </a:r>
            <a:r>
              <a:rPr lang="en-US" sz="4000" kern="10" dirty="0">
                <a:ln w="9525">
                  <a:noFill/>
                  <a:round/>
                  <a:headEnd/>
                  <a:tailEnd/>
                </a:ln>
                <a:solidFill>
                  <a:srgbClr val="FFFF00"/>
                </a:solidFill>
                <a:latin typeface="Times New Roman"/>
                <a:cs typeface="Times New Roman"/>
              </a:rPr>
              <a:t>: </a:t>
            </a:r>
            <a:r>
              <a:rPr lang="en-US" sz="4000" b="1" kern="10" dirty="0">
                <a:ln w="9525">
                  <a:noFill/>
                  <a:round/>
                  <a:headEnd/>
                  <a:tailEnd/>
                </a:ln>
                <a:solidFill>
                  <a:srgbClr val="FFFF00"/>
                </a:solidFill>
                <a:latin typeface="Times New Roman"/>
                <a:cs typeface="Times New Roman"/>
              </a:rPr>
              <a:t>Vũ Xuân Tiến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500" b="1" kern="10" dirty="0">
                <a:ln w="9525">
                  <a:noFill/>
                  <a:round/>
                  <a:headEnd/>
                  <a:tailEnd/>
                </a:ln>
                <a:solidFill>
                  <a:schemeClr val="bg1"/>
                </a:solidFill>
                <a:latin typeface="Times New Roman"/>
                <a:cs typeface="Times New Roman"/>
              </a:rPr>
              <a:t>Uỷ viên BCH Công đoàn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500" b="1" kern="10" dirty="0">
                <a:ln w="9525">
                  <a:noFill/>
                  <a:round/>
                  <a:headEnd/>
                  <a:tailEnd/>
                </a:ln>
                <a:solidFill>
                  <a:schemeClr val="bg1"/>
                </a:solidFill>
                <a:latin typeface="Times New Roman"/>
                <a:cs typeface="Times New Roman"/>
              </a:rPr>
              <a:t>nhiệm kì 2017 - 2022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kern="10" dirty="0">
                <a:ln w="9525">
                  <a:noFill/>
                  <a:round/>
                  <a:headEnd/>
                  <a:tailEnd/>
                </a:ln>
                <a:solidFill>
                  <a:schemeClr val="bg1"/>
                </a:solidFill>
                <a:latin typeface="Times New Roman"/>
                <a:cs typeface="Times New Roman"/>
              </a:rPr>
              <a:t>Trường TH Tiền Phong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4000" kern="10" dirty="0">
              <a:ln w="9525">
                <a:noFill/>
                <a:round/>
                <a:headEnd/>
                <a:tailEnd/>
              </a:ln>
              <a:solidFill>
                <a:srgbClr val="FFFF00"/>
              </a:solidFill>
              <a:latin typeface="Times New Roman"/>
              <a:cs typeface="Times New Roman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/>
          <a:srcRect t="19045"/>
          <a:stretch/>
        </p:blipFill>
        <p:spPr>
          <a:xfrm>
            <a:off x="532306" y="2904293"/>
            <a:ext cx="2599338" cy="3241403"/>
          </a:xfrm>
          <a:prstGeom prst="roundRect">
            <a:avLst>
              <a:gd name="adj" fmla="val 3145"/>
            </a:avLst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868658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Biểu tượng - Logo - [Biểu trưng Hội Chữ thập đỏ Việt Nam] Hội Chữ thập đỏ  Việt Nam (trước đây: Hồng Thập Tự Việt Nam) được thành lập ngày 23/11/1946,  là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831976" y="23622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2189439"/>
            <a:ext cx="12192000" cy="4973361"/>
          </a:xfrm>
          <a:prstGeom prst="rect">
            <a:avLst/>
          </a:prstGeom>
          <a:solidFill>
            <a:srgbClr val="1318F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49343" y="251064"/>
            <a:ext cx="11353800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ĐẠI HỘI CÔNG ĐOÀN TRƯỜNG TH TIỀN PHONG</a:t>
            </a:r>
          </a:p>
          <a:p>
            <a:pPr algn="ctr"/>
            <a:r>
              <a:rPr lang="en-US" sz="2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NHIỆM KỲ 2023-2028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60338"/>
            <a:ext cx="1902203" cy="1905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831975" y="1302939"/>
            <a:ext cx="9188536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700" b="1" dirty="0">
                <a:solidFill>
                  <a:srgbClr val="1318F9"/>
                </a:solidFill>
                <a:latin typeface="Times New Roman" pitchFamily="18" charset="0"/>
                <a:cs typeface="Times New Roman" pitchFamily="18" charset="0"/>
              </a:rPr>
              <a:t>DANH SÁCH ĐỀ CỬ BAN CHẤP HÀNH KHÓA MỚI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938054" y="3634124"/>
            <a:ext cx="816726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kern="10" dirty="0">
                <a:ln w="9525">
                  <a:noFill/>
                  <a:round/>
                  <a:headEnd/>
                  <a:tailEnd/>
                </a:ln>
                <a:solidFill>
                  <a:srgbClr val="FFFF00"/>
                </a:solidFill>
                <a:latin typeface="Times New Roman"/>
                <a:cs typeface="Times New Roman"/>
              </a:rPr>
              <a:t>Đồng chí: </a:t>
            </a:r>
            <a:r>
              <a:rPr lang="en-US" sz="4000" b="1" kern="10" dirty="0" err="1">
                <a:ln w="9525">
                  <a:noFill/>
                  <a:round/>
                  <a:headEnd/>
                  <a:tailEnd/>
                </a:ln>
                <a:solidFill>
                  <a:srgbClr val="FFFF00"/>
                </a:solidFill>
                <a:latin typeface="Times New Roman"/>
                <a:cs typeface="Times New Roman"/>
              </a:rPr>
              <a:t>Nguyễn</a:t>
            </a:r>
            <a:r>
              <a:rPr lang="en-US" sz="4000" b="1" kern="10" dirty="0">
                <a:ln w="9525">
                  <a:noFill/>
                  <a:round/>
                  <a:headEnd/>
                  <a:tailEnd/>
                </a:ln>
                <a:solidFill>
                  <a:srgbClr val="FFFF00"/>
                </a:solidFill>
                <a:latin typeface="Times New Roman"/>
                <a:cs typeface="Times New Roman"/>
              </a:rPr>
              <a:t> Thị Lan Hương</a:t>
            </a:r>
            <a:endParaRPr lang="en-US" sz="4000" b="1" kern="10" dirty="0">
              <a:ln w="9525">
                <a:noFill/>
                <a:round/>
                <a:headEnd/>
                <a:tailEnd/>
              </a:ln>
              <a:solidFill>
                <a:srgbClr val="FF0000"/>
              </a:solidFill>
              <a:latin typeface="Times New Roman"/>
              <a:cs typeface="Times New Roman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kern="10" dirty="0">
                <a:ln w="9525">
                  <a:noFill/>
                  <a:round/>
                  <a:headEnd/>
                  <a:tailEnd/>
                </a:ln>
                <a:solidFill>
                  <a:schemeClr val="bg1"/>
                </a:solidFill>
                <a:latin typeface="Times New Roman"/>
                <a:cs typeface="Times New Roman"/>
              </a:rPr>
              <a:t>Tổ trưởng Công đoàn Tổ 2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kern="10" dirty="0">
                <a:ln w="9525">
                  <a:noFill/>
                  <a:round/>
                  <a:headEnd/>
                  <a:tailEnd/>
                </a:ln>
                <a:solidFill>
                  <a:schemeClr val="bg1"/>
                </a:solidFill>
                <a:latin typeface="Times New Roman"/>
                <a:cs typeface="Times New Roman"/>
              </a:rPr>
              <a:t>Trường TH TIỀN PHONG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4000" kern="10" dirty="0">
              <a:ln w="9525">
                <a:noFill/>
                <a:round/>
                <a:headEnd/>
                <a:tailEnd/>
              </a:ln>
              <a:solidFill>
                <a:srgbClr val="FFFF00"/>
              </a:solidFill>
              <a:latin typeface="Times New Roman"/>
              <a:cs typeface="Times New Roman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b="13190"/>
          <a:stretch/>
        </p:blipFill>
        <p:spPr>
          <a:xfrm>
            <a:off x="733204" y="2751747"/>
            <a:ext cx="2382273" cy="320862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84492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Biểu tượng - Logo - [Biểu trưng Hội Chữ thập đỏ Việt Nam] Hội Chữ thập đỏ  Việt Nam (trước đây: Hồng Thập Tự Việt Nam) được thành lập ngày 23/11/1946,  là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831976" y="23622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-13952" y="2209800"/>
            <a:ext cx="12192000" cy="4973361"/>
          </a:xfrm>
          <a:prstGeom prst="rect">
            <a:avLst/>
          </a:prstGeom>
          <a:solidFill>
            <a:srgbClr val="1318F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49343" y="251064"/>
            <a:ext cx="11353800" cy="9079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ĐẠI HỘI CÔNG ĐOÀN 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TRƯỜNG TH TIỀN PHONG</a:t>
            </a:r>
          </a:p>
          <a:p>
            <a:pPr algn="ctr"/>
            <a:r>
              <a:rPr lang="en-US" sz="2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NHIỆM KỲ 2023-2028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60338"/>
            <a:ext cx="1902203" cy="1905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831975" y="1302939"/>
            <a:ext cx="9188536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700" b="1" dirty="0">
                <a:solidFill>
                  <a:srgbClr val="1318F9"/>
                </a:solidFill>
                <a:latin typeface="Times New Roman" pitchFamily="18" charset="0"/>
                <a:cs typeface="Times New Roman" pitchFamily="18" charset="0"/>
              </a:rPr>
              <a:t>DANH SÁCH ĐỀ CỬ BAN CHẤP HÀNH KHÓA MỚI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971800" y="3726984"/>
            <a:ext cx="774244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kern="10" dirty="0">
                <a:ln w="9525">
                  <a:noFill/>
                  <a:round/>
                  <a:headEnd/>
                  <a:tailEnd/>
                </a:ln>
                <a:solidFill>
                  <a:srgbClr val="FFFF00"/>
                </a:solidFill>
                <a:latin typeface="Times New Roman"/>
                <a:cs typeface="Times New Roman"/>
              </a:rPr>
              <a:t>Đồng chí </a:t>
            </a:r>
            <a:r>
              <a:rPr lang="en-US" sz="4000" kern="10" dirty="0">
                <a:ln w="9525">
                  <a:noFill/>
                  <a:round/>
                  <a:headEnd/>
                  <a:tailEnd/>
                </a:ln>
                <a:solidFill>
                  <a:srgbClr val="FFFF00"/>
                </a:solidFill>
                <a:latin typeface="Times New Roman"/>
                <a:cs typeface="Times New Roman"/>
              </a:rPr>
              <a:t>:</a:t>
            </a:r>
            <a:r>
              <a:rPr lang="en-US" sz="4000" b="1" kern="10" dirty="0">
                <a:ln w="9525">
                  <a:noFill/>
                  <a:round/>
                  <a:headEnd/>
                  <a:tailEnd/>
                </a:ln>
                <a:solidFill>
                  <a:srgbClr val="FFFF00"/>
                </a:solidFill>
                <a:latin typeface="Times New Roman"/>
                <a:cs typeface="Times New Roman"/>
              </a:rPr>
              <a:t>Phạm Ngọc Mai</a:t>
            </a:r>
            <a:endParaRPr lang="en-US" sz="4000" b="1" kern="10" dirty="0">
              <a:ln w="9525">
                <a:noFill/>
                <a:round/>
                <a:headEnd/>
                <a:tailEnd/>
              </a:ln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kern="10" dirty="0">
                <a:ln w="9525">
                  <a:noFill/>
                  <a:round/>
                  <a:headEnd/>
                  <a:tailEnd/>
                </a:ln>
                <a:solidFill>
                  <a:schemeClr val="bg1"/>
                </a:solidFill>
                <a:latin typeface="Times New Roman"/>
                <a:cs typeface="Times New Roman"/>
              </a:rPr>
              <a:t> Tổ trưởng Công đoàn Tổ 5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kern="10" dirty="0">
                <a:ln w="9525">
                  <a:noFill/>
                  <a:round/>
                  <a:headEnd/>
                  <a:tailEnd/>
                </a:ln>
                <a:solidFill>
                  <a:schemeClr val="bg1"/>
                </a:solidFill>
                <a:latin typeface="Times New Roman"/>
                <a:cs typeface="Times New Roman"/>
              </a:rPr>
              <a:t> Trường TH Tiền Phong</a:t>
            </a:r>
            <a:endParaRPr lang="en-US" sz="4000" kern="10" dirty="0">
              <a:ln w="9525">
                <a:noFill/>
                <a:round/>
                <a:headEnd/>
                <a:tailEnd/>
              </a:ln>
              <a:solidFill>
                <a:srgbClr val="FFFF00"/>
              </a:solidFill>
              <a:latin typeface="Times New Roman"/>
              <a:cs typeface="Times New Roman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/>
          <a:srcRect t="15000" b="6562"/>
          <a:stretch/>
        </p:blipFill>
        <p:spPr>
          <a:xfrm>
            <a:off x="544210" y="2879624"/>
            <a:ext cx="2575531" cy="313434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85363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Biểu tượng - Logo - [Biểu trưng Hội Chữ thập đỏ Việt Nam] Hội Chữ thập đỏ  Việt Nam (trước đây: Hồng Thập Tự Việt Nam) được thành lập ngày 23/11/1946,  là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831976" y="23622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2189439"/>
            <a:ext cx="12192000" cy="4973361"/>
          </a:xfrm>
          <a:prstGeom prst="rect">
            <a:avLst/>
          </a:prstGeom>
          <a:solidFill>
            <a:srgbClr val="1318F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49343" y="251064"/>
            <a:ext cx="11353800" cy="9079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ĐẠI HỘI CÔNG ĐOÀN 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TRƯỜNG TH TIỀN PHONG</a:t>
            </a:r>
          </a:p>
          <a:p>
            <a:pPr algn="ctr"/>
            <a:r>
              <a:rPr lang="en-US" sz="2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NHIỆM KỲ 2023-2028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60338"/>
            <a:ext cx="1902203" cy="1905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831975" y="1302939"/>
            <a:ext cx="9188536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700" b="1" dirty="0">
                <a:solidFill>
                  <a:srgbClr val="1318F9"/>
                </a:solidFill>
                <a:latin typeface="Times New Roman" pitchFamily="18" charset="0"/>
                <a:cs typeface="Times New Roman" pitchFamily="18" charset="0"/>
              </a:rPr>
              <a:t>DANH SÁCH ĐỀ CỬ BAN CHẤP HÀNH KHÓA MỚI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853245" y="3826749"/>
            <a:ext cx="816726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kern="10" dirty="0">
                <a:ln w="9525">
                  <a:noFill/>
                  <a:round/>
                  <a:headEnd/>
                  <a:tailEnd/>
                </a:ln>
                <a:solidFill>
                  <a:srgbClr val="FFFF00"/>
                </a:solidFill>
                <a:latin typeface="Times New Roman"/>
                <a:cs typeface="Times New Roman"/>
              </a:rPr>
              <a:t>Đồng chí </a:t>
            </a:r>
            <a:r>
              <a:rPr lang="en-US" sz="4000" kern="10" dirty="0">
                <a:ln w="9525">
                  <a:noFill/>
                  <a:round/>
                  <a:headEnd/>
                  <a:tailEnd/>
                </a:ln>
                <a:solidFill>
                  <a:srgbClr val="FFFF00"/>
                </a:solidFill>
                <a:latin typeface="Times New Roman"/>
                <a:cs typeface="Times New Roman"/>
              </a:rPr>
              <a:t>: </a:t>
            </a:r>
            <a:r>
              <a:rPr lang="en-US" sz="4000" b="1" kern="10" dirty="0" err="1">
                <a:ln w="9525">
                  <a:noFill/>
                  <a:round/>
                  <a:headEnd/>
                  <a:tailEnd/>
                </a:ln>
                <a:solidFill>
                  <a:srgbClr val="FFFF00"/>
                </a:solidFill>
                <a:latin typeface="Times New Roman"/>
                <a:cs typeface="Times New Roman"/>
              </a:rPr>
              <a:t>Nguyễn</a:t>
            </a:r>
            <a:r>
              <a:rPr lang="en-US" sz="4000" b="1" kern="10" dirty="0">
                <a:ln w="9525">
                  <a:noFill/>
                  <a:round/>
                  <a:headEnd/>
                  <a:tailEnd/>
                </a:ln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lang="en-US" sz="4000" b="1" kern="10" dirty="0" err="1">
                <a:ln w="9525">
                  <a:noFill/>
                  <a:round/>
                  <a:headEnd/>
                  <a:tailEnd/>
                </a:ln>
                <a:solidFill>
                  <a:srgbClr val="FFFF00"/>
                </a:solidFill>
                <a:latin typeface="Times New Roman"/>
                <a:cs typeface="Times New Roman"/>
              </a:rPr>
              <a:t>Ngọc</a:t>
            </a:r>
            <a:r>
              <a:rPr lang="en-US" sz="4000" b="1" kern="10" dirty="0">
                <a:ln w="9525">
                  <a:noFill/>
                  <a:round/>
                  <a:headEnd/>
                  <a:tailEnd/>
                </a:ln>
                <a:solidFill>
                  <a:srgbClr val="FFFF00"/>
                </a:solidFill>
                <a:latin typeface="Times New Roman"/>
                <a:cs typeface="Times New Roman"/>
              </a:rPr>
              <a:t> Thịnh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kern="10" dirty="0">
                <a:ln w="9525">
                  <a:noFill/>
                  <a:round/>
                  <a:headEnd/>
                  <a:tailEnd/>
                </a:ln>
                <a:solidFill>
                  <a:schemeClr val="bg1"/>
                </a:solidFill>
                <a:latin typeface="Times New Roman"/>
                <a:cs typeface="Times New Roman"/>
              </a:rPr>
              <a:t>Nhân viên thư viện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kern="10" dirty="0">
                <a:ln w="9525">
                  <a:noFill/>
                  <a:round/>
                  <a:headEnd/>
                  <a:tailEnd/>
                </a:ln>
                <a:solidFill>
                  <a:schemeClr val="bg1"/>
                </a:solidFill>
                <a:latin typeface="Times New Roman"/>
                <a:cs typeface="Times New Roman"/>
              </a:rPr>
              <a:t>Trường TH Tiền Phong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4000" kern="10" dirty="0">
              <a:ln w="9525">
                <a:noFill/>
                <a:round/>
                <a:headEnd/>
                <a:tailEnd/>
              </a:ln>
              <a:solidFill>
                <a:srgbClr val="FFFF00"/>
              </a:solidFill>
              <a:latin typeface="Times New Roman"/>
              <a:cs typeface="Times New Roman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6807" y="2693432"/>
            <a:ext cx="2290336" cy="297627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66248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Biểu tượng - Logo - [Biểu trưng Hội Chữ thập đỏ Việt Nam] Hội Chữ thập đỏ  Việt Nam (trước đây: Hồng Thập Tự Việt Nam) được thành lập ngày 23/11/1946,  là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679575" y="495511"/>
            <a:ext cx="95218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ĐẠI HỘI CÔNG ĐOÀN TRƯỜNG TH TIỀN PHONG</a:t>
            </a:r>
          </a:p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NHIỆM KỲ 2023-2028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831976" y="23622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8639" y="2159660"/>
            <a:ext cx="12192000" cy="4884003"/>
          </a:xfrm>
          <a:prstGeom prst="rect">
            <a:avLst/>
          </a:prstGeom>
          <a:solidFill>
            <a:srgbClr val="1318F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en-US" sz="1600" b="1" dirty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016706" y="4876800"/>
            <a:ext cx="12598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553556" y="4942244"/>
            <a:ext cx="26322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Đ/c </a:t>
            </a:r>
          </a:p>
          <a:p>
            <a:pPr lvl="0" algn="ctr"/>
            <a:r>
              <a:rPr lang="en-US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Thị Lan Hương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9628515" y="4934515"/>
            <a:ext cx="2514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Đ/c </a:t>
            </a:r>
          </a:p>
          <a:p>
            <a:pPr lvl="0" algn="ctr"/>
            <a:r>
              <a:rPr lang="en-US" sz="2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sz="2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Ngọc</a:t>
            </a:r>
            <a:r>
              <a:rPr lang="en-US" sz="2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Thịnh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290" y="0"/>
            <a:ext cx="2002418" cy="2149263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2092107" y="4923038"/>
            <a:ext cx="26289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Đ/c:</a:t>
            </a:r>
          </a:p>
          <a:p>
            <a:pPr algn="ctr"/>
            <a:r>
              <a:rPr lang="en-US" sz="2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Vũ Xuân Tiến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4494744" y="5711545"/>
            <a:ext cx="2713157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700" b="1" kern="10" dirty="0" err="1">
                <a:ln w="9525">
                  <a:noFill/>
                  <a:round/>
                  <a:headEnd/>
                  <a:tailEnd/>
                </a:ln>
                <a:solidFill>
                  <a:schemeClr val="bg1"/>
                </a:solidFill>
                <a:latin typeface="Times New Roman"/>
                <a:cs typeface="Times New Roman"/>
              </a:rPr>
              <a:t>Tổ</a:t>
            </a:r>
            <a:r>
              <a:rPr lang="en-US" sz="1700" b="1" kern="10" dirty="0">
                <a:ln w="9525">
                  <a:noFill/>
                  <a:round/>
                  <a:headEnd/>
                  <a:tailEnd/>
                </a:ln>
                <a:solidFill>
                  <a:schemeClr val="bg1"/>
                </a:solidFill>
                <a:latin typeface="Times New Roman"/>
                <a:cs typeface="Times New Roman"/>
              </a:rPr>
              <a:t> trưởng Công đoàn Tổ 2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700" b="1" kern="10" dirty="0">
                <a:ln w="9525">
                  <a:noFill/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 Trường TH </a:t>
            </a:r>
            <a:r>
              <a:rPr lang="en-US" sz="1700" b="1" kern="10" dirty="0" err="1">
                <a:ln w="9525">
                  <a:noFill/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Tiền</a:t>
            </a:r>
            <a:r>
              <a:rPr lang="en-US" sz="1700" b="1" kern="10" dirty="0">
                <a:ln w="9525">
                  <a:noFill/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1700" b="1" kern="10" dirty="0" err="1">
                <a:ln w="9525">
                  <a:noFill/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Phong</a:t>
            </a:r>
            <a:endParaRPr lang="en-US" sz="1700" b="1" kern="10" dirty="0">
              <a:ln w="9525">
                <a:noFill/>
                <a:round/>
                <a:headEnd/>
                <a:tailEnd/>
              </a:ln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CEEF418-E016-4F84-A2AF-75FA675C4986}"/>
              </a:ext>
            </a:extLst>
          </p:cNvPr>
          <p:cNvSpPr txBox="1"/>
          <p:nvPr/>
        </p:nvSpPr>
        <p:spPr>
          <a:xfrm>
            <a:off x="-99586" y="5650130"/>
            <a:ext cx="25880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kern="10" dirty="0" err="1">
                <a:ln w="9525">
                  <a:noFill/>
                  <a:round/>
                  <a:headEnd/>
                  <a:tailEnd/>
                </a:ln>
                <a:solidFill>
                  <a:schemeClr val="bg1"/>
                </a:solidFill>
                <a:latin typeface="Times New Roman"/>
                <a:cs typeface="Times New Roman"/>
              </a:rPr>
              <a:t>Chủ</a:t>
            </a:r>
            <a:r>
              <a:rPr lang="en-US" sz="1600" b="1" kern="10" dirty="0">
                <a:ln w="9525">
                  <a:noFill/>
                  <a:round/>
                  <a:headEnd/>
                  <a:tailEnd/>
                </a:ln>
                <a:solidFill>
                  <a:schemeClr val="bg1"/>
                </a:solidFill>
                <a:latin typeface="Times New Roman"/>
                <a:cs typeface="Times New Roman"/>
              </a:rPr>
              <a:t> tịch Công đoàn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kern="10" dirty="0">
                <a:ln w="9525">
                  <a:noFill/>
                  <a:round/>
                  <a:headEnd/>
                  <a:tailEnd/>
                </a:ln>
                <a:solidFill>
                  <a:schemeClr val="bg1"/>
                </a:solidFill>
                <a:latin typeface="Times New Roman"/>
                <a:cs typeface="Times New Roman"/>
              </a:rPr>
              <a:t>nhiệm kì 2017 - 2022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kern="10" dirty="0">
                <a:ln w="9525">
                  <a:noFill/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 Trường TH </a:t>
            </a:r>
            <a:r>
              <a:rPr lang="en-US" sz="1600" b="1" kern="10" dirty="0" err="1">
                <a:ln w="9525">
                  <a:noFill/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Tiền</a:t>
            </a:r>
            <a:r>
              <a:rPr lang="en-US" sz="1600" b="1" kern="10" dirty="0">
                <a:ln w="9525">
                  <a:noFill/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1600" b="1" kern="10" dirty="0" err="1">
                <a:ln w="9525">
                  <a:noFill/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Phong</a:t>
            </a:r>
            <a:endParaRPr lang="en-US" sz="1600" b="1" kern="10" dirty="0">
              <a:ln w="9525">
                <a:noFill/>
                <a:round/>
                <a:headEnd/>
                <a:tailEnd/>
              </a:ln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5F09126-9C4C-4B8A-AFB0-73C9E96507EB}"/>
              </a:ext>
            </a:extLst>
          </p:cNvPr>
          <p:cNvSpPr txBox="1"/>
          <p:nvPr/>
        </p:nvSpPr>
        <p:spPr>
          <a:xfrm>
            <a:off x="7235167" y="4904379"/>
            <a:ext cx="27424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Đ/c </a:t>
            </a:r>
          </a:p>
          <a:p>
            <a:pPr lvl="0" algn="ctr"/>
            <a:r>
              <a:rPr lang="en-US" sz="2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Phạm Ngọc Mai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D546BAA-93E1-4DD1-911B-CFC0659A5C5F}"/>
              </a:ext>
            </a:extLst>
          </p:cNvPr>
          <p:cNvSpPr txBox="1"/>
          <p:nvPr/>
        </p:nvSpPr>
        <p:spPr>
          <a:xfrm>
            <a:off x="9725071" y="5719227"/>
            <a:ext cx="2418044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700" b="1" kern="10" dirty="0" err="1">
                <a:ln w="9525">
                  <a:noFill/>
                  <a:round/>
                  <a:headEnd/>
                  <a:tailEnd/>
                </a:ln>
                <a:solidFill>
                  <a:schemeClr val="bg1"/>
                </a:solidFill>
                <a:latin typeface="Times New Roman"/>
                <a:cs typeface="Times New Roman"/>
              </a:rPr>
              <a:t>Nhân</a:t>
            </a:r>
            <a:r>
              <a:rPr lang="en-US" sz="1700" b="1" kern="10" dirty="0">
                <a:ln w="9525">
                  <a:noFill/>
                  <a:round/>
                  <a:headEnd/>
                  <a:tailEnd/>
                </a:ln>
                <a:solidFill>
                  <a:schemeClr val="bg1"/>
                </a:solidFill>
                <a:latin typeface="Times New Roman"/>
                <a:cs typeface="Times New Roman"/>
              </a:rPr>
              <a:t> viên thư viện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700" b="1" kern="10" dirty="0">
                <a:ln w="9525">
                  <a:noFill/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 Trường TH </a:t>
            </a:r>
            <a:r>
              <a:rPr lang="en-US" sz="1700" b="1" kern="10" dirty="0" err="1">
                <a:ln w="9525">
                  <a:noFill/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Tiền</a:t>
            </a:r>
            <a:r>
              <a:rPr lang="en-US" sz="1700" b="1" kern="10" dirty="0">
                <a:ln w="9525">
                  <a:noFill/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1700" b="1" kern="10" dirty="0" err="1">
                <a:ln w="9525">
                  <a:noFill/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Phong</a:t>
            </a:r>
            <a:endParaRPr lang="en-US" sz="1700" b="1" kern="10" dirty="0">
              <a:ln w="9525">
                <a:noFill/>
                <a:round/>
                <a:headEnd/>
                <a:tailEnd/>
              </a:ln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C07ADC1-139D-47E4-B9A8-BCE0B567849B}"/>
              </a:ext>
            </a:extLst>
          </p:cNvPr>
          <p:cNvSpPr txBox="1"/>
          <p:nvPr/>
        </p:nvSpPr>
        <p:spPr>
          <a:xfrm>
            <a:off x="-140448" y="4942244"/>
            <a:ext cx="26289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Đ/c: </a:t>
            </a:r>
          </a:p>
          <a:p>
            <a:pPr algn="ctr"/>
            <a:r>
              <a:rPr lang="en-US" sz="2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sz="2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Thị Phương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0129B3B-AC01-4002-9F2C-1E78EF352966}"/>
              </a:ext>
            </a:extLst>
          </p:cNvPr>
          <p:cNvSpPr txBox="1"/>
          <p:nvPr/>
        </p:nvSpPr>
        <p:spPr>
          <a:xfrm>
            <a:off x="7234468" y="5714591"/>
            <a:ext cx="2671504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700" b="1" kern="10" dirty="0" err="1">
                <a:ln w="9525">
                  <a:noFill/>
                  <a:round/>
                  <a:headEnd/>
                  <a:tailEnd/>
                </a:ln>
                <a:solidFill>
                  <a:schemeClr val="bg1"/>
                </a:solidFill>
                <a:latin typeface="Times New Roman"/>
                <a:cs typeface="Times New Roman"/>
              </a:rPr>
              <a:t>Tổ</a:t>
            </a:r>
            <a:r>
              <a:rPr lang="en-US" sz="1700" b="1" kern="10" dirty="0">
                <a:ln w="9525">
                  <a:noFill/>
                  <a:round/>
                  <a:headEnd/>
                  <a:tailEnd/>
                </a:ln>
                <a:solidFill>
                  <a:schemeClr val="bg1"/>
                </a:solidFill>
                <a:latin typeface="Times New Roman"/>
                <a:cs typeface="Times New Roman"/>
              </a:rPr>
              <a:t> trưởng Công đoàn Tổ 5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700" b="1" kern="10" dirty="0">
                <a:ln w="9525">
                  <a:noFill/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Trường TH </a:t>
            </a:r>
            <a:r>
              <a:rPr lang="en-US" sz="1700" b="1" kern="10" dirty="0" err="1">
                <a:ln w="9525">
                  <a:noFill/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Tiền</a:t>
            </a:r>
            <a:r>
              <a:rPr lang="en-US" sz="1700" b="1" kern="10" dirty="0">
                <a:ln w="9525">
                  <a:noFill/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1700" b="1" kern="10" dirty="0" err="1">
                <a:ln w="9525">
                  <a:noFill/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Phong</a:t>
            </a:r>
            <a:endParaRPr lang="en-US" sz="1700" b="1" kern="10" dirty="0">
              <a:ln w="9525">
                <a:noFill/>
                <a:round/>
                <a:headEnd/>
                <a:tailEnd/>
              </a:ln>
              <a:solidFill>
                <a:srgbClr val="FFFFFF"/>
              </a:solidFill>
              <a:latin typeface="Times New Roman"/>
              <a:cs typeface="Times New Roman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700" b="1" kern="10" dirty="0">
              <a:ln w="9525">
                <a:noFill/>
                <a:round/>
                <a:headEnd/>
                <a:tailEnd/>
              </a:ln>
              <a:solidFill>
                <a:schemeClr val="bg1"/>
              </a:solidFill>
              <a:latin typeface="Times New Roman"/>
              <a:cs typeface="Times New Roman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852501" y="1298533"/>
            <a:ext cx="918853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b="1" dirty="0">
                <a:solidFill>
                  <a:srgbClr val="1318F9"/>
                </a:solidFill>
                <a:latin typeface="Times New Roman" pitchFamily="18" charset="0"/>
                <a:cs typeface="Times New Roman" pitchFamily="18" charset="0"/>
              </a:rPr>
              <a:t>DANH SÁCH ĐỀ CỬ BCH KHÓA MỚI 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CEEF418-E016-4F84-A2AF-75FA675C4986}"/>
              </a:ext>
            </a:extLst>
          </p:cNvPr>
          <p:cNvSpPr txBox="1"/>
          <p:nvPr/>
        </p:nvSpPr>
        <p:spPr>
          <a:xfrm>
            <a:off x="2158679" y="5692582"/>
            <a:ext cx="248166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kern="10" dirty="0" err="1">
                <a:ln w="9525">
                  <a:noFill/>
                  <a:round/>
                  <a:headEnd/>
                  <a:tailEnd/>
                </a:ln>
                <a:solidFill>
                  <a:schemeClr val="bg1"/>
                </a:solidFill>
                <a:latin typeface="Times New Roman"/>
                <a:cs typeface="Times New Roman"/>
              </a:rPr>
              <a:t>Uỷ</a:t>
            </a:r>
            <a:r>
              <a:rPr lang="en-US" sz="1600" b="1" kern="10" dirty="0">
                <a:ln w="9525">
                  <a:noFill/>
                  <a:round/>
                  <a:headEnd/>
                  <a:tailEnd/>
                </a:ln>
                <a:solidFill>
                  <a:schemeClr val="bg1"/>
                </a:solidFill>
                <a:latin typeface="Times New Roman"/>
                <a:cs typeface="Times New Roman"/>
              </a:rPr>
              <a:t> viên BCH Công đoàn nhiệm kì 2017 - 2022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kern="10" dirty="0">
                <a:ln w="9525">
                  <a:noFill/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Trường TH </a:t>
            </a:r>
            <a:r>
              <a:rPr lang="en-US" sz="1600" b="1" kern="10" dirty="0" err="1">
                <a:ln w="9525">
                  <a:noFill/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Tiền</a:t>
            </a:r>
            <a:r>
              <a:rPr lang="en-US" sz="1600" b="1" kern="10" dirty="0">
                <a:ln w="9525">
                  <a:noFill/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1600" b="1" kern="10" dirty="0" err="1">
                <a:ln w="9525">
                  <a:noFill/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Phong</a:t>
            </a:r>
            <a:endParaRPr lang="en-US" sz="1600" b="1" kern="10" dirty="0">
              <a:ln w="9525">
                <a:noFill/>
                <a:round/>
                <a:headEnd/>
                <a:tailEnd/>
              </a:ln>
              <a:solidFill>
                <a:srgbClr val="FFFFFF"/>
              </a:solidFill>
              <a:latin typeface="Times New Roman"/>
              <a:cs typeface="Times New Roman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en-US" sz="1600" b="1" kern="10" dirty="0">
              <a:ln w="9525">
                <a:noFill/>
                <a:round/>
                <a:headEnd/>
                <a:tailEnd/>
              </a:ln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514" y="2754189"/>
            <a:ext cx="1935938" cy="2167705"/>
          </a:xfrm>
          <a:prstGeom prst="roundRect">
            <a:avLst>
              <a:gd name="adj" fmla="val 3330"/>
            </a:avLst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4"/>
          <a:srcRect t="19045"/>
          <a:stretch/>
        </p:blipFill>
        <p:spPr>
          <a:xfrm>
            <a:off x="2530650" y="2754190"/>
            <a:ext cx="1618869" cy="2155078"/>
          </a:xfrm>
          <a:prstGeom prst="roundRect">
            <a:avLst>
              <a:gd name="adj" fmla="val 3145"/>
            </a:avLst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5"/>
          <a:srcRect b="13190"/>
          <a:stretch/>
        </p:blipFill>
        <p:spPr>
          <a:xfrm>
            <a:off x="5043720" y="2654138"/>
            <a:ext cx="1651875" cy="222487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6"/>
          <a:srcRect t="15000" b="6562"/>
          <a:stretch/>
        </p:blipFill>
        <p:spPr>
          <a:xfrm>
            <a:off x="7472497" y="2705684"/>
            <a:ext cx="1823903" cy="221963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78859" y="2542015"/>
            <a:ext cx="1813912" cy="235716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14109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Biểu tượng - Logo - [Biểu trưng Hội Chữ thập đỏ Việt Nam] Hội Chữ thập đỏ  Việt Nam (trước đây: Hồng Thập Tự Việt Nam) được thành lập ngày 23/11/1946,  là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831976" y="23622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2189439"/>
            <a:ext cx="12192000" cy="4973361"/>
          </a:xfrm>
          <a:prstGeom prst="rect">
            <a:avLst/>
          </a:prstGeom>
          <a:solidFill>
            <a:srgbClr val="1318F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14400" y="3505200"/>
            <a:ext cx="101345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BẦU BAN KIỂM PHIẾU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85800" y="631208"/>
            <a:ext cx="113538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ĐẠI HỘI CÔNG ĐOÀN TRƯỜNG TH TIỀN PHONG</a:t>
            </a:r>
          </a:p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NHIỆM KỲ 2023-2028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0"/>
            <a:ext cx="2087823" cy="2090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217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Biểu tượng - Logo - [Biểu trưng Hội Chữ thập đỏ Việt Nam] Hội Chữ thập đỏ  Việt Nam (trước đây: Hồng Thập Tự Việt Nam) được thành lập ngày 23/11/1946,  là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831976" y="23622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2189439"/>
            <a:ext cx="12192000" cy="4973361"/>
          </a:xfrm>
          <a:prstGeom prst="rect">
            <a:avLst/>
          </a:prstGeom>
          <a:solidFill>
            <a:srgbClr val="1318F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49343" y="251064"/>
            <a:ext cx="11353800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ĐẠI HỘI CÔNG ĐOÀN TRƯỜNG TH TIỀN PHONG</a:t>
            </a:r>
          </a:p>
          <a:p>
            <a:pPr algn="ctr"/>
            <a:r>
              <a:rPr lang="en-US" sz="2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NHIỆM KỲ 2023-2028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60338"/>
            <a:ext cx="1902203" cy="1905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831975" y="1302939"/>
            <a:ext cx="9188536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700" b="1" dirty="0">
                <a:solidFill>
                  <a:srgbClr val="1318F9"/>
                </a:solidFill>
                <a:latin typeface="Times New Roman" pitchFamily="18" charset="0"/>
                <a:cs typeface="Times New Roman" pitchFamily="18" charset="0"/>
              </a:rPr>
              <a:t>DANH SÁCH ĐỀ CỬ BAN KIỂM PHIẾU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360701" y="3210461"/>
            <a:ext cx="816726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kern="10" dirty="0">
                <a:ln w="9525">
                  <a:noFill/>
                  <a:round/>
                  <a:headEnd/>
                  <a:tailEnd/>
                </a:ln>
                <a:solidFill>
                  <a:srgbClr val="FFFF00"/>
                </a:solidFill>
                <a:latin typeface="Times New Roman"/>
                <a:cs typeface="Times New Roman"/>
              </a:rPr>
              <a:t>Đồng chí </a:t>
            </a:r>
            <a:r>
              <a:rPr lang="en-US" sz="4000" kern="10" dirty="0">
                <a:ln w="9525">
                  <a:noFill/>
                  <a:round/>
                  <a:headEnd/>
                  <a:tailEnd/>
                </a:ln>
                <a:solidFill>
                  <a:srgbClr val="FFFF00"/>
                </a:solidFill>
                <a:latin typeface="Times New Roman"/>
                <a:cs typeface="Times New Roman"/>
              </a:rPr>
              <a:t>: </a:t>
            </a:r>
            <a:r>
              <a:rPr lang="en-US" sz="4000" b="1" kern="10" dirty="0">
                <a:ln w="9525">
                  <a:noFill/>
                  <a:round/>
                  <a:headEnd/>
                  <a:tailEnd/>
                </a:ln>
                <a:solidFill>
                  <a:srgbClr val="FFFF00"/>
                </a:solidFill>
                <a:latin typeface="Times New Roman"/>
                <a:cs typeface="Times New Roman"/>
              </a:rPr>
              <a:t>Hoàng Như Quỳnh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kern="10" dirty="0">
                <a:ln w="9525">
                  <a:noFill/>
                  <a:round/>
                  <a:headEnd/>
                  <a:tailEnd/>
                </a:ln>
                <a:solidFill>
                  <a:schemeClr val="bg1"/>
                </a:solidFill>
                <a:latin typeface="Times New Roman"/>
                <a:cs typeface="Times New Roman"/>
              </a:rPr>
              <a:t>                   </a:t>
            </a:r>
            <a:r>
              <a:rPr lang="en-US" sz="4000" b="1" kern="10" dirty="0" err="1">
                <a:ln w="9525">
                  <a:noFill/>
                  <a:round/>
                  <a:headEnd/>
                  <a:tailEnd/>
                </a:ln>
                <a:solidFill>
                  <a:schemeClr val="bg1"/>
                </a:solidFill>
                <a:latin typeface="Times New Roman"/>
                <a:cs typeface="Times New Roman"/>
              </a:rPr>
              <a:t>Trưởng</a:t>
            </a:r>
            <a:r>
              <a:rPr lang="en-US" sz="4000" b="1" kern="10" dirty="0">
                <a:ln w="9525">
                  <a:noFill/>
                  <a:round/>
                  <a:headEnd/>
                  <a:tailEnd/>
                </a:ln>
                <a:solidFill>
                  <a:schemeClr val="bg1"/>
                </a:solidFill>
                <a:latin typeface="Times New Roman"/>
                <a:cs typeface="Times New Roman"/>
              </a:rPr>
              <a:t> ban</a:t>
            </a:r>
            <a:endParaRPr lang="en-US" sz="4000" kern="10" dirty="0">
              <a:ln w="9525">
                <a:noFill/>
                <a:round/>
                <a:headEnd/>
                <a:tailEnd/>
              </a:ln>
              <a:solidFill>
                <a:srgbClr val="FFFF00"/>
              </a:solidFill>
              <a:latin typeface="Times New Roman"/>
              <a:cs typeface="Times New Roman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t="14125"/>
          <a:stretch/>
        </p:blipFill>
        <p:spPr>
          <a:xfrm>
            <a:off x="727074" y="2625728"/>
            <a:ext cx="2549525" cy="328874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83348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Biểu tượng - Logo - [Biểu trưng Hội Chữ thập đỏ Việt Nam] Hội Chữ thập đỏ  Việt Nam (trước đây: Hồng Thập Tự Việt Nam) được thành lập ngày 23/11/1946,  là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831976" y="23622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2189439"/>
            <a:ext cx="12192000" cy="4973361"/>
          </a:xfrm>
          <a:prstGeom prst="rect">
            <a:avLst/>
          </a:prstGeom>
          <a:solidFill>
            <a:srgbClr val="1318F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49343" y="251064"/>
            <a:ext cx="11353800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ĐẠI HỘI CÔNG ĐOÀN TRƯỜNG TH TIỀN PHONG</a:t>
            </a:r>
          </a:p>
          <a:p>
            <a:pPr algn="ctr"/>
            <a:r>
              <a:rPr lang="en-US" sz="2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NHIỆM KỲ 2023-2028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60338"/>
            <a:ext cx="1902203" cy="1905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831975" y="1302939"/>
            <a:ext cx="9188536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700" b="1" dirty="0">
                <a:solidFill>
                  <a:srgbClr val="1318F9"/>
                </a:solidFill>
                <a:latin typeface="Times New Roman" pitchFamily="18" charset="0"/>
                <a:cs typeface="Times New Roman" pitchFamily="18" charset="0"/>
              </a:rPr>
              <a:t>DANH SÁCH ĐỀ CỬ BAN KIỂM PHIẾU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900460" y="3352800"/>
            <a:ext cx="816726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kern="10" dirty="0">
                <a:ln w="9525">
                  <a:noFill/>
                  <a:round/>
                  <a:headEnd/>
                  <a:tailEnd/>
                </a:ln>
                <a:solidFill>
                  <a:srgbClr val="FFFF00"/>
                </a:solidFill>
                <a:latin typeface="Times New Roman"/>
                <a:cs typeface="Times New Roman"/>
              </a:rPr>
              <a:t>Đồng chí </a:t>
            </a:r>
            <a:r>
              <a:rPr lang="en-US" sz="4000" kern="10" dirty="0">
                <a:ln w="9525">
                  <a:noFill/>
                  <a:round/>
                  <a:headEnd/>
                  <a:tailEnd/>
                </a:ln>
                <a:solidFill>
                  <a:srgbClr val="FFFF00"/>
                </a:solidFill>
                <a:latin typeface="Times New Roman"/>
                <a:cs typeface="Times New Roman"/>
              </a:rPr>
              <a:t>: </a:t>
            </a:r>
            <a:r>
              <a:rPr lang="en-US" sz="4000" b="1" kern="10" dirty="0">
                <a:ln w="9525">
                  <a:noFill/>
                  <a:round/>
                  <a:headEnd/>
                  <a:tailEnd/>
                </a:ln>
                <a:solidFill>
                  <a:srgbClr val="FFFF00"/>
                </a:solidFill>
                <a:latin typeface="Times New Roman"/>
                <a:cs typeface="Times New Roman"/>
              </a:rPr>
              <a:t>Hoàng Thanh Dung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kern="10" dirty="0">
                <a:ln w="9525">
                  <a:noFill/>
                  <a:round/>
                  <a:headEnd/>
                  <a:tailEnd/>
                </a:ln>
                <a:solidFill>
                  <a:schemeClr val="bg1"/>
                </a:solidFill>
                <a:latin typeface="Times New Roman"/>
                <a:cs typeface="Times New Roman"/>
              </a:rPr>
              <a:t>                   </a:t>
            </a:r>
            <a:r>
              <a:rPr lang="en-US" sz="4000" b="1" kern="10" dirty="0" err="1">
                <a:ln w="9525">
                  <a:noFill/>
                  <a:round/>
                  <a:headEnd/>
                  <a:tailEnd/>
                </a:ln>
                <a:solidFill>
                  <a:schemeClr val="bg1"/>
                </a:solidFill>
                <a:latin typeface="Times New Roman"/>
                <a:cs typeface="Times New Roman"/>
              </a:rPr>
              <a:t>Thư</a:t>
            </a:r>
            <a:r>
              <a:rPr lang="en-US" sz="4000" b="1" kern="10" dirty="0">
                <a:ln w="9525">
                  <a:noFill/>
                  <a:round/>
                  <a:headEnd/>
                  <a:tailEnd/>
                </a:ln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lang="en-US" sz="4000" b="1" kern="10" dirty="0" err="1">
                <a:ln w="9525">
                  <a:noFill/>
                  <a:round/>
                  <a:headEnd/>
                  <a:tailEnd/>
                </a:ln>
                <a:solidFill>
                  <a:schemeClr val="bg1"/>
                </a:solidFill>
                <a:latin typeface="Times New Roman"/>
                <a:cs typeface="Times New Roman"/>
              </a:rPr>
              <a:t>ký</a:t>
            </a:r>
            <a:r>
              <a:rPr lang="en-US" sz="4000" b="1" kern="10" dirty="0">
                <a:ln w="9525">
                  <a:noFill/>
                  <a:round/>
                  <a:headEnd/>
                  <a:tailEnd/>
                </a:ln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4000" kern="10" dirty="0">
              <a:ln w="9525">
                <a:noFill/>
                <a:round/>
                <a:headEnd/>
                <a:tailEnd/>
              </a:ln>
              <a:solidFill>
                <a:srgbClr val="FFFF00"/>
              </a:solidFill>
              <a:latin typeface="Times New Roman"/>
              <a:cs typeface="Times New Roman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t="9961" b="23643"/>
          <a:stretch/>
        </p:blipFill>
        <p:spPr>
          <a:xfrm>
            <a:off x="321649" y="2866193"/>
            <a:ext cx="3020651" cy="300841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92038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Biểu tượng - Logo - [Biểu trưng Hội Chữ thập đỏ Việt Nam] Hội Chữ thập đỏ  Việt Nam (trước đây: Hồng Thập Tự Việt Nam) được thành lập ngày 23/11/1946,  là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831976" y="23622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-56660" y="2209800"/>
            <a:ext cx="12192000" cy="4973361"/>
          </a:xfrm>
          <a:prstGeom prst="rect">
            <a:avLst/>
          </a:prstGeom>
          <a:solidFill>
            <a:srgbClr val="1318F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49343" y="251064"/>
            <a:ext cx="11353800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ĐẠI HỘI CÔNG ĐOÀN TRƯỜNG TH TIỀN PHONG</a:t>
            </a:r>
          </a:p>
          <a:p>
            <a:pPr algn="ctr"/>
            <a:r>
              <a:rPr lang="en-US" sz="2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NHIỆM KỲ 2023-2028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60338"/>
            <a:ext cx="1902203" cy="1905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831975" y="1302939"/>
            <a:ext cx="9188536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700" b="1" dirty="0">
                <a:solidFill>
                  <a:srgbClr val="1318F9"/>
                </a:solidFill>
                <a:latin typeface="Times New Roman" pitchFamily="18" charset="0"/>
                <a:cs typeface="Times New Roman" pitchFamily="18" charset="0"/>
              </a:rPr>
              <a:t>DANH SÁCH ĐỀ CỬ BAN KIỂM PHIẾU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360701" y="3210461"/>
            <a:ext cx="816726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kern="10" dirty="0">
                <a:ln w="9525">
                  <a:noFill/>
                  <a:round/>
                  <a:headEnd/>
                  <a:tailEnd/>
                </a:ln>
                <a:solidFill>
                  <a:srgbClr val="FFFF00"/>
                </a:solidFill>
                <a:latin typeface="Times New Roman"/>
                <a:cs typeface="Times New Roman"/>
              </a:rPr>
              <a:t>Đồng chí </a:t>
            </a:r>
            <a:r>
              <a:rPr lang="en-US" sz="4000" kern="10" dirty="0">
                <a:ln w="9525">
                  <a:noFill/>
                  <a:round/>
                  <a:headEnd/>
                  <a:tailEnd/>
                </a:ln>
                <a:solidFill>
                  <a:srgbClr val="FFFF00"/>
                </a:solidFill>
                <a:latin typeface="Times New Roman"/>
                <a:cs typeface="Times New Roman"/>
              </a:rPr>
              <a:t>: </a:t>
            </a:r>
            <a:r>
              <a:rPr lang="en-US" sz="4000" b="1" kern="10" dirty="0">
                <a:ln w="9525">
                  <a:noFill/>
                  <a:round/>
                  <a:headEnd/>
                  <a:tailEnd/>
                </a:ln>
                <a:solidFill>
                  <a:srgbClr val="FFFF00"/>
                </a:solidFill>
                <a:latin typeface="Times New Roman"/>
                <a:cs typeface="Times New Roman"/>
              </a:rPr>
              <a:t>Đặng Thị Bích Quyên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kern="10" dirty="0">
                <a:ln w="9525">
                  <a:noFill/>
                  <a:round/>
                  <a:headEnd/>
                  <a:tailEnd/>
                </a:ln>
                <a:solidFill>
                  <a:schemeClr val="bg1"/>
                </a:solidFill>
                <a:latin typeface="Times New Roman"/>
                <a:cs typeface="Times New Roman"/>
              </a:rPr>
              <a:t>                   </a:t>
            </a:r>
            <a:r>
              <a:rPr lang="en-US" sz="4000" b="1" kern="10" dirty="0" err="1">
                <a:ln w="9525">
                  <a:noFill/>
                  <a:round/>
                  <a:headEnd/>
                  <a:tailEnd/>
                </a:ln>
                <a:solidFill>
                  <a:schemeClr val="bg1"/>
                </a:solidFill>
                <a:latin typeface="Times New Roman"/>
                <a:cs typeface="Times New Roman"/>
              </a:rPr>
              <a:t>Ủy</a:t>
            </a:r>
            <a:r>
              <a:rPr lang="en-US" sz="4000" b="1" kern="10" dirty="0">
                <a:ln w="9525">
                  <a:noFill/>
                  <a:round/>
                  <a:headEnd/>
                  <a:tailEnd/>
                </a:ln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lang="en-US" sz="4000" b="1" kern="10" dirty="0" err="1">
                <a:ln w="9525">
                  <a:noFill/>
                  <a:round/>
                  <a:headEnd/>
                  <a:tailEnd/>
                </a:ln>
                <a:solidFill>
                  <a:schemeClr val="bg1"/>
                </a:solidFill>
                <a:latin typeface="Times New Roman"/>
                <a:cs typeface="Times New Roman"/>
              </a:rPr>
              <a:t>viên</a:t>
            </a:r>
            <a:r>
              <a:rPr lang="en-US" sz="4000" b="1" kern="10" dirty="0">
                <a:ln w="9525">
                  <a:noFill/>
                  <a:round/>
                  <a:headEnd/>
                  <a:tailEnd/>
                </a:ln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4000" kern="10" dirty="0">
              <a:ln w="9525">
                <a:noFill/>
                <a:round/>
                <a:headEnd/>
                <a:tailEnd/>
              </a:ln>
              <a:solidFill>
                <a:srgbClr val="FFFF00"/>
              </a:solidFill>
              <a:latin typeface="Times New Roman"/>
              <a:cs typeface="Times New Roman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6318" y="2731533"/>
            <a:ext cx="2447882" cy="353034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05124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Biểu tượng - Logo - [Biểu trưng Hội Chữ thập đỏ Việt Nam] Hội Chữ thập đỏ  Việt Nam (trước đây: Hồng Thập Tự Việt Nam) được thành lập ngày 23/11/1946,  là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712356" y="340295"/>
            <a:ext cx="95218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ĐẠI HỘI CÔNG ĐOÀN </a:t>
            </a:r>
            <a:r>
              <a:rPr lang="vi-VN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TRƯỜNG TH TIỀN PHONG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NHIỆM KỲ 2023-2028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831976" y="23622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-12879" y="2331027"/>
            <a:ext cx="12192000" cy="4884003"/>
          </a:xfrm>
          <a:prstGeom prst="rect">
            <a:avLst/>
          </a:prstGeom>
          <a:solidFill>
            <a:srgbClr val="1318F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en-US" sz="1600" b="1" dirty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26333" y="1273045"/>
            <a:ext cx="91885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1318F9"/>
                </a:solidFill>
                <a:latin typeface="Times New Roman" pitchFamily="18" charset="0"/>
                <a:cs typeface="Times New Roman" pitchFamily="18" charset="0"/>
              </a:rPr>
              <a:t>BAN KIỂM PHIẾU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016706" y="4876800"/>
            <a:ext cx="12598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399554" y="4956714"/>
            <a:ext cx="26289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chí</a:t>
            </a:r>
            <a:r>
              <a:rPr lang="en-US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 lvl="0" algn="ctr"/>
            <a:r>
              <a:rPr lang="en-US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Đặng Thị Bích Quyên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528545" y="5677285"/>
            <a:ext cx="131151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200" b="1" kern="10" dirty="0" err="1">
                <a:ln w="9525">
                  <a:noFill/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Thư</a:t>
            </a:r>
            <a:r>
              <a:rPr lang="en-US" sz="2200" b="1" kern="10" dirty="0">
                <a:ln w="9525">
                  <a:noFill/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 ký </a:t>
            </a:r>
            <a:endParaRPr lang="en-US" sz="2200" b="1" dirty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200" b="1" kern="10" dirty="0">
                <a:ln w="9525">
                  <a:noFill/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  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289" y="0"/>
            <a:ext cx="2061793" cy="2212992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4931726" y="4912919"/>
            <a:ext cx="27921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Đồng chí: </a:t>
            </a:r>
          </a:p>
          <a:p>
            <a:pPr lvl="0" algn="ctr"/>
            <a:r>
              <a:rPr lang="en-US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Hoàng Thanh Dung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947998" y="5603045"/>
            <a:ext cx="344718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200" b="1" kern="10" dirty="0" err="1">
                <a:ln w="9525">
                  <a:noFill/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Uỷ</a:t>
            </a:r>
            <a:r>
              <a:rPr lang="en-US" sz="2200" b="1" kern="10" dirty="0">
                <a:ln w="9525">
                  <a:noFill/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 viên</a:t>
            </a:r>
            <a:endParaRPr lang="en-US" sz="2200" b="1" dirty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016706" y="4890906"/>
            <a:ext cx="32812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Đồng chí: </a:t>
            </a:r>
          </a:p>
          <a:p>
            <a:pPr lvl="0" algn="ctr"/>
            <a:r>
              <a:rPr lang="en-US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Hoàng Như Quỳnh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2884817" y="5603045"/>
            <a:ext cx="161704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200" b="1" kern="10" dirty="0" err="1">
                <a:ln w="9525">
                  <a:noFill/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Trưởng</a:t>
            </a:r>
            <a:r>
              <a:rPr lang="en-US" sz="2200" b="1" kern="10" dirty="0">
                <a:ln w="9525">
                  <a:noFill/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 ban</a:t>
            </a:r>
            <a:endParaRPr lang="en-US" sz="2200" b="1" dirty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200" b="1" kern="10" dirty="0">
                <a:ln w="9525">
                  <a:noFill/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  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3"/>
          <a:srcRect t="14125"/>
          <a:stretch/>
        </p:blipFill>
        <p:spPr>
          <a:xfrm>
            <a:off x="2884817" y="2680187"/>
            <a:ext cx="1696747" cy="218870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4"/>
          <a:srcRect t="9961" b="23643"/>
          <a:stretch/>
        </p:blipFill>
        <p:spPr>
          <a:xfrm>
            <a:off x="5304284" y="2731532"/>
            <a:ext cx="2023284" cy="215937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65828" y="2718758"/>
            <a:ext cx="1496352" cy="215804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6503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Biểu tượng - Logo - [Biểu trưng Hội Chữ thập đỏ Việt Nam] Hội Chữ thập đỏ  Việt Nam (trước đây: Hồng Thập Tự Việt Nam) được thành lập ngày 23/11/1946,  là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831976" y="23622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2133600"/>
            <a:ext cx="12212782" cy="7138079"/>
          </a:xfrm>
          <a:prstGeom prst="rect">
            <a:avLst/>
          </a:prstGeom>
          <a:solidFill>
            <a:srgbClr val="1318F9"/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09154" y="2344401"/>
            <a:ext cx="11073245" cy="39626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ĐẠI HỘI </a:t>
            </a:r>
          </a:p>
          <a:p>
            <a:pPr algn="ctr">
              <a:lnSpc>
                <a:spcPct val="150000"/>
              </a:lnSpc>
            </a:pPr>
            <a:r>
              <a:rPr lang="en-US" sz="4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CÔNG ĐOÀN </a:t>
            </a:r>
            <a:r>
              <a:rPr lang="en-US" sz="4400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TRƯỜNG TH TIỀN PHONG</a:t>
            </a:r>
            <a:endParaRPr lang="en-US" sz="44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4400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NHIỆM </a:t>
            </a:r>
            <a:r>
              <a:rPr lang="en-US" sz="4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KỲ 2023-2028</a:t>
            </a:r>
          </a:p>
          <a:p>
            <a:pPr algn="ctr"/>
            <a:endParaRPr lang="en-US" sz="26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600" b="1" i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                                   Yên Viên, ngày 11 tháng 02 năm 2023</a:t>
            </a:r>
            <a:endParaRPr lang="en-US" sz="2600" b="1" i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0"/>
            <a:ext cx="2290393" cy="213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8873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Biểu tượng - Logo - [Biểu trưng Hội Chữ thập đỏ Việt Nam] Hội Chữ thập đỏ  Việt Nam (trước đây: Hồng Thập Tự Việt Nam) được thành lập ngày 23/11/1946,  là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831976" y="23622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-15025" y="2216523"/>
            <a:ext cx="12192000" cy="4973361"/>
          </a:xfrm>
          <a:prstGeom prst="rect">
            <a:avLst/>
          </a:prstGeom>
          <a:solidFill>
            <a:srgbClr val="1318F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14400" y="3505200"/>
            <a:ext cx="1013459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BẦU CỬ BCH CÔNG ĐOÀN </a:t>
            </a:r>
          </a:p>
          <a:p>
            <a:pPr algn="ctr"/>
            <a:r>
              <a:rPr lang="en-US" sz="4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KHÓA MỚI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914400" y="634425"/>
            <a:ext cx="113538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ĐẠI HỘI CÔNG ĐOÀN </a:t>
            </a:r>
            <a:r>
              <a:rPr lang="vi-VN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TRƯỜNG TH TIỀN PHONG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NHIỆM KỲ 2023-2028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0"/>
            <a:ext cx="2087823" cy="2090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9017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Biểu tượng - Logo - [Biểu trưng Hội Chữ thập đỏ Việt Nam] Hội Chữ thập đỏ  Việt Nam (trước đây: Hồng Thập Tự Việt Nam) được thành lập ngày 23/11/1946,  là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831976" y="23622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-15025" y="2216523"/>
            <a:ext cx="12192000" cy="4973361"/>
          </a:xfrm>
          <a:prstGeom prst="rect">
            <a:avLst/>
          </a:prstGeom>
          <a:solidFill>
            <a:srgbClr val="1318F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14400" y="3505200"/>
            <a:ext cx="101345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ĐẠI HỘI NGHỈ GIẢI LAO</a:t>
            </a:r>
          </a:p>
        </p:txBody>
      </p:sp>
      <p:sp>
        <p:nvSpPr>
          <p:cNvPr id="11" name="Rectangle 10"/>
          <p:cNvSpPr/>
          <p:nvPr/>
        </p:nvSpPr>
        <p:spPr>
          <a:xfrm>
            <a:off x="914400" y="648562"/>
            <a:ext cx="113538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ĐẠI HỘI CÔNG ĐOÀN </a:t>
            </a:r>
            <a:r>
              <a:rPr lang="vi-VN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TRƯỜNG TH TIỀN PHONG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NHIỆM KỲ 2023-2028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0"/>
            <a:ext cx="2087823" cy="2090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3958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Biểu tượng - Logo - [Biểu trưng Hội Chữ thập đỏ Việt Nam] Hội Chữ thập đỏ  Việt Nam (trước đây: Hồng Thập Tự Việt Nam) được thành lập ngày 23/11/1946,  là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831976" y="23622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2212992"/>
            <a:ext cx="12212782" cy="7058687"/>
          </a:xfrm>
          <a:prstGeom prst="rect">
            <a:avLst/>
          </a:prstGeom>
          <a:solidFill>
            <a:srgbClr val="1318F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0" y="2373330"/>
            <a:ext cx="12192000" cy="39857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ĐẠI HỘI </a:t>
            </a:r>
          </a:p>
          <a:p>
            <a:pPr algn="ctr">
              <a:lnSpc>
                <a:spcPct val="150000"/>
              </a:lnSpc>
            </a:pPr>
            <a:r>
              <a:rPr lang="en-US" sz="45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CÔNG ĐOÀN TRƯỜNG TH TIỀN PHONG</a:t>
            </a:r>
          </a:p>
          <a:p>
            <a:pPr algn="ctr">
              <a:lnSpc>
                <a:spcPct val="150000"/>
              </a:lnSpc>
            </a:pPr>
            <a:r>
              <a:rPr lang="en-US" sz="45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NHIỆM KỲ 2023-2028</a:t>
            </a:r>
          </a:p>
          <a:p>
            <a:pPr algn="ctr"/>
            <a:endParaRPr lang="en-US" sz="26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600" b="1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Yên Viên, ngày 11 tháng 2 năm 2023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0"/>
            <a:ext cx="2290393" cy="2212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0774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Biểu tượng - Logo - [Biểu trưng Hội Chữ thập đỏ Việt Nam] Hội Chữ thập đỏ  Việt Nam (trước đây: Hồng Thập Tự Việt Nam) được thành lập ngày 23/11/1946,  là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679575" y="495511"/>
            <a:ext cx="95218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ĐẠI HỘI CÔNG ĐOÀN TRƯỜNG TH TIỀN PHONG</a:t>
            </a:r>
          </a:p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NHIỆM KỲ 2023-2028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831976" y="23622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8639" y="2159660"/>
            <a:ext cx="12192000" cy="4884003"/>
          </a:xfrm>
          <a:prstGeom prst="rect">
            <a:avLst/>
          </a:prstGeom>
          <a:solidFill>
            <a:srgbClr val="1318F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en-US" sz="1600" b="1" dirty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016706" y="4876800"/>
            <a:ext cx="12598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601567" y="4942244"/>
            <a:ext cx="28718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Đ/c </a:t>
            </a:r>
          </a:p>
          <a:p>
            <a:pPr lvl="0" algn="ctr"/>
            <a:r>
              <a:rPr lang="en-US" sz="2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sz="2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Thị Lan Hương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9628515" y="4934515"/>
            <a:ext cx="2514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Đ/c </a:t>
            </a:r>
          </a:p>
          <a:p>
            <a:pPr lvl="0" algn="ctr"/>
            <a:r>
              <a:rPr lang="en-US" sz="2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sz="2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Ngọc</a:t>
            </a:r>
            <a:r>
              <a:rPr lang="en-US" sz="2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Thịnh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290" y="0"/>
            <a:ext cx="2002418" cy="2149263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2092107" y="4923038"/>
            <a:ext cx="26289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Đ/c:</a:t>
            </a:r>
          </a:p>
          <a:p>
            <a:pPr algn="ctr"/>
            <a:r>
              <a:rPr lang="en-US" sz="2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Vũ Xuân Tiến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CEEF418-E016-4F84-A2AF-75FA675C4986}"/>
              </a:ext>
            </a:extLst>
          </p:cNvPr>
          <p:cNvSpPr txBox="1"/>
          <p:nvPr/>
        </p:nvSpPr>
        <p:spPr>
          <a:xfrm>
            <a:off x="-59503" y="5677162"/>
            <a:ext cx="241566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vi-VN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Đượ</a:t>
            </a:r>
            <a:r>
              <a:rPr lang="en-US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  …./ 45  phiếu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Đạt </a:t>
            </a:r>
            <a:r>
              <a:rPr lang="en-US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tỷ</a:t>
            </a:r>
            <a:r>
              <a:rPr lang="en-US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lệ 100%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b="1" kern="10" dirty="0">
                <a:ln w="9525">
                  <a:noFill/>
                  <a:round/>
                  <a:headEnd/>
                  <a:tailEnd/>
                </a:ln>
                <a:solidFill>
                  <a:schemeClr val="bg1"/>
                </a:solidFill>
                <a:latin typeface="Times New Roman"/>
                <a:cs typeface="Times New Roman"/>
              </a:rPr>
              <a:t>  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5F09126-9C4C-4B8A-AFB0-73C9E96507EB}"/>
              </a:ext>
            </a:extLst>
          </p:cNvPr>
          <p:cNvSpPr txBox="1"/>
          <p:nvPr/>
        </p:nvSpPr>
        <p:spPr>
          <a:xfrm>
            <a:off x="7235167" y="4904379"/>
            <a:ext cx="27424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Đ/c </a:t>
            </a:r>
          </a:p>
          <a:p>
            <a:pPr lvl="0" algn="ctr"/>
            <a:r>
              <a:rPr lang="en-US" sz="2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Phạm Ngọc Mai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C07ADC1-139D-47E4-B9A8-BCE0B567849B}"/>
              </a:ext>
            </a:extLst>
          </p:cNvPr>
          <p:cNvSpPr txBox="1"/>
          <p:nvPr/>
        </p:nvSpPr>
        <p:spPr>
          <a:xfrm>
            <a:off x="-140448" y="4942244"/>
            <a:ext cx="26289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Đ/c: </a:t>
            </a:r>
          </a:p>
          <a:p>
            <a:pPr algn="ctr"/>
            <a:r>
              <a:rPr lang="en-US" sz="2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sz="2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Thị Phương</a:t>
            </a:r>
          </a:p>
        </p:txBody>
      </p:sp>
      <p:sp>
        <p:nvSpPr>
          <p:cNvPr id="5" name="Rectangle 4"/>
          <p:cNvSpPr/>
          <p:nvPr/>
        </p:nvSpPr>
        <p:spPr>
          <a:xfrm>
            <a:off x="3407588" y="1468648"/>
            <a:ext cx="543161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1318F9"/>
                </a:solidFill>
                <a:latin typeface="Times New Roman" pitchFamily="18" charset="0"/>
                <a:cs typeface="Times New Roman" pitchFamily="18" charset="0"/>
              </a:rPr>
              <a:t>KẾT QUẢ BẦU BCH KHÓA MỚI 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CEEF418-E016-4F84-A2AF-75FA675C4986}"/>
              </a:ext>
            </a:extLst>
          </p:cNvPr>
          <p:cNvSpPr txBox="1"/>
          <p:nvPr/>
        </p:nvSpPr>
        <p:spPr>
          <a:xfrm>
            <a:off x="2235150" y="5646816"/>
            <a:ext cx="241566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vi-VN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Đượ</a:t>
            </a:r>
            <a:r>
              <a:rPr lang="en-US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  …./45  phiếu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Đạt </a:t>
            </a:r>
            <a:r>
              <a:rPr lang="en-US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tỷ</a:t>
            </a:r>
            <a:r>
              <a:rPr lang="en-US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lệ 100%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b="1" kern="10" dirty="0">
                <a:ln w="9525">
                  <a:noFill/>
                  <a:round/>
                  <a:headEnd/>
                  <a:tailEnd/>
                </a:ln>
                <a:solidFill>
                  <a:schemeClr val="bg1"/>
                </a:solidFill>
                <a:latin typeface="Times New Roman"/>
                <a:cs typeface="Times New Roman"/>
              </a:rPr>
              <a:t>  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CEEF418-E016-4F84-A2AF-75FA675C4986}"/>
              </a:ext>
            </a:extLst>
          </p:cNvPr>
          <p:cNvSpPr txBox="1"/>
          <p:nvPr/>
        </p:nvSpPr>
        <p:spPr>
          <a:xfrm>
            <a:off x="4704887" y="5727449"/>
            <a:ext cx="241566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vi-VN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Đượ</a:t>
            </a:r>
            <a:r>
              <a:rPr lang="en-US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  …./45 phiếu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Đạt </a:t>
            </a:r>
            <a:r>
              <a:rPr lang="en-US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tỷ</a:t>
            </a:r>
            <a:r>
              <a:rPr lang="en-US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lệ 100%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b="1" kern="10" dirty="0">
                <a:ln w="9525">
                  <a:noFill/>
                  <a:round/>
                  <a:headEnd/>
                  <a:tailEnd/>
                </a:ln>
                <a:solidFill>
                  <a:schemeClr val="bg1"/>
                </a:solidFill>
                <a:latin typeface="Times New Roman"/>
                <a:cs typeface="Times New Roman"/>
              </a:rPr>
              <a:t>  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CEEF418-E016-4F84-A2AF-75FA675C4986}"/>
              </a:ext>
            </a:extLst>
          </p:cNvPr>
          <p:cNvSpPr txBox="1"/>
          <p:nvPr/>
        </p:nvSpPr>
        <p:spPr>
          <a:xfrm>
            <a:off x="7473391" y="5754773"/>
            <a:ext cx="21551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vi-VN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Đượ</a:t>
            </a:r>
            <a:r>
              <a:rPr lang="en-US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  …. /45  phiếu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Đạt </a:t>
            </a:r>
            <a:r>
              <a:rPr lang="en-US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tỷ</a:t>
            </a:r>
            <a:r>
              <a:rPr lang="en-US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lệ 100%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b="1" kern="10" dirty="0">
                <a:ln w="9525">
                  <a:noFill/>
                  <a:round/>
                  <a:headEnd/>
                  <a:tailEnd/>
                </a:ln>
                <a:solidFill>
                  <a:schemeClr val="bg1"/>
                </a:solidFill>
                <a:latin typeface="Times New Roman"/>
                <a:cs typeface="Times New Roman"/>
              </a:rPr>
              <a:t>  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0CEEF418-E016-4F84-A2AF-75FA675C4986}"/>
              </a:ext>
            </a:extLst>
          </p:cNvPr>
          <p:cNvSpPr txBox="1"/>
          <p:nvPr/>
        </p:nvSpPr>
        <p:spPr>
          <a:xfrm>
            <a:off x="9829799" y="5772906"/>
            <a:ext cx="221438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vi-VN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Đượ</a:t>
            </a:r>
            <a:r>
              <a:rPr lang="en-US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  …./ 45  phiếu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Đạt </a:t>
            </a:r>
            <a:r>
              <a:rPr lang="en-US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tỷ</a:t>
            </a:r>
            <a:r>
              <a:rPr lang="en-US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lệ 100%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b="1" kern="10" dirty="0">
                <a:ln w="9525">
                  <a:noFill/>
                  <a:round/>
                  <a:headEnd/>
                  <a:tailEnd/>
                </a:ln>
                <a:solidFill>
                  <a:schemeClr val="bg1"/>
                </a:solidFill>
                <a:latin typeface="Times New Roman"/>
                <a:cs typeface="Times New Roman"/>
              </a:rPr>
              <a:t>  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514" y="2754189"/>
            <a:ext cx="1935938" cy="2167705"/>
          </a:xfrm>
          <a:prstGeom prst="roundRect">
            <a:avLst>
              <a:gd name="adj" fmla="val 3330"/>
            </a:avLst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4"/>
          <a:srcRect t="19045"/>
          <a:stretch/>
        </p:blipFill>
        <p:spPr>
          <a:xfrm>
            <a:off x="2530650" y="2754190"/>
            <a:ext cx="1618869" cy="2155078"/>
          </a:xfrm>
          <a:prstGeom prst="roundRect">
            <a:avLst>
              <a:gd name="adj" fmla="val 3145"/>
            </a:avLst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5"/>
          <a:srcRect b="13190"/>
          <a:stretch/>
        </p:blipFill>
        <p:spPr>
          <a:xfrm>
            <a:off x="5043720" y="2654138"/>
            <a:ext cx="1651875" cy="222487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6"/>
          <a:srcRect t="15000" b="6562"/>
          <a:stretch/>
        </p:blipFill>
        <p:spPr>
          <a:xfrm>
            <a:off x="7472497" y="2705684"/>
            <a:ext cx="1823903" cy="221963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78859" y="2542015"/>
            <a:ext cx="1813912" cy="235716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66128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Biểu tượng - Logo - [Biểu trưng Hội Chữ thập đỏ Việt Nam] Hội Chữ thập đỏ  Việt Nam (trước đây: Hồng Thập Tự Việt Nam) được thành lập ngày 23/11/1946,  là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831976" y="23622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-15025" y="2216523"/>
            <a:ext cx="12192000" cy="4973361"/>
          </a:xfrm>
          <a:prstGeom prst="rect">
            <a:avLst/>
          </a:prstGeom>
          <a:solidFill>
            <a:srgbClr val="1318F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14400" y="3505200"/>
            <a:ext cx="1013459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BAN CHẤP HÀNH CÔNG ĐOÀN KHÓA MỚI RA MẮT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933450" y="648562"/>
            <a:ext cx="113538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ĐẠI HỘI CÔNG ĐOÀN TRƯỜNG TH TIỀN PHONG</a:t>
            </a:r>
          </a:p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NHIỆM KỲ 2023-2028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0"/>
            <a:ext cx="2087823" cy="2090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5634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Biểu tượng - Logo - [Biểu trưng Hội Chữ thập đỏ Việt Nam] Hội Chữ thập đỏ  Việt Nam (trước đây: Hồng Thập Tự Việt Nam) được thành lập ngày 23/11/1946,  là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831976" y="23622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-15025" y="2216523"/>
            <a:ext cx="12192000" cy="4973361"/>
          </a:xfrm>
          <a:prstGeom prst="rect">
            <a:avLst/>
          </a:prstGeom>
          <a:solidFill>
            <a:srgbClr val="1318F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14400" y="3505200"/>
            <a:ext cx="10134599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CHIA TAY CÁC ĐỒNG CHÍ </a:t>
            </a:r>
          </a:p>
          <a:p>
            <a:pPr algn="ctr"/>
            <a:r>
              <a:rPr lang="en-US" sz="4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TRONG BCH CÔNG ĐOÀN </a:t>
            </a:r>
          </a:p>
          <a:p>
            <a:pPr algn="ctr"/>
            <a:r>
              <a:rPr lang="en-US" sz="4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Nhiệm kì 2017 - 2022</a:t>
            </a:r>
          </a:p>
        </p:txBody>
      </p:sp>
      <p:sp>
        <p:nvSpPr>
          <p:cNvPr id="11" name="Rectangle 10"/>
          <p:cNvSpPr/>
          <p:nvPr/>
        </p:nvSpPr>
        <p:spPr>
          <a:xfrm>
            <a:off x="933450" y="648562"/>
            <a:ext cx="113538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ĐẠI HỘI CÔNG ĐOÀN TRƯỜNG TH TIỀN PHONG</a:t>
            </a:r>
          </a:p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NHIỆM KỲ 2023-2028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0"/>
            <a:ext cx="2087823" cy="2090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2277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Biểu tượng - Logo - [Biểu trưng Hội Chữ thập đỏ Việt Nam] Hội Chữ thập đỏ  Việt Nam (trước đây: Hồng Thập Tự Việt Nam) được thành lập ngày 23/11/1946,  là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831976" y="23622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-15025" y="2216523"/>
            <a:ext cx="12192000" cy="4973361"/>
          </a:xfrm>
          <a:prstGeom prst="rect">
            <a:avLst/>
          </a:prstGeom>
          <a:solidFill>
            <a:srgbClr val="1318F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14400" y="3505200"/>
            <a:ext cx="1013459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BẦU ĐẠI BIỂU DỰ ĐẠI HỘI </a:t>
            </a:r>
          </a:p>
          <a:p>
            <a:pPr algn="ctr"/>
            <a:r>
              <a:rPr lang="en-US" sz="4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CÔNG ĐOÀN CẤP TRÊN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933450" y="634425"/>
            <a:ext cx="113538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ĐẠI HỘI CÔNG ĐOÀN TRƯỜNG TH TIỀN PHONG</a:t>
            </a:r>
          </a:p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NHIỆM KỲ 2023-2028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0"/>
            <a:ext cx="2087823" cy="2090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3758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Biểu tượng - Logo - [Biểu trưng Hội Chữ thập đỏ Việt Nam] Hội Chữ thập đỏ  Việt Nam (trước đây: Hồng Thập Tự Việt Nam) được thành lập ngày 23/11/1946,  là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831976" y="23622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-16099" y="2202276"/>
            <a:ext cx="12192000" cy="4973361"/>
          </a:xfrm>
          <a:prstGeom prst="rect">
            <a:avLst/>
          </a:prstGeom>
          <a:solidFill>
            <a:srgbClr val="1318F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49343" y="251064"/>
            <a:ext cx="11353800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ĐẠI HỘI CÔNG ĐOÀN TRƯỜNG TH TIỀN PHONG</a:t>
            </a:r>
          </a:p>
          <a:p>
            <a:pPr algn="ctr"/>
            <a:r>
              <a:rPr lang="en-US" sz="2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NHIỆM KỲ 2023-2028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60338"/>
            <a:ext cx="1902203" cy="1905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831975" y="1302939"/>
            <a:ext cx="918853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 dirty="0">
                <a:solidFill>
                  <a:srgbClr val="1318F9"/>
                </a:solidFill>
                <a:latin typeface="Times New Roman" pitchFamily="18" charset="0"/>
                <a:cs typeface="Times New Roman" pitchFamily="18" charset="0"/>
              </a:rPr>
              <a:t>DANH SÁCH ĐỀ CỬ ĐẠI BIỂU CHÍNH THỨC DỰ ĐẠI HỘI CÔNG ĐOÀN CẤP TRÊN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124200" y="3560211"/>
            <a:ext cx="8167266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kern="10" dirty="0">
                <a:ln w="9525">
                  <a:noFill/>
                  <a:round/>
                  <a:headEnd/>
                  <a:tailEnd/>
                </a:ln>
                <a:solidFill>
                  <a:srgbClr val="FFFF00"/>
                </a:solidFill>
                <a:latin typeface="Times New Roman"/>
                <a:cs typeface="Times New Roman"/>
              </a:rPr>
              <a:t>Đồng chí </a:t>
            </a:r>
            <a:r>
              <a:rPr lang="en-US" sz="4000" kern="10" dirty="0">
                <a:ln w="9525">
                  <a:noFill/>
                  <a:round/>
                  <a:headEnd/>
                  <a:tailEnd/>
                </a:ln>
                <a:solidFill>
                  <a:srgbClr val="FFFF00"/>
                </a:solidFill>
                <a:latin typeface="Times New Roman"/>
                <a:cs typeface="Times New Roman"/>
              </a:rPr>
              <a:t>: </a:t>
            </a:r>
            <a:r>
              <a:rPr lang="en-US" sz="4000" b="1" kern="10" dirty="0" err="1">
                <a:ln w="9525">
                  <a:noFill/>
                  <a:round/>
                  <a:headEnd/>
                  <a:tailEnd/>
                </a:ln>
                <a:solidFill>
                  <a:srgbClr val="FFFF00"/>
                </a:solidFill>
                <a:latin typeface="Times New Roman"/>
                <a:cs typeface="Times New Roman"/>
              </a:rPr>
              <a:t>Nguyễn</a:t>
            </a:r>
            <a:r>
              <a:rPr lang="en-US" sz="4000" b="1" kern="10" dirty="0">
                <a:ln w="9525">
                  <a:noFill/>
                  <a:round/>
                  <a:headEnd/>
                  <a:tailEnd/>
                </a:ln>
                <a:solidFill>
                  <a:srgbClr val="FFFF00"/>
                </a:solidFill>
                <a:latin typeface="Times New Roman"/>
                <a:cs typeface="Times New Roman"/>
              </a:rPr>
              <a:t> Thị Phương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kern="10" dirty="0">
                <a:ln w="9525">
                  <a:noFill/>
                  <a:round/>
                  <a:headEnd/>
                  <a:tailEnd/>
                </a:ln>
                <a:solidFill>
                  <a:schemeClr val="bg1"/>
                </a:solidFill>
                <a:latin typeface="Times New Roman"/>
                <a:cs typeface="Times New Roman"/>
              </a:rPr>
              <a:t>Chủ tịch Công đoàn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kern="10" dirty="0">
                <a:ln w="9525">
                  <a:noFill/>
                  <a:round/>
                  <a:headEnd/>
                  <a:tailEnd/>
                </a:ln>
                <a:solidFill>
                  <a:schemeClr val="bg1"/>
                </a:solidFill>
                <a:latin typeface="Times New Roman"/>
                <a:cs typeface="Times New Roman"/>
              </a:rPr>
              <a:t>nhiệm kì 2017 – 2022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kern="10" dirty="0">
                <a:ln w="9525">
                  <a:noFill/>
                  <a:round/>
                  <a:headEnd/>
                  <a:tailEnd/>
                </a:ln>
                <a:solidFill>
                  <a:schemeClr val="bg1"/>
                </a:solidFill>
                <a:latin typeface="Times New Roman"/>
                <a:cs typeface="Times New Roman"/>
              </a:rPr>
              <a:t>Trường TH TIỀN PHONG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4000" kern="10" dirty="0">
              <a:ln w="9525">
                <a:noFill/>
                <a:round/>
                <a:headEnd/>
                <a:tailEnd/>
              </a:ln>
              <a:solidFill>
                <a:srgbClr val="FFFF00"/>
              </a:solidFill>
              <a:latin typeface="Times New Roman"/>
              <a:cs typeface="Times New Roman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3973" y="2731532"/>
            <a:ext cx="2996003" cy="3326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0385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Biểu tượng - Logo - [Biểu trưng Hội Chữ thập đỏ Việt Nam] Hội Chữ thập đỏ  Việt Nam (trước đây: Hồng Thập Tự Việt Nam) được thành lập ngày 23/11/1946,  là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831976" y="23622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2212992"/>
            <a:ext cx="12212782" cy="7058687"/>
          </a:xfrm>
          <a:prstGeom prst="rect">
            <a:avLst/>
          </a:prstGeom>
          <a:solidFill>
            <a:srgbClr val="1318F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-142009" y="2880740"/>
            <a:ext cx="12496800" cy="39857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ĐẠI HỘI </a:t>
            </a:r>
          </a:p>
          <a:p>
            <a:pPr algn="ctr">
              <a:lnSpc>
                <a:spcPct val="150000"/>
              </a:lnSpc>
            </a:pPr>
            <a:r>
              <a:rPr lang="en-US" sz="45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CÔNG ĐOÀN TRƯỜNG TH TIỀN PHONG</a:t>
            </a:r>
          </a:p>
          <a:p>
            <a:pPr algn="ctr">
              <a:lnSpc>
                <a:spcPct val="150000"/>
              </a:lnSpc>
            </a:pPr>
            <a:r>
              <a:rPr lang="en-US" sz="45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NHIỆM KỲ 2023-2028</a:t>
            </a:r>
          </a:p>
          <a:p>
            <a:pPr algn="ctr"/>
            <a:endParaRPr lang="en-US" sz="26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600" b="1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Yên Viên , ngày 11 tháng 2 năm 2023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0"/>
            <a:ext cx="2290393" cy="2212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1982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Biểu tượng - Logo - [Biểu trưng Hội Chữ thập đỏ Việt Nam] Hội Chữ thập đỏ  Việt Nam (trước đây: Hồng Thập Tự Việt Nam) được thành lập ngày 23/11/1946,  là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831976" y="23622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2189439"/>
            <a:ext cx="12192000" cy="4973361"/>
          </a:xfrm>
          <a:prstGeom prst="rect">
            <a:avLst/>
          </a:prstGeom>
          <a:solidFill>
            <a:srgbClr val="1318F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49343" y="251064"/>
            <a:ext cx="11353800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ĐẠI HỘI CÔNG ĐOÀN TRƯỜNG TH TIỀN PHONG</a:t>
            </a:r>
          </a:p>
          <a:p>
            <a:pPr algn="ctr"/>
            <a:r>
              <a:rPr lang="en-US" sz="2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NHIỆM KỲ 2023-2028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60338"/>
            <a:ext cx="1902203" cy="1905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831975" y="1302939"/>
            <a:ext cx="918853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 dirty="0">
                <a:solidFill>
                  <a:srgbClr val="1318F9"/>
                </a:solidFill>
                <a:latin typeface="Times New Roman" pitchFamily="18" charset="0"/>
                <a:cs typeface="Times New Roman" pitchFamily="18" charset="0"/>
              </a:rPr>
              <a:t>DANH SÁCH ĐỀ CỬ ĐẠI BIỂU DỰ KHUYẾT DỰ ĐẠI HỘI CÔNG ĐOÀN CẤP TRÊN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667000" y="3452884"/>
            <a:ext cx="8750343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kern="10" dirty="0">
                <a:ln w="9525">
                  <a:noFill/>
                  <a:round/>
                  <a:headEnd/>
                  <a:tailEnd/>
                </a:ln>
                <a:solidFill>
                  <a:srgbClr val="FFFF00"/>
                </a:solidFill>
                <a:latin typeface="Times New Roman"/>
                <a:cs typeface="Times New Roman"/>
              </a:rPr>
              <a:t>Đồng chí </a:t>
            </a:r>
            <a:r>
              <a:rPr lang="en-US" sz="4000" kern="10" dirty="0">
                <a:ln w="9525">
                  <a:noFill/>
                  <a:round/>
                  <a:headEnd/>
                  <a:tailEnd/>
                </a:ln>
                <a:solidFill>
                  <a:srgbClr val="FFFF00"/>
                </a:solidFill>
                <a:latin typeface="Times New Roman"/>
                <a:cs typeface="Times New Roman"/>
              </a:rPr>
              <a:t>: </a:t>
            </a:r>
            <a:r>
              <a:rPr lang="en-US" sz="4000" b="1" kern="10" dirty="0">
                <a:ln w="9525">
                  <a:noFill/>
                  <a:round/>
                  <a:headEnd/>
                  <a:tailEnd/>
                </a:ln>
                <a:solidFill>
                  <a:srgbClr val="FFFF00"/>
                </a:solidFill>
                <a:latin typeface="Times New Roman"/>
                <a:cs typeface="Times New Roman"/>
              </a:rPr>
              <a:t>Vũ Xuân Tiến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kern="10" dirty="0">
                <a:ln w="9525">
                  <a:noFill/>
                  <a:round/>
                  <a:headEnd/>
                  <a:tailEnd/>
                </a:ln>
                <a:solidFill>
                  <a:schemeClr val="bg1"/>
                </a:solidFill>
                <a:latin typeface="Times New Roman"/>
                <a:cs typeface="Times New Roman"/>
              </a:rPr>
              <a:t>Uỷ viên BCH, Chủ nhiệm UBKT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kern="10" dirty="0">
                <a:ln w="9525">
                  <a:noFill/>
                  <a:round/>
                  <a:headEnd/>
                  <a:tailEnd/>
                </a:ln>
                <a:solidFill>
                  <a:schemeClr val="bg1"/>
                </a:solidFill>
                <a:latin typeface="Times New Roman"/>
                <a:cs typeface="Times New Roman"/>
              </a:rPr>
              <a:t>Công đoàn nhiệm kì 2017 – 2022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kern="10" dirty="0">
                <a:ln w="9525">
                  <a:noFill/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Trường TH TIỀN PHONG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4000" kern="10" dirty="0">
              <a:ln w="9525">
                <a:noFill/>
                <a:round/>
                <a:headEnd/>
                <a:tailEnd/>
              </a:ln>
              <a:solidFill>
                <a:srgbClr val="FFFF00"/>
              </a:solidFill>
              <a:latin typeface="Times New Roman"/>
              <a:cs typeface="Times New Roman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/>
          <a:srcRect t="19045"/>
          <a:stretch/>
        </p:blipFill>
        <p:spPr>
          <a:xfrm>
            <a:off x="397838" y="2514600"/>
            <a:ext cx="2408905" cy="3206793"/>
          </a:xfrm>
          <a:prstGeom prst="roundRect">
            <a:avLst>
              <a:gd name="adj" fmla="val 3145"/>
            </a:avLst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48521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Biểu tượng - Logo - [Biểu trưng Hội Chữ thập đỏ Việt Nam] Hội Chữ thập đỏ  Việt Nam (trước đây: Hồng Thập Tự Việt Nam) được thành lập ngày 23/11/1946,  là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831976" y="23622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2199398"/>
            <a:ext cx="12185258" cy="5268202"/>
          </a:xfrm>
          <a:prstGeom prst="rect">
            <a:avLst/>
          </a:prstGeom>
          <a:solidFill>
            <a:srgbClr val="1318F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38200" y="2745387"/>
            <a:ext cx="99822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BẦU </a:t>
            </a:r>
          </a:p>
          <a:p>
            <a:pPr algn="ctr"/>
            <a:r>
              <a:rPr lang="en-US" sz="4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ĐOÀN CHỦ TỊCH - ĐOÀN THƯ KÝ</a:t>
            </a:r>
          </a:p>
          <a:p>
            <a:pPr algn="ctr"/>
            <a:r>
              <a:rPr lang="en-US" sz="4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BAN THẨM TRA TƯ CÁCH ĐẠI BIỂU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96"/>
            <a:ext cx="2262497" cy="2186039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685800" y="628947"/>
            <a:ext cx="113538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ĐẠI HỘI CÔNG ĐOÀN </a:t>
            </a:r>
            <a:r>
              <a:rPr 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TRƯỜNG TH TIỀN PHONG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NHIỆM 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KỲ 2023-2028</a:t>
            </a:r>
          </a:p>
        </p:txBody>
      </p:sp>
    </p:spTree>
    <p:extLst>
      <p:ext uri="{BB962C8B-B14F-4D97-AF65-F5344CB8AC3E}">
        <p14:creationId xmlns:p14="http://schemas.microsoft.com/office/powerpoint/2010/main" val="3545598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Biểu tượng - Logo - [Biểu trưng Hội Chữ thập đỏ Việt Nam] Hội Chữ thập đỏ  Việt Nam (trước đây: Hồng Thập Tự Việt Nam) được thành lập ngày 23/11/1946,  là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831976" y="23622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2212992"/>
            <a:ext cx="12212782" cy="7058687"/>
          </a:xfrm>
          <a:prstGeom prst="rect">
            <a:avLst/>
          </a:prstGeom>
          <a:solidFill>
            <a:srgbClr val="1318F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-218209" y="2546866"/>
            <a:ext cx="12649200" cy="39857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ĐẠI HỘI </a:t>
            </a:r>
          </a:p>
          <a:p>
            <a:pPr algn="ctr">
              <a:lnSpc>
                <a:spcPct val="150000"/>
              </a:lnSpc>
            </a:pPr>
            <a:r>
              <a:rPr lang="en-US" sz="45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CÔNG ĐOÀN TRƯỜNG TH TIỀN PHONG</a:t>
            </a:r>
          </a:p>
          <a:p>
            <a:pPr algn="ctr">
              <a:lnSpc>
                <a:spcPct val="150000"/>
              </a:lnSpc>
            </a:pPr>
            <a:r>
              <a:rPr lang="en-US" sz="45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NHIỆM KỲ 2023-2028</a:t>
            </a:r>
          </a:p>
          <a:p>
            <a:pPr algn="ctr"/>
            <a:endParaRPr lang="en-US" sz="26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600" b="1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Yên Viên, ngày 11 tháng 2 năm 2023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0"/>
            <a:ext cx="2290393" cy="2212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4810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Biểu tượng - Logo - [Biểu trưng Hội Chữ thập đỏ Việt Nam] Hội Chữ thập đỏ  Việt Nam (trước đây: Hồng Thập Tự Việt Nam) được thành lập ngày 23/11/1946,  là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712356" y="340295"/>
            <a:ext cx="95218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ĐẠI HỘI CÔNG ĐOÀN </a:t>
            </a:r>
            <a:r>
              <a:rPr lang="vi-VN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TRƯỜNG TH TIỀN PHONG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NHIỆM KỲ 2023-2028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831976" y="23622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-12879" y="2331027"/>
            <a:ext cx="12192000" cy="4884003"/>
          </a:xfrm>
          <a:prstGeom prst="rect">
            <a:avLst/>
          </a:prstGeom>
          <a:solidFill>
            <a:srgbClr val="1318F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en-US" sz="1600" b="1" dirty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26333" y="1273045"/>
            <a:ext cx="91885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1318F9"/>
                </a:solidFill>
                <a:latin typeface="Times New Roman" pitchFamily="18" charset="0"/>
                <a:cs typeface="Times New Roman" pitchFamily="18" charset="0"/>
              </a:rPr>
              <a:t>BAN KIỂM PHIẾU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016706" y="4876800"/>
            <a:ext cx="12598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399554" y="4956714"/>
            <a:ext cx="26289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chí</a:t>
            </a:r>
            <a:r>
              <a:rPr lang="en-US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 lvl="0" algn="ctr"/>
            <a:r>
              <a:rPr lang="en-US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Đặng Thị Bích Quyên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528545" y="5677285"/>
            <a:ext cx="131151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200" b="1" kern="10" dirty="0" err="1">
                <a:ln w="9525">
                  <a:noFill/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Thư</a:t>
            </a:r>
            <a:r>
              <a:rPr lang="en-US" sz="2200" b="1" kern="10" dirty="0">
                <a:ln w="9525">
                  <a:noFill/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 ký </a:t>
            </a:r>
            <a:endParaRPr lang="en-US" sz="2200" b="1" dirty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200" b="1" kern="10" dirty="0">
                <a:ln w="9525">
                  <a:noFill/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  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289" y="0"/>
            <a:ext cx="2061793" cy="2212992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4931726" y="4912919"/>
            <a:ext cx="27921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Đồng chí: </a:t>
            </a:r>
          </a:p>
          <a:p>
            <a:pPr lvl="0" algn="ctr"/>
            <a:r>
              <a:rPr lang="en-US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Hoàng Thanh Dung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947998" y="5603045"/>
            <a:ext cx="344718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200" b="1" kern="10" dirty="0" err="1">
                <a:ln w="9525">
                  <a:noFill/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Uỷ</a:t>
            </a:r>
            <a:r>
              <a:rPr lang="en-US" sz="2200" b="1" kern="10" dirty="0">
                <a:ln w="9525">
                  <a:noFill/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 viên</a:t>
            </a:r>
            <a:endParaRPr lang="en-US" sz="2200" b="1" dirty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016706" y="4890906"/>
            <a:ext cx="32812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Đồng chí: </a:t>
            </a:r>
          </a:p>
          <a:p>
            <a:pPr lvl="0" algn="ctr"/>
            <a:r>
              <a:rPr lang="en-US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Hoàng Như Quỳnh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2884817" y="5603045"/>
            <a:ext cx="161704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200" b="1" kern="10" dirty="0" err="1">
                <a:ln w="9525">
                  <a:noFill/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Trưởng</a:t>
            </a:r>
            <a:r>
              <a:rPr lang="en-US" sz="2200" b="1" kern="10" dirty="0">
                <a:ln w="9525">
                  <a:noFill/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 ban</a:t>
            </a:r>
            <a:endParaRPr lang="en-US" sz="2200" b="1" dirty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200" b="1" kern="10" dirty="0">
                <a:ln w="9525">
                  <a:noFill/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  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3"/>
          <a:srcRect t="14125"/>
          <a:stretch/>
        </p:blipFill>
        <p:spPr>
          <a:xfrm>
            <a:off x="2884817" y="2680187"/>
            <a:ext cx="1696747" cy="218870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4"/>
          <a:srcRect t="9961" b="23643"/>
          <a:stretch/>
        </p:blipFill>
        <p:spPr>
          <a:xfrm>
            <a:off x="5304284" y="2731532"/>
            <a:ext cx="2023284" cy="215937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65828" y="2718758"/>
            <a:ext cx="1496352" cy="215804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60913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Biểu tượng - Logo - [Biểu trưng Hội Chữ thập đỏ Việt Nam] Hội Chữ thập đỏ  Việt Nam (trước đây: Hồng Thập Tự Việt Nam) được thành lập ngày 23/11/1946,  là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831976" y="23622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2212992"/>
            <a:ext cx="12212782" cy="7058687"/>
          </a:xfrm>
          <a:prstGeom prst="rect">
            <a:avLst/>
          </a:prstGeom>
          <a:solidFill>
            <a:srgbClr val="1318F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00891" y="2272793"/>
            <a:ext cx="11811000" cy="39857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ĐẠI HỘI 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CÔNG ĐOÀN TRƯỜNG TH TIỀN PHONG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NHIỆM KỲ 2023-2028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Yên Viên, ngày 11 tháng 2 năm 2023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0"/>
            <a:ext cx="2290393" cy="2212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9285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Biểu tượng - Logo - [Biểu trưng Hội Chữ thập đỏ Việt Nam] Hội Chữ thập đỏ  Việt Nam (trước đây: Hồng Thập Tự Việt Nam) được thành lập ngày 23/11/1946,  là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831976" y="23622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-16099" y="2202276"/>
            <a:ext cx="12192000" cy="4973361"/>
          </a:xfrm>
          <a:prstGeom prst="rect">
            <a:avLst/>
          </a:prstGeom>
          <a:solidFill>
            <a:srgbClr val="1318F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49343" y="251064"/>
            <a:ext cx="11353800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ĐẠI HỘI CÔNG ĐOÀN TRƯỜNG TH TIỀN PHONG</a:t>
            </a:r>
          </a:p>
          <a:p>
            <a:pPr algn="ctr"/>
            <a:r>
              <a:rPr lang="en-US" sz="2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NHIỆM KỲ 2023-2028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60338"/>
            <a:ext cx="1902203" cy="19050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124200" y="3560211"/>
            <a:ext cx="8167266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kern="10" dirty="0">
                <a:ln w="9525">
                  <a:noFill/>
                  <a:round/>
                  <a:headEnd/>
                  <a:tailEnd/>
                </a:ln>
                <a:solidFill>
                  <a:srgbClr val="FFFF00"/>
                </a:solidFill>
                <a:latin typeface="Times New Roman"/>
                <a:cs typeface="Times New Roman"/>
              </a:rPr>
              <a:t>Đồng chí </a:t>
            </a:r>
            <a:r>
              <a:rPr lang="en-US" sz="4000" kern="10" dirty="0">
                <a:ln w="9525">
                  <a:noFill/>
                  <a:round/>
                  <a:headEnd/>
                  <a:tailEnd/>
                </a:ln>
                <a:solidFill>
                  <a:srgbClr val="FFFF00"/>
                </a:solidFill>
                <a:latin typeface="Times New Roman"/>
                <a:cs typeface="Times New Roman"/>
              </a:rPr>
              <a:t>: </a:t>
            </a:r>
            <a:r>
              <a:rPr lang="en-US" sz="4000" b="1" kern="10" dirty="0" err="1">
                <a:ln w="9525">
                  <a:noFill/>
                  <a:round/>
                  <a:headEnd/>
                  <a:tailEnd/>
                </a:ln>
                <a:solidFill>
                  <a:srgbClr val="FFFF00"/>
                </a:solidFill>
                <a:latin typeface="Times New Roman"/>
                <a:cs typeface="Times New Roman"/>
              </a:rPr>
              <a:t>Nguyễn</a:t>
            </a:r>
            <a:r>
              <a:rPr lang="en-US" sz="4000" b="1" kern="10" dirty="0">
                <a:ln w="9525">
                  <a:noFill/>
                  <a:round/>
                  <a:headEnd/>
                  <a:tailEnd/>
                </a:ln>
                <a:solidFill>
                  <a:srgbClr val="FFFF00"/>
                </a:solidFill>
                <a:latin typeface="Times New Roman"/>
                <a:cs typeface="Times New Roman"/>
              </a:rPr>
              <a:t> Thị Phương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kern="10" dirty="0">
                <a:ln w="9525">
                  <a:noFill/>
                  <a:round/>
                  <a:headEnd/>
                  <a:tailEnd/>
                </a:ln>
                <a:solidFill>
                  <a:schemeClr val="bg1"/>
                </a:solidFill>
                <a:latin typeface="Times New Roman"/>
                <a:cs typeface="Times New Roman"/>
              </a:rPr>
              <a:t>Chủ tịch Công đoàn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kern="10" dirty="0">
                <a:ln w="9525">
                  <a:noFill/>
                  <a:round/>
                  <a:headEnd/>
                  <a:tailEnd/>
                </a:ln>
                <a:solidFill>
                  <a:schemeClr val="bg1"/>
                </a:solidFill>
                <a:latin typeface="Times New Roman"/>
                <a:cs typeface="Times New Roman"/>
              </a:rPr>
              <a:t>nhiệm kì 2017 – 2023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kern="10" dirty="0">
                <a:ln w="9525">
                  <a:noFill/>
                  <a:round/>
                  <a:headEnd/>
                  <a:tailEnd/>
                </a:ln>
                <a:solidFill>
                  <a:schemeClr val="bg1"/>
                </a:solidFill>
                <a:latin typeface="Times New Roman"/>
                <a:cs typeface="Times New Roman"/>
              </a:rPr>
              <a:t>Trường TH TIỀN PHONG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4000" kern="10" dirty="0">
              <a:ln w="9525">
                <a:noFill/>
                <a:round/>
                <a:headEnd/>
                <a:tailEnd/>
              </a:ln>
              <a:solidFill>
                <a:srgbClr val="FFFF00"/>
              </a:solidFill>
              <a:latin typeface="Times New Roman"/>
              <a:cs typeface="Times New Roman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3973" y="2731532"/>
            <a:ext cx="2996003" cy="332690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831975" y="1302939"/>
            <a:ext cx="918853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500" b="1" dirty="0">
                <a:solidFill>
                  <a:srgbClr val="1318F9"/>
                </a:solidFill>
                <a:latin typeface="Times New Roman" pitchFamily="18" charset="0"/>
                <a:cs typeface="Times New Roman" pitchFamily="18" charset="0"/>
              </a:rPr>
              <a:t>KẾT QUẢ TRÚNG CỬ 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1318F9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ĐẠI BIỂU CHÍNH THỨC DỰ ĐẠI HỘI CÔNG ĐOÀN CẤP TRÊN </a:t>
            </a:r>
          </a:p>
        </p:txBody>
      </p:sp>
    </p:spTree>
    <p:extLst>
      <p:ext uri="{BB962C8B-B14F-4D97-AF65-F5344CB8AC3E}">
        <p14:creationId xmlns:p14="http://schemas.microsoft.com/office/powerpoint/2010/main" val="1469462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Biểu tượng - Logo - [Biểu trưng Hội Chữ thập đỏ Việt Nam] Hội Chữ thập đỏ  Việt Nam (trước đây: Hồng Thập Tự Việt Nam) được thành lập ngày 23/11/1946,  là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831976" y="23622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2189439"/>
            <a:ext cx="12192000" cy="4973361"/>
          </a:xfrm>
          <a:prstGeom prst="rect">
            <a:avLst/>
          </a:prstGeom>
          <a:solidFill>
            <a:srgbClr val="1318F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49343" y="251064"/>
            <a:ext cx="11353800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ĐẠI HỘI CÔNG ĐOÀN TRƯỜNG TH TIỀN PHONG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NHIỆM KỲ 2023-2028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60338"/>
            <a:ext cx="1902203" cy="1905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831975" y="1302939"/>
            <a:ext cx="918853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500" b="1" dirty="0">
                <a:solidFill>
                  <a:srgbClr val="1318F9"/>
                </a:solidFill>
                <a:latin typeface="Times New Roman" pitchFamily="18" charset="0"/>
                <a:cs typeface="Times New Roman" pitchFamily="18" charset="0"/>
              </a:rPr>
              <a:t>KẾT QUẢ TRÚNG CỬ 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1318F9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ĐẠI BIỂU DỰ KHUYẾT DỰ ĐẠI HỘI CÔNG ĐOÀN CẤP TRÊN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590800" y="3452884"/>
            <a:ext cx="8750343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kern="10" dirty="0">
                <a:ln w="9525">
                  <a:noFill/>
                  <a:round/>
                  <a:headEnd/>
                  <a:tailEnd/>
                </a:ln>
                <a:solidFill>
                  <a:srgbClr val="FFFF00"/>
                </a:solidFill>
                <a:latin typeface="Times New Roman"/>
                <a:cs typeface="Times New Roman"/>
              </a:rPr>
              <a:t>Đồng chí </a:t>
            </a:r>
            <a:r>
              <a:rPr lang="en-US" sz="4000" kern="10" dirty="0">
                <a:ln w="9525">
                  <a:noFill/>
                  <a:round/>
                  <a:headEnd/>
                  <a:tailEnd/>
                </a:ln>
                <a:solidFill>
                  <a:srgbClr val="FFFF00"/>
                </a:solidFill>
                <a:latin typeface="Times New Roman"/>
                <a:cs typeface="Times New Roman"/>
              </a:rPr>
              <a:t>: </a:t>
            </a:r>
            <a:r>
              <a:rPr lang="en-US" sz="4000" b="1" kern="10" dirty="0">
                <a:ln w="9525">
                  <a:noFill/>
                  <a:round/>
                  <a:headEnd/>
                  <a:tailEnd/>
                </a:ln>
                <a:solidFill>
                  <a:srgbClr val="FFFF00"/>
                </a:solidFill>
                <a:latin typeface="Times New Roman"/>
                <a:cs typeface="Times New Roman"/>
              </a:rPr>
              <a:t>Vũ Xuân Tiến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kern="10" dirty="0">
                <a:ln w="9525">
                  <a:noFill/>
                  <a:round/>
                  <a:headEnd/>
                  <a:tailEnd/>
                </a:ln>
                <a:solidFill>
                  <a:schemeClr val="bg1"/>
                </a:solidFill>
                <a:latin typeface="Times New Roman"/>
                <a:cs typeface="Times New Roman"/>
              </a:rPr>
              <a:t>Uỷ viên BCH, Chủ nhiệm UBKT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kern="10" dirty="0">
                <a:ln w="9525">
                  <a:noFill/>
                  <a:round/>
                  <a:headEnd/>
                  <a:tailEnd/>
                </a:ln>
                <a:solidFill>
                  <a:schemeClr val="bg1"/>
                </a:solidFill>
                <a:latin typeface="Times New Roman"/>
                <a:cs typeface="Times New Roman"/>
              </a:rPr>
              <a:t>Công đoàn nhiệm kì 2017 – 2022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kern="10" dirty="0">
                <a:ln w="9525">
                  <a:noFill/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Trường TH TIỀN PHONG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4000" kern="10" dirty="0">
              <a:ln w="9525">
                <a:noFill/>
                <a:round/>
                <a:headEnd/>
                <a:tailEnd/>
              </a:ln>
              <a:solidFill>
                <a:srgbClr val="FFFF00"/>
              </a:solidFill>
              <a:latin typeface="Times New Roman"/>
              <a:cs typeface="Times New Roman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/>
          <a:srcRect t="19045"/>
          <a:stretch/>
        </p:blipFill>
        <p:spPr>
          <a:xfrm>
            <a:off x="397838" y="2514600"/>
            <a:ext cx="2408905" cy="3206793"/>
          </a:xfrm>
          <a:prstGeom prst="roundRect">
            <a:avLst>
              <a:gd name="adj" fmla="val 3145"/>
            </a:avLst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87671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Biểu tượng - Logo - [Biểu trưng Hội Chữ thập đỏ Việt Nam] Hội Chữ thập đỏ  Việt Nam (trước đây: Hồng Thập Tự Việt Nam) được thành lập ngày 23/11/1946,  là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831976" y="23622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-15025" y="2216523"/>
            <a:ext cx="12192000" cy="4973361"/>
          </a:xfrm>
          <a:prstGeom prst="rect">
            <a:avLst/>
          </a:prstGeom>
          <a:solidFill>
            <a:srgbClr val="1318F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28700" y="2552962"/>
            <a:ext cx="10134599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BỐ QUYẾT ĐỊNH 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 ĐOÀN CHỦ TỊCH VỀ VIỆC CHỈ ĐỊNH TRIỆU TẬP VIÊN BCH Công đoàn nhiệm kì 2023 – 2028, kì họp thứ nhất.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838200" y="648562"/>
            <a:ext cx="113538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ĐẠI HỘI CÔNG ĐOÀN TRƯỜNG TH TIỀN PHONG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NHIỆM KỲ 2023-2028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0"/>
            <a:ext cx="2087823" cy="2090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8840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Biểu tượng - Logo - [Biểu trưng Hội Chữ thập đỏ Việt Nam] Hội Chữ thập đỏ  Việt Nam (trước đây: Hồng Thập Tự Việt Nam) được thành lập ngày 23/11/1946,  là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831976" y="23622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-15025" y="2216523"/>
            <a:ext cx="12192000" cy="4973361"/>
          </a:xfrm>
          <a:prstGeom prst="rect">
            <a:avLst/>
          </a:prstGeom>
          <a:solidFill>
            <a:srgbClr val="1318F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13675" y="3361963"/>
            <a:ext cx="10134599" cy="9050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 THẢO NGHỊ QUYẾT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838200" y="648562"/>
            <a:ext cx="113538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ĐẠI HỘI CÔNG ĐOÀN TRƯỜNG TH TIỀN PHONG</a:t>
            </a:r>
          </a:p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NHIỆM KỲ 2023-2028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0"/>
            <a:ext cx="2087823" cy="2090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262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Biểu tượng - Logo - [Biểu trưng Hội Chữ thập đỏ Việt Nam] Hội Chữ thập đỏ  Việt Nam (trước đây: Hồng Thập Tự Việt Nam) được thành lập ngày 23/11/1946,  là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831976" y="23622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-15025" y="2216523"/>
            <a:ext cx="12192000" cy="4973361"/>
          </a:xfrm>
          <a:prstGeom prst="rect">
            <a:avLst/>
          </a:prstGeom>
          <a:solidFill>
            <a:srgbClr val="1318F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13675" y="3361963"/>
            <a:ext cx="10134599" cy="9050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BẾ MẠC ĐẠI HỘI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823175" y="609600"/>
            <a:ext cx="113538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ĐẠI HỘI CÔNG ĐOÀN TRƯỜNG TH TIỀN PHONG</a:t>
            </a:r>
          </a:p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NHIỆM KỲ 2023-2028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0"/>
            <a:ext cx="2087823" cy="2090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8566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Biểu tượng - Logo - [Biểu trưng Hội Chữ thập đỏ Việt Nam] Hội Chữ thập đỏ  Việt Nam (trước đây: Hồng Thập Tự Việt Nam) được thành lập ngày 23/11/1946,  là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016707" y="540604"/>
            <a:ext cx="99466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ĐẠI HỘI CÔNG ĐOÀN </a:t>
            </a:r>
            <a:r>
              <a:rPr lang="vi-VN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TRƯỜNG TH TIỀN PHONG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NHIỆM KỲ 2023-2028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831976" y="23622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619376" y="1453385"/>
            <a:ext cx="79994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1318F9"/>
                </a:solidFill>
                <a:latin typeface="Times New Roman" pitchFamily="18" charset="0"/>
                <a:cs typeface="Times New Roman" pitchFamily="18" charset="0"/>
              </a:rPr>
              <a:t>NGHI LỄ CHÀO CỜ</a:t>
            </a:r>
          </a:p>
        </p:txBody>
      </p:sp>
      <p:pic>
        <p:nvPicPr>
          <p:cNvPr id="2052" name="Picture 4" descr="Hình ảnh lá cờ Việt Nam - cờ Tổ Quốc đẹp nhất bay phấp phới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" y="2306449"/>
            <a:ext cx="11957914" cy="4484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290393" cy="2212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6496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Biểu tượng - Logo - [Biểu trưng Hội Chữ thập đỏ Việt Nam] Hội Chữ thập đỏ  Việt Nam (trước đây: Hồng Thập Tự Việt Nam) được thành lập ngày 23/11/1946,  là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831976" y="23622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2223586"/>
            <a:ext cx="12192000" cy="4973361"/>
          </a:xfrm>
          <a:prstGeom prst="rect">
            <a:avLst/>
          </a:prstGeom>
          <a:solidFill>
            <a:srgbClr val="1318F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66801" y="3475535"/>
            <a:ext cx="1013459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BẦU ĐOÀN CHỦ TỊCH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290393" cy="221299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685800" y="628947"/>
            <a:ext cx="113538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ĐẠI HỘI CÔNG ĐOÀN </a:t>
            </a:r>
            <a:r>
              <a:rPr 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TRƯỜNG TH TIỀN PHONG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NHIỆM 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KỲ 2023-2028</a:t>
            </a:r>
          </a:p>
        </p:txBody>
      </p:sp>
    </p:spTree>
    <p:extLst>
      <p:ext uri="{BB962C8B-B14F-4D97-AF65-F5344CB8AC3E}">
        <p14:creationId xmlns:p14="http://schemas.microsoft.com/office/powerpoint/2010/main" val="3761226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Biểu tượng - Logo - [Biểu trưng Hội Chữ thập đỏ Việt Nam] Hội Chữ thập đỏ  Việt Nam (trước đây: Hồng Thập Tự Việt Nam) được thành lập ngày 23/11/1946,  là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831976" y="23622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2322621"/>
            <a:ext cx="12192000" cy="6968664"/>
          </a:xfrm>
          <a:prstGeom prst="rect">
            <a:avLst/>
          </a:prstGeom>
          <a:solidFill>
            <a:srgbClr val="1318F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276600" y="3276600"/>
            <a:ext cx="853439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kern="10" dirty="0">
                <a:ln w="9525">
                  <a:noFill/>
                  <a:round/>
                  <a:headEnd/>
                  <a:tailEnd/>
                </a:ln>
                <a:solidFill>
                  <a:srgbClr val="FFFF00"/>
                </a:solidFill>
                <a:latin typeface="Times New Roman"/>
                <a:cs typeface="Times New Roman"/>
              </a:rPr>
              <a:t>Đồng chí: </a:t>
            </a:r>
            <a:r>
              <a:rPr lang="en-US" sz="4000" b="1" kern="10" dirty="0" err="1">
                <a:ln w="9525">
                  <a:noFill/>
                  <a:round/>
                  <a:headEnd/>
                  <a:tailEnd/>
                </a:ln>
                <a:solidFill>
                  <a:srgbClr val="FFFF00"/>
                </a:solidFill>
                <a:latin typeface="Times New Roman"/>
                <a:cs typeface="Times New Roman"/>
              </a:rPr>
              <a:t>Nguyễn</a:t>
            </a:r>
            <a:r>
              <a:rPr lang="en-US" sz="4000" b="1" kern="10" dirty="0">
                <a:ln w="9525">
                  <a:noFill/>
                  <a:round/>
                  <a:headEnd/>
                  <a:tailEnd/>
                </a:ln>
                <a:solidFill>
                  <a:srgbClr val="FFFF00"/>
                </a:solidFill>
                <a:latin typeface="Times New Roman"/>
                <a:cs typeface="Times New Roman"/>
              </a:rPr>
              <a:t> Thị Phương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4000" kern="10" dirty="0">
                <a:ln w="9525">
                  <a:noFill/>
                  <a:round/>
                  <a:headEnd/>
                  <a:tailEnd/>
                </a:ln>
                <a:solidFill>
                  <a:srgbClr val="FFFF00"/>
                </a:solidFill>
                <a:latin typeface="Times New Roman"/>
                <a:cs typeface="Times New Roman"/>
              </a:rPr>
              <a:t>Chủ tịch Công đoàn nhiệm kì 2017-2022</a:t>
            </a:r>
            <a:endParaRPr lang="en-US" sz="46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048000" y="1579602"/>
            <a:ext cx="7924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1318F9"/>
                </a:solidFill>
                <a:latin typeface="Times New Roman" pitchFamily="18" charset="0"/>
                <a:cs typeface="Times New Roman" pitchFamily="18" charset="0"/>
              </a:rPr>
              <a:t>DANH SÁCH DỰ KIẾN ĐOÀN CHỦ TỊCH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871" y="0"/>
            <a:ext cx="2290393" cy="2212992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990600" y="645423"/>
            <a:ext cx="113538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ĐẠI HỘI CÔNG ĐOÀN </a:t>
            </a:r>
            <a:r>
              <a:rPr 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TRƯỜNG TH TIỀN PHONG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NHIỆM 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KỲ 2023-2028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628" y="2953606"/>
            <a:ext cx="2558253" cy="2864523"/>
          </a:xfrm>
          <a:prstGeom prst="roundRect">
            <a:avLst>
              <a:gd name="adj" fmla="val 3330"/>
            </a:avLst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60396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Biểu tượng - Logo - [Biểu trưng Hội Chữ thập đỏ Việt Nam] Hội Chữ thập đỏ  Việt Nam (trước đây: Hồng Thập Tự Việt Nam) được thành lập ngày 23/11/1946,  là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831976" y="23622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2322621"/>
            <a:ext cx="12192000" cy="6968664"/>
          </a:xfrm>
          <a:prstGeom prst="rect">
            <a:avLst/>
          </a:prstGeom>
          <a:solidFill>
            <a:srgbClr val="1318F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425733" y="2894086"/>
            <a:ext cx="990160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kern="10" dirty="0">
                <a:ln w="9525">
                  <a:noFill/>
                  <a:round/>
                  <a:headEnd/>
                  <a:tailEnd/>
                </a:ln>
                <a:solidFill>
                  <a:srgbClr val="FFFF00"/>
                </a:solidFill>
                <a:latin typeface="Times New Roman"/>
                <a:cs typeface="Times New Roman"/>
              </a:rPr>
              <a:t>Đồng chí: Vũ Xuân Tiến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4000" kern="10" dirty="0">
                <a:ln w="9525">
                  <a:noFill/>
                  <a:round/>
                  <a:headEnd/>
                  <a:tailEnd/>
                </a:ln>
                <a:solidFill>
                  <a:srgbClr val="FFFF00"/>
                </a:solidFill>
                <a:latin typeface="Times New Roman"/>
                <a:cs typeface="Times New Roman"/>
              </a:rPr>
              <a:t>Uỷ viên BCH </a:t>
            </a:r>
            <a:r>
              <a:rPr lang="en-US" sz="4000" kern="10" dirty="0" err="1">
                <a:ln w="9525">
                  <a:noFill/>
                  <a:round/>
                  <a:headEnd/>
                  <a:tailEnd/>
                </a:ln>
                <a:solidFill>
                  <a:srgbClr val="FFFF00"/>
                </a:solidFill>
                <a:latin typeface="Times New Roman"/>
                <a:cs typeface="Times New Roman"/>
              </a:rPr>
              <a:t>Công</a:t>
            </a:r>
            <a:r>
              <a:rPr lang="en-US" sz="4000" kern="10" dirty="0">
                <a:ln w="9525">
                  <a:noFill/>
                  <a:round/>
                  <a:headEnd/>
                  <a:tailEnd/>
                </a:ln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lang="en-US" sz="4000" kern="10" dirty="0" err="1">
                <a:ln w="9525">
                  <a:noFill/>
                  <a:round/>
                  <a:headEnd/>
                  <a:tailEnd/>
                </a:ln>
                <a:solidFill>
                  <a:srgbClr val="FFFF00"/>
                </a:solidFill>
                <a:latin typeface="Times New Roman"/>
                <a:cs typeface="Times New Roman"/>
              </a:rPr>
              <a:t>đoàn</a:t>
            </a:r>
            <a:r>
              <a:rPr lang="en-US" sz="4000" kern="10" dirty="0">
                <a:ln w="9525">
                  <a:noFill/>
                  <a:round/>
                  <a:headEnd/>
                  <a:tailEnd/>
                </a:ln>
                <a:solidFill>
                  <a:srgbClr val="FFFF00"/>
                </a:solidFill>
                <a:latin typeface="Times New Roman"/>
                <a:cs typeface="Times New Roman"/>
              </a:rPr>
              <a:t>, </a:t>
            </a:r>
            <a:r>
              <a:rPr lang="en-US" sz="4000" kern="10" dirty="0" err="1">
                <a:ln w="9525">
                  <a:noFill/>
                  <a:round/>
                  <a:headEnd/>
                  <a:tailEnd/>
                </a:ln>
                <a:solidFill>
                  <a:srgbClr val="FFFF00"/>
                </a:solidFill>
                <a:latin typeface="Times New Roman"/>
                <a:cs typeface="Times New Roman"/>
              </a:rPr>
              <a:t>Chủ</a:t>
            </a:r>
            <a:r>
              <a:rPr lang="en-US" sz="4000" kern="10" dirty="0">
                <a:ln w="9525">
                  <a:noFill/>
                  <a:round/>
                  <a:headEnd/>
                  <a:tailEnd/>
                </a:ln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lang="en-US" sz="4000" kern="10" dirty="0" err="1">
                <a:ln w="9525">
                  <a:noFill/>
                  <a:round/>
                  <a:headEnd/>
                  <a:tailEnd/>
                </a:ln>
                <a:solidFill>
                  <a:srgbClr val="FFFF00"/>
                </a:solidFill>
                <a:latin typeface="Times New Roman"/>
                <a:cs typeface="Times New Roman"/>
              </a:rPr>
              <a:t>nhiệm</a:t>
            </a:r>
            <a:r>
              <a:rPr lang="en-US" sz="4000" kern="10" dirty="0">
                <a:ln w="9525">
                  <a:noFill/>
                  <a:round/>
                  <a:headEnd/>
                  <a:tailEnd/>
                </a:ln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4000" kern="10" dirty="0">
                <a:ln w="9525">
                  <a:noFill/>
                  <a:round/>
                  <a:headEnd/>
                  <a:tailEnd/>
                </a:ln>
                <a:solidFill>
                  <a:srgbClr val="FFFF00"/>
                </a:solidFill>
                <a:latin typeface="Times New Roman"/>
                <a:cs typeface="Times New Roman"/>
              </a:rPr>
              <a:t>UBKT nhiệm kì 2017-2022</a:t>
            </a:r>
            <a:endParaRPr lang="en-US" sz="46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90393" y="1383777"/>
            <a:ext cx="7924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1318F9"/>
                </a:solidFill>
                <a:latin typeface="Times New Roman" pitchFamily="18" charset="0"/>
                <a:cs typeface="Times New Roman" pitchFamily="18" charset="0"/>
              </a:rPr>
              <a:t>DANH SÁCH DỰ KIẾN ĐOÀN CHỦ TỊCH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290393" cy="2212992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990600" y="429670"/>
            <a:ext cx="113538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ĐẠI HỘI CÔNG ĐOÀN TRƯỜNG TH TIỀN PHONG</a:t>
            </a:r>
          </a:p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NHIỆM KỲ 2023-2028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2706" y="2771111"/>
            <a:ext cx="1917687" cy="2953953"/>
          </a:xfrm>
          <a:prstGeom prst="roundRect">
            <a:avLst>
              <a:gd name="adj" fmla="val 3145"/>
            </a:avLst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81552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Biểu tượng - Logo - [Biểu trưng Hội Chữ thập đỏ Việt Nam] Hội Chữ thập đỏ  Việt Nam (trước đây: Hồng Thập Tự Việt Nam) được thành lập ngày 23/11/1946,  là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831976" y="23622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2403936"/>
            <a:ext cx="12192000" cy="6968664"/>
          </a:xfrm>
          <a:prstGeom prst="rect">
            <a:avLst/>
          </a:prstGeom>
          <a:solidFill>
            <a:srgbClr val="1318F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143250" y="2895600"/>
            <a:ext cx="7848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kern="10" dirty="0">
                <a:ln w="9525">
                  <a:noFill/>
                  <a:round/>
                  <a:headEnd/>
                  <a:tailEnd/>
                </a:ln>
                <a:solidFill>
                  <a:srgbClr val="FFFF00"/>
                </a:solidFill>
                <a:latin typeface="Times New Roman"/>
                <a:cs typeface="Times New Roman"/>
              </a:rPr>
              <a:t>Đồng chí: </a:t>
            </a:r>
            <a:r>
              <a:rPr lang="en-US" sz="4000" b="1" kern="10" dirty="0" err="1">
                <a:ln w="9525">
                  <a:noFill/>
                  <a:round/>
                  <a:headEnd/>
                  <a:tailEnd/>
                </a:ln>
                <a:solidFill>
                  <a:srgbClr val="FFFF00"/>
                </a:solidFill>
                <a:latin typeface="Times New Roman"/>
                <a:cs typeface="Times New Roman"/>
              </a:rPr>
              <a:t>Nguyễn</a:t>
            </a:r>
            <a:r>
              <a:rPr lang="en-US" sz="4000" b="1" kern="10" dirty="0">
                <a:ln w="9525">
                  <a:noFill/>
                  <a:round/>
                  <a:headEnd/>
                  <a:tailEnd/>
                </a:ln>
                <a:solidFill>
                  <a:srgbClr val="FFFF00"/>
                </a:solidFill>
                <a:latin typeface="Times New Roman"/>
                <a:cs typeface="Times New Roman"/>
              </a:rPr>
              <a:t> Thị Vân Anh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4000" kern="10" dirty="0">
                <a:ln w="9525">
                  <a:noFill/>
                  <a:round/>
                  <a:headEnd/>
                  <a:tailEnd/>
                </a:ln>
                <a:solidFill>
                  <a:srgbClr val="FFFF00"/>
                </a:solidFill>
                <a:latin typeface="Times New Roman"/>
                <a:cs typeface="Times New Roman"/>
              </a:rPr>
              <a:t>Phó hiệu trưởng </a:t>
            </a:r>
            <a:endParaRPr lang="en-US" sz="46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048000" y="1579602"/>
            <a:ext cx="7924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1318F9"/>
                </a:solidFill>
                <a:latin typeface="Times New Roman" pitchFamily="18" charset="0"/>
                <a:cs typeface="Times New Roman" pitchFamily="18" charset="0"/>
              </a:rPr>
              <a:t>DANH SÁCH DỰ KIẾN ĐOÀN CHỦ TỊCH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290393" cy="2212992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609600" y="304801"/>
            <a:ext cx="113538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ĐẠI HỘI CÔNG ĐOÀN TRƯỜNG TH TIỀN PHONG</a:t>
            </a:r>
          </a:p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NHIỆM KỲ 2023-2028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2773268"/>
            <a:ext cx="2286000" cy="3048000"/>
          </a:xfrm>
          <a:prstGeom prst="roundRect">
            <a:avLst>
              <a:gd name="adj" fmla="val 6667"/>
            </a:avLst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19156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6474</TotalTime>
  <Words>1779</Words>
  <Application>Microsoft Office PowerPoint</Application>
  <PresentationFormat>Widescreen</PresentationFormat>
  <Paragraphs>360</Paragraphs>
  <Slides>58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58</vt:i4>
      </vt:variant>
    </vt:vector>
  </HeadingPairs>
  <TitlesOfParts>
    <vt:vector size="62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GA KP- Hiep</dc:creator>
  <cp:lastModifiedBy>ADMIN</cp:lastModifiedBy>
  <cp:revision>459</cp:revision>
  <dcterms:created xsi:type="dcterms:W3CDTF">2021-04-21T07:51:19Z</dcterms:created>
  <dcterms:modified xsi:type="dcterms:W3CDTF">2023-02-10T14:39:41Z</dcterms:modified>
</cp:coreProperties>
</file>