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9" r:id="rId2"/>
    <p:sldId id="270" r:id="rId3"/>
    <p:sldId id="271" r:id="rId4"/>
    <p:sldId id="272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6" r:id="rId13"/>
    <p:sldId id="31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0" r:id="rId60"/>
    <p:sldId id="318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4660"/>
  </p:normalViewPr>
  <p:slideViewPr>
    <p:cSldViewPr>
      <p:cViewPr varScale="1">
        <p:scale>
          <a:sx n="84" d="100"/>
          <a:sy n="84" d="100"/>
        </p:scale>
        <p:origin x="784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457200" y="133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46187"/>
            <a:ext cx="8458200" cy="452596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tự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873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971550"/>
            <a:ext cx="3124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2.KHÁM PHÁ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1, </a:t>
            </a:r>
            <a:r>
              <a:rPr lang="en-US" altLang="en-US" sz="2800" dirty="0" err="1">
                <a:latin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mép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vải</a:t>
            </a:r>
            <a:r>
              <a:rPr lang="en-US" altLang="en-US" sz="2800" dirty="0">
                <a:latin typeface="Times New Roman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mũi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2,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3,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4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7,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9,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10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551" y="114300"/>
            <a:ext cx="2203450" cy="64135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/>
          </a:p>
        </p:txBody>
      </p:sp>
      <p:grpSp>
        <p:nvGrpSpPr>
          <p:cNvPr id="12291" name="Group 70"/>
          <p:cNvGrpSpPr>
            <a:grpSpLocks/>
          </p:cNvGrpSpPr>
          <p:nvPr/>
        </p:nvGrpSpPr>
        <p:grpSpPr bwMode="auto">
          <a:xfrm>
            <a:off x="1447800" y="2838736"/>
            <a:ext cx="7239000" cy="2095214"/>
            <a:chOff x="912" y="1889"/>
            <a:chExt cx="4477" cy="1743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912" y="1889"/>
              <a:ext cx="3648" cy="15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grpSp>
          <p:nvGrpSpPr>
            <p:cNvPr id="12295" name="Group 69"/>
            <p:cNvGrpSpPr>
              <a:grpSpLocks/>
            </p:cNvGrpSpPr>
            <p:nvPr/>
          </p:nvGrpSpPr>
          <p:grpSpPr bwMode="auto">
            <a:xfrm>
              <a:off x="960" y="2448"/>
              <a:ext cx="4429" cy="1184"/>
              <a:chOff x="960" y="2448"/>
              <a:chExt cx="4429" cy="1184"/>
            </a:xfrm>
          </p:grpSpPr>
          <p:sp>
            <p:nvSpPr>
              <p:cNvPr id="12296" name="Line 5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3696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64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25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2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15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10</a:t>
                </a:r>
              </a:p>
            </p:txBody>
          </p:sp>
          <p:sp>
            <p:nvSpPr>
              <p:cNvPr id="12308" name="Text Box 20"/>
              <p:cNvSpPr txBox="1">
                <a:spLocks noChangeArrowheads="1"/>
              </p:cNvSpPr>
              <p:nvPr/>
            </p:nvSpPr>
            <p:spPr bwMode="auto">
              <a:xfrm>
                <a:off x="153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9</a:t>
                </a:r>
              </a:p>
            </p:txBody>
          </p:sp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8</a:t>
                </a:r>
              </a:p>
            </p:txBody>
          </p:sp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14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12313" name="Text Box 25"/>
              <p:cNvSpPr txBox="1">
                <a:spLocks noChangeArrowheads="1"/>
              </p:cNvSpPr>
              <p:nvPr/>
            </p:nvSpPr>
            <p:spPr bwMode="auto">
              <a:xfrm>
                <a:off x="3168" y="2496"/>
                <a:ext cx="43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12314" name="Text Box 26"/>
              <p:cNvSpPr txBox="1">
                <a:spLocks noChangeArrowheads="1"/>
              </p:cNvSpPr>
              <p:nvPr/>
            </p:nvSpPr>
            <p:spPr bwMode="auto">
              <a:xfrm>
                <a:off x="3552" y="2496"/>
                <a:ext cx="57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48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12316" name="Text Box 28"/>
              <p:cNvSpPr txBox="1">
                <a:spLocks noChangeArrowheads="1"/>
              </p:cNvSpPr>
              <p:nvPr/>
            </p:nvSpPr>
            <p:spPr bwMode="auto">
              <a:xfrm>
                <a:off x="4224" y="2496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12317" name="Line 35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12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8" name="Line 36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1392" cy="2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Line 39"/>
              <p:cNvSpPr>
                <a:spLocks noChangeShapeType="1"/>
              </p:cNvSpPr>
              <p:nvPr/>
            </p:nvSpPr>
            <p:spPr bwMode="auto">
              <a:xfrm>
                <a:off x="4656" y="28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0" name="Line 40"/>
              <p:cNvSpPr>
                <a:spLocks noChangeShapeType="1"/>
              </p:cNvSpPr>
              <p:nvPr/>
            </p:nvSpPr>
            <p:spPr bwMode="auto">
              <a:xfrm>
                <a:off x="4656" y="297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1" name="Freeform 41"/>
              <p:cNvSpPr>
                <a:spLocks/>
              </p:cNvSpPr>
              <p:nvPr/>
            </p:nvSpPr>
            <p:spPr bwMode="auto">
              <a:xfrm>
                <a:off x="5088" y="2976"/>
                <a:ext cx="141" cy="154"/>
              </a:xfrm>
              <a:custGeom>
                <a:avLst/>
                <a:gdLst>
                  <a:gd name="T0" fmla="*/ 51 w 141"/>
                  <a:gd name="T1" fmla="*/ 0 h 154"/>
                  <a:gd name="T2" fmla="*/ 141 w 141"/>
                  <a:gd name="T3" fmla="*/ 64 h 154"/>
                  <a:gd name="T4" fmla="*/ 51 w 141"/>
                  <a:gd name="T5" fmla="*/ 141 h 154"/>
                  <a:gd name="T6" fmla="*/ 0 w 141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54"/>
                  <a:gd name="T14" fmla="*/ 141 w 141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54">
                    <a:moveTo>
                      <a:pt x="51" y="0"/>
                    </a:moveTo>
                    <a:cubicBezTo>
                      <a:pt x="141" y="30"/>
                      <a:pt x="119" y="0"/>
                      <a:pt x="141" y="64"/>
                    </a:cubicBezTo>
                    <a:cubicBezTo>
                      <a:pt x="122" y="120"/>
                      <a:pt x="107" y="125"/>
                      <a:pt x="51" y="141"/>
                    </a:cubicBezTo>
                    <a:cubicBezTo>
                      <a:pt x="34" y="146"/>
                      <a:pt x="0" y="154"/>
                      <a:pt x="0" y="1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2" name="Oval 47"/>
              <p:cNvSpPr>
                <a:spLocks noChangeArrowheads="1"/>
              </p:cNvSpPr>
              <p:nvPr/>
            </p:nvSpPr>
            <p:spPr bwMode="auto">
              <a:xfrm rot="1174387">
                <a:off x="4752" y="2928"/>
                <a:ext cx="33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1600"/>
              </a:p>
            </p:txBody>
          </p:sp>
          <p:sp>
            <p:nvSpPr>
              <p:cNvPr id="12323" name="Freeform 48"/>
              <p:cNvSpPr>
                <a:spLocks/>
              </p:cNvSpPr>
              <p:nvPr/>
            </p:nvSpPr>
            <p:spPr bwMode="auto">
              <a:xfrm>
                <a:off x="3916" y="2686"/>
                <a:ext cx="78" cy="50"/>
              </a:xfrm>
              <a:custGeom>
                <a:avLst/>
                <a:gdLst>
                  <a:gd name="T0" fmla="*/ 78 w 78"/>
                  <a:gd name="T1" fmla="*/ 18 h 50"/>
                  <a:gd name="T2" fmla="*/ 39 w 78"/>
                  <a:gd name="T3" fmla="*/ 5 h 50"/>
                  <a:gd name="T4" fmla="*/ 14 w 78"/>
                  <a:gd name="T5" fmla="*/ 43 h 50"/>
                  <a:gd name="T6" fmla="*/ 78 w 78"/>
                  <a:gd name="T7" fmla="*/ 18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78" y="18"/>
                    </a:moveTo>
                    <a:cubicBezTo>
                      <a:pt x="65" y="14"/>
                      <a:pt x="52" y="0"/>
                      <a:pt x="39" y="5"/>
                    </a:cubicBezTo>
                    <a:cubicBezTo>
                      <a:pt x="25" y="11"/>
                      <a:pt x="0" y="38"/>
                      <a:pt x="14" y="43"/>
                    </a:cubicBezTo>
                    <a:cubicBezTo>
                      <a:pt x="36" y="50"/>
                      <a:pt x="57" y="26"/>
                      <a:pt x="78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4" name="Freeform 49"/>
              <p:cNvSpPr>
                <a:spLocks/>
              </p:cNvSpPr>
              <p:nvPr/>
            </p:nvSpPr>
            <p:spPr bwMode="auto">
              <a:xfrm>
                <a:off x="3917" y="2950"/>
                <a:ext cx="13" cy="39"/>
              </a:xfrm>
              <a:custGeom>
                <a:avLst/>
                <a:gdLst>
                  <a:gd name="T0" fmla="*/ 13 w 13"/>
                  <a:gd name="T1" fmla="*/ 39 h 39"/>
                  <a:gd name="T2" fmla="*/ 0 w 13"/>
                  <a:gd name="T3" fmla="*/ 0 h 39"/>
                  <a:gd name="T4" fmla="*/ 13 w 13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9"/>
                  <a:gd name="T11" fmla="*/ 13 w 13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9">
                    <a:moveTo>
                      <a:pt x="13" y="39"/>
                    </a:moveTo>
                    <a:cubicBezTo>
                      <a:pt x="9" y="26"/>
                      <a:pt x="0" y="0"/>
                      <a:pt x="0" y="0"/>
                    </a:cubicBezTo>
                    <a:cubicBezTo>
                      <a:pt x="0" y="0"/>
                      <a:pt x="9" y="26"/>
                      <a:pt x="13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5" name="Freeform 50"/>
              <p:cNvSpPr>
                <a:spLocks/>
              </p:cNvSpPr>
              <p:nvPr/>
            </p:nvSpPr>
            <p:spPr bwMode="auto">
              <a:xfrm>
                <a:off x="4691" y="3024"/>
                <a:ext cx="150" cy="499"/>
              </a:xfrm>
              <a:custGeom>
                <a:avLst/>
                <a:gdLst>
                  <a:gd name="T0" fmla="*/ 7 w 150"/>
                  <a:gd name="T1" fmla="*/ 499 h 499"/>
                  <a:gd name="T2" fmla="*/ 32 w 150"/>
                  <a:gd name="T3" fmla="*/ 179 h 499"/>
                  <a:gd name="T4" fmla="*/ 71 w 150"/>
                  <a:gd name="T5" fmla="*/ 154 h 499"/>
                  <a:gd name="T6" fmla="*/ 96 w 150"/>
                  <a:gd name="T7" fmla="*/ 115 h 499"/>
                  <a:gd name="T8" fmla="*/ 135 w 150"/>
                  <a:gd name="T9" fmla="*/ 90 h 499"/>
                  <a:gd name="T10" fmla="*/ 147 w 150"/>
                  <a:gd name="T11" fmla="*/ 0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499"/>
                  <a:gd name="T20" fmla="*/ 150 w 15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499">
                    <a:moveTo>
                      <a:pt x="7" y="499"/>
                    </a:moveTo>
                    <a:cubicBezTo>
                      <a:pt x="14" y="392"/>
                      <a:pt x="0" y="281"/>
                      <a:pt x="32" y="179"/>
                    </a:cubicBezTo>
                    <a:cubicBezTo>
                      <a:pt x="37" y="164"/>
                      <a:pt x="58" y="162"/>
                      <a:pt x="71" y="154"/>
                    </a:cubicBezTo>
                    <a:cubicBezTo>
                      <a:pt x="79" y="141"/>
                      <a:pt x="85" y="126"/>
                      <a:pt x="96" y="115"/>
                    </a:cubicBezTo>
                    <a:cubicBezTo>
                      <a:pt x="107" y="104"/>
                      <a:pt x="126" y="103"/>
                      <a:pt x="135" y="90"/>
                    </a:cubicBezTo>
                    <a:cubicBezTo>
                      <a:pt x="150" y="68"/>
                      <a:pt x="147" y="26"/>
                      <a:pt x="147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Freeform 51"/>
              <p:cNvSpPr>
                <a:spLocks/>
              </p:cNvSpPr>
              <p:nvPr/>
            </p:nvSpPr>
            <p:spPr bwMode="auto">
              <a:xfrm>
                <a:off x="4864" y="2880"/>
                <a:ext cx="525" cy="752"/>
              </a:xfrm>
              <a:custGeom>
                <a:avLst/>
                <a:gdLst>
                  <a:gd name="T0" fmla="*/ 0 w 525"/>
                  <a:gd name="T1" fmla="*/ 22 h 752"/>
                  <a:gd name="T2" fmla="*/ 115 w 525"/>
                  <a:gd name="T3" fmla="*/ 60 h 752"/>
                  <a:gd name="T4" fmla="*/ 128 w 525"/>
                  <a:gd name="T5" fmla="*/ 163 h 752"/>
                  <a:gd name="T6" fmla="*/ 205 w 525"/>
                  <a:gd name="T7" fmla="*/ 240 h 752"/>
                  <a:gd name="T8" fmla="*/ 269 w 525"/>
                  <a:gd name="T9" fmla="*/ 355 h 752"/>
                  <a:gd name="T10" fmla="*/ 282 w 525"/>
                  <a:gd name="T11" fmla="*/ 419 h 752"/>
                  <a:gd name="T12" fmla="*/ 294 w 525"/>
                  <a:gd name="T13" fmla="*/ 457 h 752"/>
                  <a:gd name="T14" fmla="*/ 397 w 525"/>
                  <a:gd name="T15" fmla="*/ 636 h 752"/>
                  <a:gd name="T16" fmla="*/ 422 w 525"/>
                  <a:gd name="T17" fmla="*/ 675 h 752"/>
                  <a:gd name="T18" fmla="*/ 461 w 525"/>
                  <a:gd name="T19" fmla="*/ 688 h 752"/>
                  <a:gd name="T20" fmla="*/ 474 w 525"/>
                  <a:gd name="T21" fmla="*/ 726 h 752"/>
                  <a:gd name="T22" fmla="*/ 525 w 525"/>
                  <a:gd name="T23" fmla="*/ 752 h 7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5"/>
                  <a:gd name="T37" fmla="*/ 0 h 752"/>
                  <a:gd name="T38" fmla="*/ 525 w 525"/>
                  <a:gd name="T39" fmla="*/ 752 h 7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5" h="752">
                    <a:moveTo>
                      <a:pt x="0" y="22"/>
                    </a:moveTo>
                    <a:cubicBezTo>
                      <a:pt x="64" y="0"/>
                      <a:pt x="78" y="4"/>
                      <a:pt x="115" y="60"/>
                    </a:cubicBezTo>
                    <a:cubicBezTo>
                      <a:pt x="119" y="94"/>
                      <a:pt x="113" y="132"/>
                      <a:pt x="128" y="163"/>
                    </a:cubicBezTo>
                    <a:cubicBezTo>
                      <a:pt x="144" y="195"/>
                      <a:pt x="185" y="210"/>
                      <a:pt x="205" y="240"/>
                    </a:cubicBezTo>
                    <a:cubicBezTo>
                      <a:pt x="230" y="278"/>
                      <a:pt x="243" y="317"/>
                      <a:pt x="269" y="355"/>
                    </a:cubicBezTo>
                    <a:cubicBezTo>
                      <a:pt x="273" y="376"/>
                      <a:pt x="277" y="398"/>
                      <a:pt x="282" y="419"/>
                    </a:cubicBezTo>
                    <a:cubicBezTo>
                      <a:pt x="285" y="432"/>
                      <a:pt x="291" y="444"/>
                      <a:pt x="294" y="457"/>
                    </a:cubicBezTo>
                    <a:cubicBezTo>
                      <a:pt x="314" y="547"/>
                      <a:pt x="296" y="605"/>
                      <a:pt x="397" y="636"/>
                    </a:cubicBezTo>
                    <a:cubicBezTo>
                      <a:pt x="405" y="649"/>
                      <a:pt x="410" y="665"/>
                      <a:pt x="422" y="675"/>
                    </a:cubicBezTo>
                    <a:cubicBezTo>
                      <a:pt x="433" y="684"/>
                      <a:pt x="451" y="678"/>
                      <a:pt x="461" y="688"/>
                    </a:cubicBezTo>
                    <a:cubicBezTo>
                      <a:pt x="471" y="697"/>
                      <a:pt x="465" y="717"/>
                      <a:pt x="474" y="726"/>
                    </a:cubicBezTo>
                    <a:cubicBezTo>
                      <a:pt x="487" y="739"/>
                      <a:pt x="512" y="739"/>
                      <a:pt x="525" y="75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292" name="AutoShape 71"/>
          <p:cNvSpPr>
            <a:spLocks noChangeArrowheads="1"/>
          </p:cNvSpPr>
          <p:nvPr/>
        </p:nvSpPr>
        <p:spPr bwMode="auto">
          <a:xfrm>
            <a:off x="6553200" y="1657350"/>
            <a:ext cx="2590800" cy="1352550"/>
          </a:xfrm>
          <a:prstGeom prst="wedgeRoundRectCallout">
            <a:avLst>
              <a:gd name="adj1" fmla="val -54292"/>
              <a:gd name="adj2" fmla="val 8360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Lên kim tại điểm 2.</a:t>
            </a:r>
          </a:p>
        </p:txBody>
      </p: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0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0151"/>
            <a:ext cx="3581400" cy="55721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228601" y="2800351"/>
            <a:ext cx="6791325" cy="2022475"/>
            <a:chOff x="1008" y="1824"/>
            <a:chExt cx="4278" cy="1698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3319" name="Line 5"/>
            <p:cNvSpPr>
              <a:spLocks noChangeShapeType="1"/>
            </p:cNvSpPr>
            <p:nvPr/>
          </p:nvSpPr>
          <p:spPr bwMode="auto">
            <a:xfrm flipV="1">
              <a:off x="1008" y="2544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43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398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364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6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292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259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225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9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29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163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0" name="Text Box 19"/>
            <p:cNvSpPr txBox="1">
              <a:spLocks noChangeArrowheads="1"/>
            </p:cNvSpPr>
            <p:nvPr/>
          </p:nvSpPr>
          <p:spPr bwMode="auto">
            <a:xfrm>
              <a:off x="115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3332" name="Text Box 21"/>
            <p:cNvSpPr txBox="1">
              <a:spLocks noChangeArrowheads="1"/>
            </p:cNvSpPr>
            <p:nvPr/>
          </p:nvSpPr>
          <p:spPr bwMode="auto">
            <a:xfrm>
              <a:off x="1824" y="220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2160" y="2208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3334" name="Text Box 23"/>
            <p:cNvSpPr txBox="1">
              <a:spLocks noChangeArrowheads="1"/>
            </p:cNvSpPr>
            <p:nvPr/>
          </p:nvSpPr>
          <p:spPr bwMode="auto">
            <a:xfrm>
              <a:off x="249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283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3168" y="2208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3337" name="Text Box 26"/>
            <p:cNvSpPr txBox="1">
              <a:spLocks noChangeArrowheads="1"/>
            </p:cNvSpPr>
            <p:nvPr/>
          </p:nvSpPr>
          <p:spPr bwMode="auto">
            <a:xfrm>
              <a:off x="3552" y="2208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3888" y="2208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3339" name="Text Box 28"/>
            <p:cNvSpPr txBox="1">
              <a:spLocks noChangeArrowheads="1"/>
            </p:cNvSpPr>
            <p:nvPr/>
          </p:nvSpPr>
          <p:spPr bwMode="auto">
            <a:xfrm>
              <a:off x="4224" y="2208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3340" name="Line 33"/>
            <p:cNvSpPr>
              <a:spLocks noChangeShapeType="1"/>
            </p:cNvSpPr>
            <p:nvPr/>
          </p:nvSpPr>
          <p:spPr bwMode="auto">
            <a:xfrm>
              <a:off x="4320" y="264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1" name="Line 35"/>
            <p:cNvSpPr>
              <a:spLocks noChangeShapeType="1"/>
            </p:cNvSpPr>
            <p:nvPr/>
          </p:nvSpPr>
          <p:spPr bwMode="auto">
            <a:xfrm>
              <a:off x="4368" y="254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4325" y="2448"/>
              <a:ext cx="58" cy="115"/>
            </a:xfrm>
            <a:custGeom>
              <a:avLst/>
              <a:gdLst>
                <a:gd name="T0" fmla="*/ 40 w 58"/>
                <a:gd name="T1" fmla="*/ 0 h 115"/>
                <a:gd name="T2" fmla="*/ 53 w 58"/>
                <a:gd name="T3" fmla="*/ 38 h 115"/>
                <a:gd name="T4" fmla="*/ 14 w 58"/>
                <a:gd name="T5" fmla="*/ 64 h 115"/>
                <a:gd name="T6" fmla="*/ 1 w 5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5"/>
                <a:gd name="T14" fmla="*/ 58 w 5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5">
                  <a:moveTo>
                    <a:pt x="40" y="0"/>
                  </a:moveTo>
                  <a:cubicBezTo>
                    <a:pt x="44" y="13"/>
                    <a:pt x="58" y="26"/>
                    <a:pt x="53" y="38"/>
                  </a:cubicBezTo>
                  <a:cubicBezTo>
                    <a:pt x="47" y="52"/>
                    <a:pt x="24" y="52"/>
                    <a:pt x="14" y="64"/>
                  </a:cubicBezTo>
                  <a:cubicBezTo>
                    <a:pt x="0" y="82"/>
                    <a:pt x="1" y="97"/>
                    <a:pt x="1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5018" y="2640"/>
              <a:ext cx="131" cy="141"/>
            </a:xfrm>
            <a:custGeom>
              <a:avLst/>
              <a:gdLst>
                <a:gd name="T0" fmla="*/ 0 w 131"/>
                <a:gd name="T1" fmla="*/ 0 h 141"/>
                <a:gd name="T2" fmla="*/ 76 w 131"/>
                <a:gd name="T3" fmla="*/ 26 h 141"/>
                <a:gd name="T4" fmla="*/ 12 w 131"/>
                <a:gd name="T5" fmla="*/ 141 h 141"/>
                <a:gd name="T6" fmla="*/ 0 60000 65536"/>
                <a:gd name="T7" fmla="*/ 0 60000 65536"/>
                <a:gd name="T8" fmla="*/ 0 60000 65536"/>
                <a:gd name="T9" fmla="*/ 0 w 131"/>
                <a:gd name="T10" fmla="*/ 0 h 141"/>
                <a:gd name="T11" fmla="*/ 131 w 131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1">
                  <a:moveTo>
                    <a:pt x="0" y="0"/>
                  </a:moveTo>
                  <a:cubicBezTo>
                    <a:pt x="25" y="9"/>
                    <a:pt x="51" y="17"/>
                    <a:pt x="76" y="26"/>
                  </a:cubicBezTo>
                  <a:cubicBezTo>
                    <a:pt x="131" y="45"/>
                    <a:pt x="37" y="141"/>
                    <a:pt x="12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4" name="Line 38"/>
            <p:cNvSpPr>
              <a:spLocks noChangeShapeType="1"/>
            </p:cNvSpPr>
            <p:nvPr/>
          </p:nvSpPr>
          <p:spPr bwMode="auto">
            <a:xfrm flipH="1" flipV="1">
              <a:off x="2592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6" name="Oval 40"/>
            <p:cNvSpPr>
              <a:spLocks noChangeArrowheads="1"/>
            </p:cNvSpPr>
            <p:nvPr/>
          </p:nvSpPr>
          <p:spPr bwMode="auto">
            <a:xfrm rot="383490">
              <a:off x="4704" y="264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3347" name="Freeform 44"/>
            <p:cNvSpPr>
              <a:spLocks/>
            </p:cNvSpPr>
            <p:nvPr/>
          </p:nvSpPr>
          <p:spPr bwMode="auto">
            <a:xfrm>
              <a:off x="3682" y="2592"/>
              <a:ext cx="1195" cy="911"/>
            </a:xfrm>
            <a:custGeom>
              <a:avLst/>
              <a:gdLst>
                <a:gd name="T0" fmla="*/ 286 w 1195"/>
                <a:gd name="T1" fmla="*/ 0 h 911"/>
                <a:gd name="T2" fmla="*/ 209 w 1195"/>
                <a:gd name="T3" fmla="*/ 115 h 911"/>
                <a:gd name="T4" fmla="*/ 132 w 1195"/>
                <a:gd name="T5" fmla="*/ 269 h 911"/>
                <a:gd name="T6" fmla="*/ 107 w 1195"/>
                <a:gd name="T7" fmla="*/ 345 h 911"/>
                <a:gd name="T8" fmla="*/ 94 w 1195"/>
                <a:gd name="T9" fmla="*/ 384 h 911"/>
                <a:gd name="T10" fmla="*/ 260 w 1195"/>
                <a:gd name="T11" fmla="*/ 896 h 911"/>
                <a:gd name="T12" fmla="*/ 555 w 1195"/>
                <a:gd name="T13" fmla="*/ 870 h 911"/>
                <a:gd name="T14" fmla="*/ 734 w 1195"/>
                <a:gd name="T15" fmla="*/ 832 h 911"/>
                <a:gd name="T16" fmla="*/ 824 w 1195"/>
                <a:gd name="T17" fmla="*/ 768 h 911"/>
                <a:gd name="T18" fmla="*/ 862 w 1195"/>
                <a:gd name="T19" fmla="*/ 640 h 911"/>
                <a:gd name="T20" fmla="*/ 926 w 1195"/>
                <a:gd name="T21" fmla="*/ 576 h 911"/>
                <a:gd name="T22" fmla="*/ 977 w 1195"/>
                <a:gd name="T23" fmla="*/ 525 h 911"/>
                <a:gd name="T24" fmla="*/ 1003 w 1195"/>
                <a:gd name="T25" fmla="*/ 486 h 911"/>
                <a:gd name="T26" fmla="*/ 1041 w 1195"/>
                <a:gd name="T27" fmla="*/ 473 h 911"/>
                <a:gd name="T28" fmla="*/ 1080 w 1195"/>
                <a:gd name="T29" fmla="*/ 448 h 911"/>
                <a:gd name="T30" fmla="*/ 1092 w 1195"/>
                <a:gd name="T31" fmla="*/ 409 h 911"/>
                <a:gd name="T32" fmla="*/ 1118 w 1195"/>
                <a:gd name="T33" fmla="*/ 333 h 911"/>
                <a:gd name="T34" fmla="*/ 1131 w 1195"/>
                <a:gd name="T35" fmla="*/ 141 h 911"/>
                <a:gd name="T36" fmla="*/ 1195 w 1195"/>
                <a:gd name="T37" fmla="*/ 89 h 9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5"/>
                <a:gd name="T58" fmla="*/ 0 h 911"/>
                <a:gd name="T59" fmla="*/ 1195 w 1195"/>
                <a:gd name="T60" fmla="*/ 911 h 9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5" h="911">
                  <a:moveTo>
                    <a:pt x="286" y="0"/>
                  </a:moveTo>
                  <a:cubicBezTo>
                    <a:pt x="269" y="51"/>
                    <a:pt x="248" y="77"/>
                    <a:pt x="209" y="115"/>
                  </a:cubicBezTo>
                  <a:cubicBezTo>
                    <a:pt x="191" y="168"/>
                    <a:pt x="163" y="222"/>
                    <a:pt x="132" y="269"/>
                  </a:cubicBezTo>
                  <a:cubicBezTo>
                    <a:pt x="124" y="294"/>
                    <a:pt x="115" y="320"/>
                    <a:pt x="107" y="345"/>
                  </a:cubicBezTo>
                  <a:cubicBezTo>
                    <a:pt x="103" y="358"/>
                    <a:pt x="94" y="384"/>
                    <a:pt x="94" y="384"/>
                  </a:cubicBezTo>
                  <a:cubicBezTo>
                    <a:pt x="104" y="712"/>
                    <a:pt x="0" y="830"/>
                    <a:pt x="260" y="896"/>
                  </a:cubicBezTo>
                  <a:cubicBezTo>
                    <a:pt x="669" y="875"/>
                    <a:pt x="413" y="911"/>
                    <a:pt x="555" y="870"/>
                  </a:cubicBezTo>
                  <a:cubicBezTo>
                    <a:pt x="614" y="853"/>
                    <a:pt x="734" y="832"/>
                    <a:pt x="734" y="832"/>
                  </a:cubicBezTo>
                  <a:cubicBezTo>
                    <a:pt x="772" y="813"/>
                    <a:pt x="800" y="805"/>
                    <a:pt x="824" y="768"/>
                  </a:cubicBezTo>
                  <a:cubicBezTo>
                    <a:pt x="847" y="734"/>
                    <a:pt x="846" y="677"/>
                    <a:pt x="862" y="640"/>
                  </a:cubicBezTo>
                  <a:cubicBezTo>
                    <a:pt x="880" y="599"/>
                    <a:pt x="891" y="599"/>
                    <a:pt x="926" y="576"/>
                  </a:cubicBezTo>
                  <a:cubicBezTo>
                    <a:pt x="955" y="490"/>
                    <a:pt x="915" y="575"/>
                    <a:pt x="977" y="525"/>
                  </a:cubicBezTo>
                  <a:cubicBezTo>
                    <a:pt x="989" y="515"/>
                    <a:pt x="991" y="496"/>
                    <a:pt x="1003" y="486"/>
                  </a:cubicBezTo>
                  <a:cubicBezTo>
                    <a:pt x="1013" y="478"/>
                    <a:pt x="1029" y="479"/>
                    <a:pt x="1041" y="473"/>
                  </a:cubicBezTo>
                  <a:cubicBezTo>
                    <a:pt x="1055" y="466"/>
                    <a:pt x="1067" y="456"/>
                    <a:pt x="1080" y="448"/>
                  </a:cubicBezTo>
                  <a:cubicBezTo>
                    <a:pt x="1084" y="435"/>
                    <a:pt x="1088" y="422"/>
                    <a:pt x="1092" y="409"/>
                  </a:cubicBezTo>
                  <a:cubicBezTo>
                    <a:pt x="1100" y="384"/>
                    <a:pt x="1118" y="333"/>
                    <a:pt x="1118" y="333"/>
                  </a:cubicBezTo>
                  <a:cubicBezTo>
                    <a:pt x="1122" y="269"/>
                    <a:pt x="1121" y="204"/>
                    <a:pt x="1131" y="141"/>
                  </a:cubicBezTo>
                  <a:cubicBezTo>
                    <a:pt x="1135" y="114"/>
                    <a:pt x="1195" y="62"/>
                    <a:pt x="1195" y="8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8" name="Freeform 45"/>
            <p:cNvSpPr>
              <a:spLocks/>
            </p:cNvSpPr>
            <p:nvPr/>
          </p:nvSpPr>
          <p:spPr bwMode="auto">
            <a:xfrm>
              <a:off x="4890" y="2688"/>
              <a:ext cx="396" cy="834"/>
            </a:xfrm>
            <a:custGeom>
              <a:avLst/>
              <a:gdLst>
                <a:gd name="T0" fmla="*/ 0 w 396"/>
                <a:gd name="T1" fmla="*/ 0 h 834"/>
                <a:gd name="T2" fmla="*/ 51 w 396"/>
                <a:gd name="T3" fmla="*/ 128 h 834"/>
                <a:gd name="T4" fmla="*/ 102 w 396"/>
                <a:gd name="T5" fmla="*/ 308 h 834"/>
                <a:gd name="T6" fmla="*/ 140 w 396"/>
                <a:gd name="T7" fmla="*/ 628 h 834"/>
                <a:gd name="T8" fmla="*/ 153 w 396"/>
                <a:gd name="T9" fmla="*/ 781 h 834"/>
                <a:gd name="T10" fmla="*/ 384 w 396"/>
                <a:gd name="T11" fmla="*/ 832 h 834"/>
                <a:gd name="T12" fmla="*/ 396 w 396"/>
                <a:gd name="T13" fmla="*/ 807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6"/>
                <a:gd name="T22" fmla="*/ 0 h 834"/>
                <a:gd name="T23" fmla="*/ 396 w 396"/>
                <a:gd name="T24" fmla="*/ 834 h 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6" h="834">
                  <a:moveTo>
                    <a:pt x="0" y="0"/>
                  </a:moveTo>
                  <a:cubicBezTo>
                    <a:pt x="14" y="46"/>
                    <a:pt x="32" y="84"/>
                    <a:pt x="51" y="128"/>
                  </a:cubicBezTo>
                  <a:cubicBezTo>
                    <a:pt x="75" y="183"/>
                    <a:pt x="87" y="250"/>
                    <a:pt x="102" y="308"/>
                  </a:cubicBezTo>
                  <a:cubicBezTo>
                    <a:pt x="119" y="526"/>
                    <a:pt x="106" y="419"/>
                    <a:pt x="140" y="628"/>
                  </a:cubicBezTo>
                  <a:cubicBezTo>
                    <a:pt x="148" y="679"/>
                    <a:pt x="130" y="735"/>
                    <a:pt x="153" y="781"/>
                  </a:cubicBezTo>
                  <a:cubicBezTo>
                    <a:pt x="168" y="810"/>
                    <a:pt x="369" y="834"/>
                    <a:pt x="384" y="832"/>
                  </a:cubicBezTo>
                  <a:cubicBezTo>
                    <a:pt x="393" y="831"/>
                    <a:pt x="392" y="815"/>
                    <a:pt x="396" y="8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16" name="AutoShape 46"/>
          <p:cNvSpPr>
            <a:spLocks noChangeArrowheads="1"/>
          </p:cNvSpPr>
          <p:nvPr/>
        </p:nvSpPr>
        <p:spPr bwMode="auto">
          <a:xfrm>
            <a:off x="4876800" y="133350"/>
            <a:ext cx="4222750" cy="2438400"/>
          </a:xfrm>
          <a:prstGeom prst="wedgeRoundRectCallout">
            <a:avLst>
              <a:gd name="adj1" fmla="val -30204"/>
              <a:gd name="adj2" fmla="val 88569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Lùi lại, xuống kim ở điểm 1, lên kim tại điểm 4 </a:t>
            </a:r>
          </a:p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Rút  chỉ lên được mũi khâu thứ nhất. </a:t>
            </a:r>
          </a:p>
        </p:txBody>
      </p:sp>
      <p:sp>
        <p:nvSpPr>
          <p:cNvPr id="38" name="Oval 37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2898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1" y="38101"/>
            <a:ext cx="2803525" cy="7032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085850"/>
            <a:ext cx="7637462" cy="1371600"/>
          </a:xfrm>
          <a:solidFill>
            <a:srgbClr val="C8F4BE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2.</a:t>
            </a:r>
          </a:p>
        </p:txBody>
      </p:sp>
      <p:sp>
        <p:nvSpPr>
          <p:cNvPr id="14340" name="Freeform 40"/>
          <p:cNvSpPr>
            <a:spLocks/>
          </p:cNvSpPr>
          <p:nvPr/>
        </p:nvSpPr>
        <p:spPr bwMode="auto">
          <a:xfrm>
            <a:off x="5121276" y="3028951"/>
            <a:ext cx="2032000" cy="1096963"/>
          </a:xfrm>
          <a:custGeom>
            <a:avLst/>
            <a:gdLst>
              <a:gd name="T0" fmla="*/ 2147483647 w 1280"/>
              <a:gd name="T1" fmla="*/ 0 h 921"/>
              <a:gd name="T2" fmla="*/ 2147483647 w 1280"/>
              <a:gd name="T3" fmla="*/ 2147483647 h 921"/>
              <a:gd name="T4" fmla="*/ 2147483647 w 1280"/>
              <a:gd name="T5" fmla="*/ 2147483647 h 921"/>
              <a:gd name="T6" fmla="*/ 2147483647 w 1280"/>
              <a:gd name="T7" fmla="*/ 2147483647 h 921"/>
              <a:gd name="T8" fmla="*/ 2147483647 w 1280"/>
              <a:gd name="T9" fmla="*/ 2147483647 h 921"/>
              <a:gd name="T10" fmla="*/ 0 w 1280"/>
              <a:gd name="T11" fmla="*/ 2147483647 h 921"/>
              <a:gd name="T12" fmla="*/ 2147483647 w 1280"/>
              <a:gd name="T13" fmla="*/ 2147483647 h 921"/>
              <a:gd name="T14" fmla="*/ 2147483647 w 1280"/>
              <a:gd name="T15" fmla="*/ 2147483647 h 921"/>
              <a:gd name="T16" fmla="*/ 2147483647 w 1280"/>
              <a:gd name="T17" fmla="*/ 2147483647 h 921"/>
              <a:gd name="T18" fmla="*/ 2147483647 w 1280"/>
              <a:gd name="T19" fmla="*/ 2147483647 h 921"/>
              <a:gd name="T20" fmla="*/ 2147483647 w 1280"/>
              <a:gd name="T21" fmla="*/ 2147483647 h 921"/>
              <a:gd name="T22" fmla="*/ 2147483647 w 1280"/>
              <a:gd name="T23" fmla="*/ 2147483647 h 921"/>
              <a:gd name="T24" fmla="*/ 2147483647 w 1280"/>
              <a:gd name="T25" fmla="*/ 2147483647 h 921"/>
              <a:gd name="T26" fmla="*/ 2147483647 w 1280"/>
              <a:gd name="T27" fmla="*/ 2147483647 h 921"/>
              <a:gd name="T28" fmla="*/ 2147483647 w 1280"/>
              <a:gd name="T29" fmla="*/ 2147483647 h 921"/>
              <a:gd name="T30" fmla="*/ 2147483647 w 1280"/>
              <a:gd name="T31" fmla="*/ 2147483647 h 921"/>
              <a:gd name="T32" fmla="*/ 2147483647 w 1280"/>
              <a:gd name="T33" fmla="*/ 2147483647 h 921"/>
              <a:gd name="T34" fmla="*/ 2147483647 w 1280"/>
              <a:gd name="T35" fmla="*/ 2147483647 h 921"/>
              <a:gd name="T36" fmla="*/ 2147483647 w 1280"/>
              <a:gd name="T37" fmla="*/ 2147483647 h 921"/>
              <a:gd name="T38" fmla="*/ 2147483647 w 1280"/>
              <a:gd name="T39" fmla="*/ 2147483647 h 921"/>
              <a:gd name="T40" fmla="*/ 2147483647 w 1280"/>
              <a:gd name="T41" fmla="*/ 2147483647 h 921"/>
              <a:gd name="T42" fmla="*/ 2147483647 w 1280"/>
              <a:gd name="T43" fmla="*/ 2147483647 h 921"/>
              <a:gd name="T44" fmla="*/ 2147483647 w 1280"/>
              <a:gd name="T45" fmla="*/ 2147483647 h 9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80"/>
              <a:gd name="T70" fmla="*/ 0 h 921"/>
              <a:gd name="T71" fmla="*/ 1280 w 1280"/>
              <a:gd name="T72" fmla="*/ 921 h 9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80" h="921">
                <a:moveTo>
                  <a:pt x="38" y="0"/>
                </a:moveTo>
                <a:cubicBezTo>
                  <a:pt x="42" y="13"/>
                  <a:pt x="43" y="28"/>
                  <a:pt x="51" y="38"/>
                </a:cubicBezTo>
                <a:cubicBezTo>
                  <a:pt x="61" y="50"/>
                  <a:pt x="87" y="49"/>
                  <a:pt x="89" y="64"/>
                </a:cubicBezTo>
                <a:cubicBezTo>
                  <a:pt x="96" y="113"/>
                  <a:pt x="78" y="227"/>
                  <a:pt x="51" y="281"/>
                </a:cubicBezTo>
                <a:cubicBezTo>
                  <a:pt x="42" y="298"/>
                  <a:pt x="32" y="315"/>
                  <a:pt x="25" y="333"/>
                </a:cubicBezTo>
                <a:cubicBezTo>
                  <a:pt x="15" y="358"/>
                  <a:pt x="0" y="409"/>
                  <a:pt x="0" y="409"/>
                </a:cubicBezTo>
                <a:cubicBezTo>
                  <a:pt x="4" y="452"/>
                  <a:pt x="6" y="495"/>
                  <a:pt x="12" y="537"/>
                </a:cubicBezTo>
                <a:cubicBezTo>
                  <a:pt x="14" y="551"/>
                  <a:pt x="15" y="566"/>
                  <a:pt x="25" y="576"/>
                </a:cubicBezTo>
                <a:cubicBezTo>
                  <a:pt x="35" y="586"/>
                  <a:pt x="52" y="583"/>
                  <a:pt x="64" y="589"/>
                </a:cubicBezTo>
                <a:cubicBezTo>
                  <a:pt x="115" y="614"/>
                  <a:pt x="162" y="648"/>
                  <a:pt x="217" y="665"/>
                </a:cubicBezTo>
                <a:cubicBezTo>
                  <a:pt x="226" y="682"/>
                  <a:pt x="231" y="702"/>
                  <a:pt x="243" y="717"/>
                </a:cubicBezTo>
                <a:cubicBezTo>
                  <a:pt x="273" y="753"/>
                  <a:pt x="321" y="744"/>
                  <a:pt x="358" y="768"/>
                </a:cubicBezTo>
                <a:cubicBezTo>
                  <a:pt x="407" y="801"/>
                  <a:pt x="382" y="788"/>
                  <a:pt x="435" y="806"/>
                </a:cubicBezTo>
                <a:cubicBezTo>
                  <a:pt x="530" y="904"/>
                  <a:pt x="638" y="910"/>
                  <a:pt x="768" y="921"/>
                </a:cubicBezTo>
                <a:cubicBezTo>
                  <a:pt x="806" y="917"/>
                  <a:pt x="845" y="916"/>
                  <a:pt x="883" y="909"/>
                </a:cubicBezTo>
                <a:cubicBezTo>
                  <a:pt x="910" y="904"/>
                  <a:pt x="960" y="883"/>
                  <a:pt x="960" y="883"/>
                </a:cubicBezTo>
                <a:cubicBezTo>
                  <a:pt x="964" y="870"/>
                  <a:pt x="966" y="857"/>
                  <a:pt x="972" y="845"/>
                </a:cubicBezTo>
                <a:cubicBezTo>
                  <a:pt x="987" y="818"/>
                  <a:pt x="1024" y="768"/>
                  <a:pt x="1024" y="768"/>
                </a:cubicBezTo>
                <a:cubicBezTo>
                  <a:pt x="1031" y="738"/>
                  <a:pt x="1045" y="709"/>
                  <a:pt x="1049" y="678"/>
                </a:cubicBezTo>
                <a:cubicBezTo>
                  <a:pt x="1061" y="592"/>
                  <a:pt x="1031" y="491"/>
                  <a:pt x="1126" y="461"/>
                </a:cubicBezTo>
                <a:cubicBezTo>
                  <a:pt x="1141" y="417"/>
                  <a:pt x="1162" y="377"/>
                  <a:pt x="1177" y="333"/>
                </a:cubicBezTo>
                <a:cubicBezTo>
                  <a:pt x="1187" y="220"/>
                  <a:pt x="1171" y="185"/>
                  <a:pt x="1241" y="115"/>
                </a:cubicBezTo>
                <a:cubicBezTo>
                  <a:pt x="1254" y="119"/>
                  <a:pt x="1280" y="128"/>
                  <a:pt x="1280" y="12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14341" name="Group 45"/>
          <p:cNvGrpSpPr>
            <a:grpSpLocks/>
          </p:cNvGrpSpPr>
          <p:nvPr/>
        </p:nvGrpSpPr>
        <p:grpSpPr bwMode="auto">
          <a:xfrm>
            <a:off x="1600201" y="2698750"/>
            <a:ext cx="6265863" cy="1930400"/>
            <a:chOff x="1008" y="1824"/>
            <a:chExt cx="3947" cy="1622"/>
          </a:xfrm>
        </p:grpSpPr>
        <p:sp>
          <p:nvSpPr>
            <p:cNvPr id="14343" name="Freeform 41"/>
            <p:cNvSpPr>
              <a:spLocks/>
            </p:cNvSpPr>
            <p:nvPr/>
          </p:nvSpPr>
          <p:spPr bwMode="auto">
            <a:xfrm>
              <a:off x="4544" y="2640"/>
              <a:ext cx="411" cy="806"/>
            </a:xfrm>
            <a:custGeom>
              <a:avLst/>
              <a:gdLst>
                <a:gd name="T0" fmla="*/ 0 w 411"/>
                <a:gd name="T1" fmla="*/ 0 h 806"/>
                <a:gd name="T2" fmla="*/ 115 w 411"/>
                <a:gd name="T3" fmla="*/ 102 h 806"/>
                <a:gd name="T4" fmla="*/ 141 w 411"/>
                <a:gd name="T5" fmla="*/ 179 h 806"/>
                <a:gd name="T6" fmla="*/ 230 w 411"/>
                <a:gd name="T7" fmla="*/ 409 h 806"/>
                <a:gd name="T8" fmla="*/ 333 w 411"/>
                <a:gd name="T9" fmla="*/ 435 h 806"/>
                <a:gd name="T10" fmla="*/ 371 w 411"/>
                <a:gd name="T11" fmla="*/ 755 h 806"/>
                <a:gd name="T12" fmla="*/ 384 w 411"/>
                <a:gd name="T13" fmla="*/ 806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806"/>
                <a:gd name="T23" fmla="*/ 411 w 411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806">
                  <a:moveTo>
                    <a:pt x="0" y="0"/>
                  </a:moveTo>
                  <a:cubicBezTo>
                    <a:pt x="28" y="82"/>
                    <a:pt x="39" y="76"/>
                    <a:pt x="115" y="102"/>
                  </a:cubicBezTo>
                  <a:cubicBezTo>
                    <a:pt x="124" y="128"/>
                    <a:pt x="132" y="153"/>
                    <a:pt x="141" y="179"/>
                  </a:cubicBezTo>
                  <a:cubicBezTo>
                    <a:pt x="166" y="253"/>
                    <a:pt x="140" y="364"/>
                    <a:pt x="230" y="409"/>
                  </a:cubicBezTo>
                  <a:cubicBezTo>
                    <a:pt x="262" y="425"/>
                    <a:pt x="299" y="424"/>
                    <a:pt x="333" y="435"/>
                  </a:cubicBezTo>
                  <a:cubicBezTo>
                    <a:pt x="411" y="554"/>
                    <a:pt x="347" y="441"/>
                    <a:pt x="371" y="755"/>
                  </a:cubicBezTo>
                  <a:cubicBezTo>
                    <a:pt x="372" y="772"/>
                    <a:pt x="384" y="806"/>
                    <a:pt x="384" y="80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flipV="1">
              <a:off x="1008" y="2592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43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98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364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326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292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25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25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19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129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163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115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153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824" y="225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2160" y="2256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283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3168" y="226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3552" y="2265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4364" name="Text Box 27"/>
            <p:cNvSpPr txBox="1">
              <a:spLocks noChangeArrowheads="1"/>
            </p:cNvSpPr>
            <p:nvPr/>
          </p:nvSpPr>
          <p:spPr bwMode="auto">
            <a:xfrm>
              <a:off x="3888" y="2265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4365" name="Text Box 28"/>
            <p:cNvSpPr txBox="1">
              <a:spLocks noChangeArrowheads="1"/>
            </p:cNvSpPr>
            <p:nvPr/>
          </p:nvSpPr>
          <p:spPr bwMode="auto">
            <a:xfrm>
              <a:off x="4224" y="2256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3648" y="2640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3744" y="254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8" name="Freeform 34"/>
            <p:cNvSpPr>
              <a:spLocks/>
            </p:cNvSpPr>
            <p:nvPr/>
          </p:nvSpPr>
          <p:spPr bwMode="auto">
            <a:xfrm>
              <a:off x="3616" y="2544"/>
              <a:ext cx="109" cy="77"/>
            </a:xfrm>
            <a:custGeom>
              <a:avLst/>
              <a:gdLst>
                <a:gd name="T0" fmla="*/ 109 w 109"/>
                <a:gd name="T1" fmla="*/ 0 h 77"/>
                <a:gd name="T2" fmla="*/ 58 w 109"/>
                <a:gd name="T3" fmla="*/ 64 h 77"/>
                <a:gd name="T4" fmla="*/ 32 w 109"/>
                <a:gd name="T5" fmla="*/ 76 h 77"/>
                <a:gd name="T6" fmla="*/ 0 60000 65536"/>
                <a:gd name="T7" fmla="*/ 0 60000 65536"/>
                <a:gd name="T8" fmla="*/ 0 60000 65536"/>
                <a:gd name="T9" fmla="*/ 0 w 109"/>
                <a:gd name="T10" fmla="*/ 0 h 77"/>
                <a:gd name="T11" fmla="*/ 109 w 109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77">
                  <a:moveTo>
                    <a:pt x="109" y="0"/>
                  </a:moveTo>
                  <a:cubicBezTo>
                    <a:pt x="94" y="43"/>
                    <a:pt x="103" y="42"/>
                    <a:pt x="58" y="64"/>
                  </a:cubicBezTo>
                  <a:cubicBezTo>
                    <a:pt x="31" y="77"/>
                    <a:pt x="0" y="76"/>
                    <a:pt x="32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9" name="Oval 35"/>
            <p:cNvSpPr>
              <a:spLocks noChangeArrowheads="1"/>
            </p:cNvSpPr>
            <p:nvPr/>
          </p:nvSpPr>
          <p:spPr bwMode="auto">
            <a:xfrm>
              <a:off x="4368" y="2640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4370" name="Line 36"/>
            <p:cNvSpPr>
              <a:spLocks noChangeShapeType="1"/>
            </p:cNvSpPr>
            <p:nvPr/>
          </p:nvSpPr>
          <p:spPr bwMode="auto">
            <a:xfrm flipH="1" flipV="1">
              <a:off x="1824" y="2448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1" name="Line 37"/>
            <p:cNvSpPr>
              <a:spLocks noChangeShapeType="1"/>
            </p:cNvSpPr>
            <p:nvPr/>
          </p:nvSpPr>
          <p:spPr bwMode="auto">
            <a:xfrm>
              <a:off x="1872" y="244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2" name="Freeform 38"/>
            <p:cNvSpPr>
              <a:spLocks/>
            </p:cNvSpPr>
            <p:nvPr/>
          </p:nvSpPr>
          <p:spPr bwMode="auto">
            <a:xfrm>
              <a:off x="2573" y="2784"/>
              <a:ext cx="38" cy="12"/>
            </a:xfrm>
            <a:custGeom>
              <a:avLst/>
              <a:gdLst>
                <a:gd name="T0" fmla="*/ 38 w 38"/>
                <a:gd name="T1" fmla="*/ 0 h 12"/>
                <a:gd name="T2" fmla="*/ 0 w 38"/>
                <a:gd name="T3" fmla="*/ 12 h 12"/>
                <a:gd name="T4" fmla="*/ 38 w 38"/>
                <a:gd name="T5" fmla="*/ 0 h 12"/>
                <a:gd name="T6" fmla="*/ 0 60000 65536"/>
                <a:gd name="T7" fmla="*/ 0 60000 65536"/>
                <a:gd name="T8" fmla="*/ 0 60000 65536"/>
                <a:gd name="T9" fmla="*/ 0 w 38"/>
                <a:gd name="T10" fmla="*/ 0 h 12"/>
                <a:gd name="T11" fmla="*/ 38 w 3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2">
                  <a:moveTo>
                    <a:pt x="38" y="0"/>
                  </a:moveTo>
                  <a:cubicBezTo>
                    <a:pt x="25" y="4"/>
                    <a:pt x="0" y="12"/>
                    <a:pt x="0" y="12"/>
                  </a:cubicBezTo>
                  <a:cubicBezTo>
                    <a:pt x="0" y="12"/>
                    <a:pt x="25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Line 39"/>
            <p:cNvSpPr>
              <a:spLocks noChangeShapeType="1"/>
            </p:cNvSpPr>
            <p:nvPr/>
          </p:nvSpPr>
          <p:spPr bwMode="auto">
            <a:xfrm>
              <a:off x="3984" y="25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Freeform 42"/>
            <p:cNvSpPr>
              <a:spLocks/>
            </p:cNvSpPr>
            <p:nvPr/>
          </p:nvSpPr>
          <p:spPr bwMode="auto">
            <a:xfrm>
              <a:off x="4723" y="2692"/>
              <a:ext cx="86" cy="140"/>
            </a:xfrm>
            <a:custGeom>
              <a:avLst/>
              <a:gdLst>
                <a:gd name="T0" fmla="*/ 13 w 86"/>
                <a:gd name="T1" fmla="*/ 0 h 140"/>
                <a:gd name="T2" fmla="*/ 77 w 86"/>
                <a:gd name="T3" fmla="*/ 64 h 140"/>
                <a:gd name="T4" fmla="*/ 0 w 86"/>
                <a:gd name="T5" fmla="*/ 140 h 140"/>
                <a:gd name="T6" fmla="*/ 0 60000 65536"/>
                <a:gd name="T7" fmla="*/ 0 60000 65536"/>
                <a:gd name="T8" fmla="*/ 0 60000 65536"/>
                <a:gd name="T9" fmla="*/ 0 w 86"/>
                <a:gd name="T10" fmla="*/ 0 h 140"/>
                <a:gd name="T11" fmla="*/ 86 w 86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40">
                  <a:moveTo>
                    <a:pt x="13" y="0"/>
                  </a:moveTo>
                  <a:cubicBezTo>
                    <a:pt x="35" y="14"/>
                    <a:pt x="73" y="32"/>
                    <a:pt x="77" y="64"/>
                  </a:cubicBezTo>
                  <a:cubicBezTo>
                    <a:pt x="86" y="135"/>
                    <a:pt x="52" y="140"/>
                    <a:pt x="0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8" y="3326910"/>
            <a:ext cx="8338782" cy="533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 tắc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 3 lùi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47"/>
          <p:cNvGrpSpPr>
            <a:grpSpLocks/>
          </p:cNvGrpSpPr>
          <p:nvPr/>
        </p:nvGrpSpPr>
        <p:grpSpPr bwMode="auto">
          <a:xfrm>
            <a:off x="1295400" y="1475370"/>
            <a:ext cx="6019800" cy="1771650"/>
            <a:chOff x="864" y="2160"/>
            <a:chExt cx="3792" cy="1488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008" y="2160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 flipV="1">
              <a:off x="1008" y="2880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43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398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364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326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259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225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19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129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163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115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5379" name="Text Box 20"/>
            <p:cNvSpPr txBox="1">
              <a:spLocks noChangeArrowheads="1"/>
            </p:cNvSpPr>
            <p:nvPr/>
          </p:nvSpPr>
          <p:spPr bwMode="auto">
            <a:xfrm>
              <a:off x="153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1824" y="25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2160" y="2544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249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5383" name="Text Box 24"/>
            <p:cNvSpPr txBox="1">
              <a:spLocks noChangeArrowheads="1"/>
            </p:cNvSpPr>
            <p:nvPr/>
          </p:nvSpPr>
          <p:spPr bwMode="auto">
            <a:xfrm>
              <a:off x="283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5384" name="Text Box 25"/>
            <p:cNvSpPr txBox="1">
              <a:spLocks noChangeArrowheads="1"/>
            </p:cNvSpPr>
            <p:nvPr/>
          </p:nvSpPr>
          <p:spPr bwMode="auto">
            <a:xfrm>
              <a:off x="3168" y="2544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3552" y="2544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5386" name="Text Box 27"/>
            <p:cNvSpPr txBox="1">
              <a:spLocks noChangeArrowheads="1"/>
            </p:cNvSpPr>
            <p:nvPr/>
          </p:nvSpPr>
          <p:spPr bwMode="auto">
            <a:xfrm>
              <a:off x="3888" y="2544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4224" y="2544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2592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3264" y="288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0" name="Line 33"/>
            <p:cNvSpPr>
              <a:spLocks noChangeShapeType="1"/>
            </p:cNvSpPr>
            <p:nvPr/>
          </p:nvSpPr>
          <p:spPr bwMode="auto">
            <a:xfrm>
              <a:off x="3984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>
              <a:off x="2256" y="2928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2352" y="288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3" name="Freeform 37"/>
            <p:cNvSpPr>
              <a:spLocks/>
            </p:cNvSpPr>
            <p:nvPr/>
          </p:nvSpPr>
          <p:spPr bwMode="auto">
            <a:xfrm>
              <a:off x="2266" y="2842"/>
              <a:ext cx="64" cy="76"/>
            </a:xfrm>
            <a:custGeom>
              <a:avLst/>
              <a:gdLst>
                <a:gd name="T0" fmla="*/ 64 w 64"/>
                <a:gd name="T1" fmla="*/ 0 h 76"/>
                <a:gd name="T2" fmla="*/ 0 w 64"/>
                <a:gd name="T3" fmla="*/ 76 h 76"/>
                <a:gd name="T4" fmla="*/ 0 60000 65536"/>
                <a:gd name="T5" fmla="*/ 0 60000 65536"/>
                <a:gd name="T6" fmla="*/ 0 w 64"/>
                <a:gd name="T7" fmla="*/ 0 h 76"/>
                <a:gd name="T8" fmla="*/ 64 w 64"/>
                <a:gd name="T9" fmla="*/ 76 h 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76">
                  <a:moveTo>
                    <a:pt x="64" y="0"/>
                  </a:moveTo>
                  <a:cubicBezTo>
                    <a:pt x="52" y="59"/>
                    <a:pt x="62" y="76"/>
                    <a:pt x="0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3200" y="2957"/>
              <a:ext cx="83" cy="151"/>
            </a:xfrm>
            <a:custGeom>
              <a:avLst/>
              <a:gdLst>
                <a:gd name="T0" fmla="*/ 0 w 83"/>
                <a:gd name="T1" fmla="*/ 0 h 151"/>
                <a:gd name="T2" fmla="*/ 38 w 83"/>
                <a:gd name="T3" fmla="*/ 141 h 151"/>
                <a:gd name="T4" fmla="*/ 0 w 83"/>
                <a:gd name="T5" fmla="*/ 141 h 151"/>
                <a:gd name="T6" fmla="*/ 0 60000 65536"/>
                <a:gd name="T7" fmla="*/ 0 60000 65536"/>
                <a:gd name="T8" fmla="*/ 0 60000 65536"/>
                <a:gd name="T9" fmla="*/ 0 w 83"/>
                <a:gd name="T10" fmla="*/ 0 h 151"/>
                <a:gd name="T11" fmla="*/ 83 w 83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1">
                  <a:moveTo>
                    <a:pt x="0" y="0"/>
                  </a:moveTo>
                  <a:cubicBezTo>
                    <a:pt x="27" y="41"/>
                    <a:pt x="83" y="85"/>
                    <a:pt x="38" y="141"/>
                  </a:cubicBezTo>
                  <a:cubicBezTo>
                    <a:pt x="30" y="151"/>
                    <a:pt x="13" y="141"/>
                    <a:pt x="0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5" name="Oval 39"/>
            <p:cNvSpPr>
              <a:spLocks noChangeArrowheads="1"/>
            </p:cNvSpPr>
            <p:nvPr/>
          </p:nvSpPr>
          <p:spPr bwMode="auto">
            <a:xfrm>
              <a:off x="2880" y="297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 flipH="1" flipV="1">
              <a:off x="864" y="273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864" y="273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8" name="Freeform 44"/>
            <p:cNvSpPr>
              <a:spLocks/>
            </p:cNvSpPr>
            <p:nvPr/>
          </p:nvSpPr>
          <p:spPr bwMode="auto">
            <a:xfrm>
              <a:off x="1920" y="2893"/>
              <a:ext cx="1126" cy="678"/>
            </a:xfrm>
            <a:custGeom>
              <a:avLst/>
              <a:gdLst>
                <a:gd name="T0" fmla="*/ 0 w 1126"/>
                <a:gd name="T1" fmla="*/ 0 h 678"/>
                <a:gd name="T2" fmla="*/ 13 w 1126"/>
                <a:gd name="T3" fmla="*/ 358 h 678"/>
                <a:gd name="T4" fmla="*/ 90 w 1126"/>
                <a:gd name="T5" fmla="*/ 537 h 678"/>
                <a:gd name="T6" fmla="*/ 141 w 1126"/>
                <a:gd name="T7" fmla="*/ 601 h 678"/>
                <a:gd name="T8" fmla="*/ 166 w 1126"/>
                <a:gd name="T9" fmla="*/ 640 h 678"/>
                <a:gd name="T10" fmla="*/ 307 w 1126"/>
                <a:gd name="T11" fmla="*/ 678 h 678"/>
                <a:gd name="T12" fmla="*/ 602 w 1126"/>
                <a:gd name="T13" fmla="*/ 640 h 678"/>
                <a:gd name="T14" fmla="*/ 691 w 1126"/>
                <a:gd name="T15" fmla="*/ 563 h 678"/>
                <a:gd name="T16" fmla="*/ 986 w 1126"/>
                <a:gd name="T17" fmla="*/ 422 h 678"/>
                <a:gd name="T18" fmla="*/ 1088 w 1126"/>
                <a:gd name="T19" fmla="*/ 128 h 678"/>
                <a:gd name="T20" fmla="*/ 1126 w 1126"/>
                <a:gd name="T21" fmla="*/ 141 h 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6"/>
                <a:gd name="T34" fmla="*/ 0 h 678"/>
                <a:gd name="T35" fmla="*/ 1126 w 1126"/>
                <a:gd name="T36" fmla="*/ 678 h 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6" h="678">
                  <a:moveTo>
                    <a:pt x="0" y="0"/>
                  </a:moveTo>
                  <a:cubicBezTo>
                    <a:pt x="70" y="102"/>
                    <a:pt x="42" y="244"/>
                    <a:pt x="13" y="358"/>
                  </a:cubicBezTo>
                  <a:cubicBezTo>
                    <a:pt x="24" y="458"/>
                    <a:pt x="12" y="487"/>
                    <a:pt x="90" y="537"/>
                  </a:cubicBezTo>
                  <a:cubicBezTo>
                    <a:pt x="114" y="614"/>
                    <a:pt x="83" y="543"/>
                    <a:pt x="141" y="601"/>
                  </a:cubicBezTo>
                  <a:cubicBezTo>
                    <a:pt x="152" y="612"/>
                    <a:pt x="153" y="632"/>
                    <a:pt x="166" y="640"/>
                  </a:cubicBezTo>
                  <a:cubicBezTo>
                    <a:pt x="194" y="658"/>
                    <a:pt x="273" y="671"/>
                    <a:pt x="307" y="678"/>
                  </a:cubicBezTo>
                  <a:cubicBezTo>
                    <a:pt x="411" y="669"/>
                    <a:pt x="500" y="655"/>
                    <a:pt x="602" y="640"/>
                  </a:cubicBezTo>
                  <a:cubicBezTo>
                    <a:pt x="657" y="621"/>
                    <a:pt x="672" y="620"/>
                    <a:pt x="691" y="563"/>
                  </a:cubicBezTo>
                  <a:cubicBezTo>
                    <a:pt x="719" y="371"/>
                    <a:pt x="735" y="435"/>
                    <a:pt x="986" y="422"/>
                  </a:cubicBezTo>
                  <a:cubicBezTo>
                    <a:pt x="1051" y="324"/>
                    <a:pt x="987" y="195"/>
                    <a:pt x="1088" y="128"/>
                  </a:cubicBezTo>
                  <a:cubicBezTo>
                    <a:pt x="1101" y="132"/>
                    <a:pt x="1126" y="141"/>
                    <a:pt x="1126" y="1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9" name="Freeform 45"/>
            <p:cNvSpPr>
              <a:spLocks/>
            </p:cNvSpPr>
            <p:nvPr/>
          </p:nvSpPr>
          <p:spPr bwMode="auto">
            <a:xfrm>
              <a:off x="3072" y="3072"/>
              <a:ext cx="486" cy="492"/>
            </a:xfrm>
            <a:custGeom>
              <a:avLst/>
              <a:gdLst>
                <a:gd name="T0" fmla="*/ 0 w 486"/>
                <a:gd name="T1" fmla="*/ 0 h 492"/>
                <a:gd name="T2" fmla="*/ 77 w 486"/>
                <a:gd name="T3" fmla="*/ 205 h 492"/>
                <a:gd name="T4" fmla="*/ 230 w 486"/>
                <a:gd name="T5" fmla="*/ 282 h 492"/>
                <a:gd name="T6" fmla="*/ 320 w 486"/>
                <a:gd name="T7" fmla="*/ 410 h 492"/>
                <a:gd name="T8" fmla="*/ 397 w 486"/>
                <a:gd name="T9" fmla="*/ 435 h 492"/>
                <a:gd name="T10" fmla="*/ 486 w 486"/>
                <a:gd name="T11" fmla="*/ 474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6"/>
                <a:gd name="T19" fmla="*/ 0 h 492"/>
                <a:gd name="T20" fmla="*/ 486 w 486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6" h="492">
                  <a:moveTo>
                    <a:pt x="0" y="0"/>
                  </a:moveTo>
                  <a:cubicBezTo>
                    <a:pt x="17" y="51"/>
                    <a:pt x="37" y="165"/>
                    <a:pt x="77" y="205"/>
                  </a:cubicBezTo>
                  <a:cubicBezTo>
                    <a:pt x="117" y="245"/>
                    <a:pt x="182" y="249"/>
                    <a:pt x="230" y="282"/>
                  </a:cubicBezTo>
                  <a:cubicBezTo>
                    <a:pt x="250" y="322"/>
                    <a:pt x="278" y="386"/>
                    <a:pt x="320" y="410"/>
                  </a:cubicBezTo>
                  <a:cubicBezTo>
                    <a:pt x="344" y="423"/>
                    <a:pt x="397" y="435"/>
                    <a:pt x="397" y="435"/>
                  </a:cubicBezTo>
                  <a:cubicBezTo>
                    <a:pt x="434" y="492"/>
                    <a:pt x="407" y="474"/>
                    <a:pt x="486" y="47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7462" y="725487"/>
            <a:ext cx="3108845" cy="7032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54828" y="3931853"/>
            <a:ext cx="3429000" cy="703263"/>
          </a:xfrm>
          <a:prstGeom prst="rect">
            <a:avLst/>
          </a:prstGeom>
          <a:solidFill>
            <a:srgbClr val="FFFF99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ết thúc đường 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9379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7437" name="AutoShape 26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7438" name="Oval 27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7434" name="Freeform 28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6" name="Freeform 30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23168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8457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8458" name="Freeform 33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59" name="Line 34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60" name="Freeform 35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2489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8001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481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9482" name="Line 32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3" name="Freeform 33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4" name="Freeform 34"/>
          <p:cNvSpPr>
            <a:spLocks/>
          </p:cNvSpPr>
          <p:nvPr/>
        </p:nvSpPr>
        <p:spPr bwMode="auto">
          <a:xfrm>
            <a:off x="2678114" y="1111251"/>
            <a:ext cx="522287" cy="735013"/>
          </a:xfrm>
          <a:custGeom>
            <a:avLst/>
            <a:gdLst>
              <a:gd name="T0" fmla="*/ 0 w 329"/>
              <a:gd name="T1" fmla="*/ 0 h 617"/>
              <a:gd name="T2" fmla="*/ 2147483647 w 329"/>
              <a:gd name="T3" fmla="*/ 2147483647 h 617"/>
              <a:gd name="T4" fmla="*/ 2147483647 w 329"/>
              <a:gd name="T5" fmla="*/ 2147483647 h 617"/>
              <a:gd name="T6" fmla="*/ 2147483647 w 329"/>
              <a:gd name="T7" fmla="*/ 2147483647 h 617"/>
              <a:gd name="T8" fmla="*/ 2147483647 w 329"/>
              <a:gd name="T9" fmla="*/ 214748364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59036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1430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506" name="Freeform 33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300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2192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29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30" name="Freeform 30"/>
          <p:cNvSpPr>
            <a:spLocks/>
          </p:cNvSpPr>
          <p:nvPr/>
        </p:nvSpPr>
        <p:spPr bwMode="auto">
          <a:xfrm>
            <a:off x="5181600" y="97155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23899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>
            <a:off x="0" y="400050"/>
            <a:ext cx="6172200" cy="1085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54" name="Oval 30"/>
          <p:cNvSpPr>
            <a:spLocks noChangeArrowheads="1"/>
          </p:cNvSpPr>
          <p:nvPr/>
        </p:nvSpPr>
        <p:spPr bwMode="auto">
          <a:xfrm>
            <a:off x="6172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761613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6858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914400" y="14859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286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90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838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267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38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96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6553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7010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6858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3124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6400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3577" name="Group 28"/>
          <p:cNvGrpSpPr>
            <a:grpSpLocks/>
          </p:cNvGrpSpPr>
          <p:nvPr/>
        </p:nvGrpSpPr>
        <p:grpSpPr bwMode="auto">
          <a:xfrm rot="-3175050">
            <a:off x="-179387" y="1516063"/>
            <a:ext cx="2114550" cy="339725"/>
            <a:chOff x="1776" y="3072"/>
            <a:chExt cx="1776" cy="214"/>
          </a:xfrm>
        </p:grpSpPr>
        <p:sp>
          <p:nvSpPr>
            <p:cNvPr id="2358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3578" name="Freeform 31"/>
          <p:cNvSpPr>
            <a:spLocks/>
          </p:cNvSpPr>
          <p:nvPr/>
        </p:nvSpPr>
        <p:spPr bwMode="auto">
          <a:xfrm>
            <a:off x="5508625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79" name="Freeform 32"/>
          <p:cNvSpPr>
            <a:spLocks/>
          </p:cNvSpPr>
          <p:nvPr/>
        </p:nvSpPr>
        <p:spPr bwMode="auto">
          <a:xfrm>
            <a:off x="1851025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80" name="Oval 33"/>
          <p:cNvSpPr>
            <a:spLocks noChangeArrowheads="1"/>
          </p:cNvSpPr>
          <p:nvPr/>
        </p:nvSpPr>
        <p:spPr bwMode="auto">
          <a:xfrm>
            <a:off x="6553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81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24246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5143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4601" name="Group 28"/>
          <p:cNvGrpSpPr>
            <a:grpSpLocks/>
          </p:cNvGrpSpPr>
          <p:nvPr/>
        </p:nvGrpSpPr>
        <p:grpSpPr bwMode="auto">
          <a:xfrm rot="-7990346">
            <a:off x="123826" y="3557588"/>
            <a:ext cx="2114550" cy="339725"/>
            <a:chOff x="1776" y="3072"/>
            <a:chExt cx="1776" cy="214"/>
          </a:xfrm>
        </p:grpSpPr>
        <p:sp>
          <p:nvSpPr>
            <p:cNvPr id="2460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460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4602" name="Freeform 31"/>
          <p:cNvSpPr>
            <a:spLocks/>
          </p:cNvSpPr>
          <p:nvPr/>
        </p:nvSpPr>
        <p:spPr bwMode="auto">
          <a:xfrm>
            <a:off x="5562600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3" name="Freeform 32"/>
          <p:cNvSpPr>
            <a:spLocks/>
          </p:cNvSpPr>
          <p:nvPr/>
        </p:nvSpPr>
        <p:spPr bwMode="auto">
          <a:xfrm>
            <a:off x="266700" y="0"/>
            <a:ext cx="4762500" cy="2914650"/>
          </a:xfrm>
          <a:custGeom>
            <a:avLst/>
            <a:gdLst>
              <a:gd name="T0" fmla="*/ 2147483647 w 3000"/>
              <a:gd name="T1" fmla="*/ 0 h 2448"/>
              <a:gd name="T2" fmla="*/ 2147483647 w 3000"/>
              <a:gd name="T3" fmla="*/ 2147483647 h 2448"/>
              <a:gd name="T4" fmla="*/ 2147483647 w 3000"/>
              <a:gd name="T5" fmla="*/ 2147483647 h 2448"/>
              <a:gd name="T6" fmla="*/ 2147483647 w 3000"/>
              <a:gd name="T7" fmla="*/ 2147483647 h 2448"/>
              <a:gd name="T8" fmla="*/ 2147483647 w 3000"/>
              <a:gd name="T9" fmla="*/ 2147483647 h 2448"/>
              <a:gd name="T10" fmla="*/ 2147483647 w 3000"/>
              <a:gd name="T11" fmla="*/ 2147483647 h 2448"/>
              <a:gd name="T12" fmla="*/ 2147483647 w 3000"/>
              <a:gd name="T13" fmla="*/ 2147483647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1" y="2922589"/>
            <a:ext cx="392113" cy="180975"/>
          </a:xfrm>
          <a:custGeom>
            <a:avLst/>
            <a:gdLst>
              <a:gd name="T0" fmla="*/ 2147483647 w 247"/>
              <a:gd name="T1" fmla="*/ 0 h 151"/>
              <a:gd name="T2" fmla="*/ 0 w 247"/>
              <a:gd name="T3" fmla="*/ 2147483647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2242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4572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981076" y="14859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352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574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905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384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863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33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91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248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705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162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619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7077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924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190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648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4105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562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5019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476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467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5625" name="Group 28"/>
          <p:cNvGrpSpPr>
            <a:grpSpLocks/>
          </p:cNvGrpSpPr>
          <p:nvPr/>
        </p:nvGrpSpPr>
        <p:grpSpPr bwMode="auto">
          <a:xfrm rot="7854179">
            <a:off x="3862388" y="2601913"/>
            <a:ext cx="2114550" cy="339725"/>
            <a:chOff x="1776" y="3072"/>
            <a:chExt cx="1776" cy="214"/>
          </a:xfrm>
        </p:grpSpPr>
        <p:sp>
          <p:nvSpPr>
            <p:cNvPr id="25628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5629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5626" name="Freeform 31"/>
          <p:cNvSpPr>
            <a:spLocks/>
          </p:cNvSpPr>
          <p:nvPr/>
        </p:nvSpPr>
        <p:spPr bwMode="auto">
          <a:xfrm>
            <a:off x="1168401" y="514351"/>
            <a:ext cx="5461000" cy="3438525"/>
          </a:xfrm>
          <a:custGeom>
            <a:avLst/>
            <a:gdLst>
              <a:gd name="T0" fmla="*/ 2147483647 w 3440"/>
              <a:gd name="T1" fmla="*/ 2147483647 h 2888"/>
              <a:gd name="T2" fmla="*/ 2147483647 w 3440"/>
              <a:gd name="T3" fmla="*/ 2147483647 h 2888"/>
              <a:gd name="T4" fmla="*/ 2147483647 w 3440"/>
              <a:gd name="T5" fmla="*/ 2147483647 h 2888"/>
              <a:gd name="T6" fmla="*/ 2147483647 w 3440"/>
              <a:gd name="T7" fmla="*/ 2147483647 h 2888"/>
              <a:gd name="T8" fmla="*/ 2147483647 w 3440"/>
              <a:gd name="T9" fmla="*/ 0 h 2888"/>
              <a:gd name="T10" fmla="*/ 2147483647 w 3440"/>
              <a:gd name="T11" fmla="*/ 2147483647 h 2888"/>
              <a:gd name="T12" fmla="*/ 2147483647 w 3440"/>
              <a:gd name="T13" fmla="*/ 2147483647 h 2888"/>
              <a:gd name="T14" fmla="*/ 2147483647 w 3440"/>
              <a:gd name="T15" fmla="*/ 2147483647 h 2888"/>
              <a:gd name="T16" fmla="*/ 2147483647 w 3440"/>
              <a:gd name="T17" fmla="*/ 2147483647 h 2888"/>
              <a:gd name="T18" fmla="*/ 2147483647 w 3440"/>
              <a:gd name="T19" fmla="*/ 2147483647 h 2888"/>
              <a:gd name="T20" fmla="*/ 2147483647 w 3440"/>
              <a:gd name="T21" fmla="*/ 2147483647 h 2888"/>
              <a:gd name="T22" fmla="*/ 2147483647 w 3440"/>
              <a:gd name="T23" fmla="*/ 2147483647 h 2888"/>
              <a:gd name="T24" fmla="*/ 2147483647 w 3440"/>
              <a:gd name="T25" fmla="*/ 2147483647 h 2888"/>
              <a:gd name="T26" fmla="*/ 2147483647 w 3440"/>
              <a:gd name="T27" fmla="*/ 2147483647 h 2888"/>
              <a:gd name="T28" fmla="*/ 2147483647 w 3440"/>
              <a:gd name="T29" fmla="*/ 2147483647 h 2888"/>
              <a:gd name="T30" fmla="*/ 2147483647 w 3440"/>
              <a:gd name="T31" fmla="*/ 2147483647 h 2888"/>
              <a:gd name="T32" fmla="*/ 2147483647 w 3440"/>
              <a:gd name="T33" fmla="*/ 2147483647 h 2888"/>
              <a:gd name="T34" fmla="*/ 2147483647 w 3440"/>
              <a:gd name="T35" fmla="*/ 2147483647 h 2888"/>
              <a:gd name="T36" fmla="*/ 2147483647 w 3440"/>
              <a:gd name="T37" fmla="*/ 2147483647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27" name="Oval 32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54730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9906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6649" name="Group 28"/>
          <p:cNvGrpSpPr>
            <a:grpSpLocks/>
          </p:cNvGrpSpPr>
          <p:nvPr/>
        </p:nvGrpSpPr>
        <p:grpSpPr bwMode="auto">
          <a:xfrm rot="6534137">
            <a:off x="4697413" y="2209801"/>
            <a:ext cx="2114550" cy="339725"/>
            <a:chOff x="1776" y="3072"/>
            <a:chExt cx="1776" cy="214"/>
          </a:xfrm>
        </p:grpSpPr>
        <p:sp>
          <p:nvSpPr>
            <p:cNvPr id="2665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665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6650" name="Freeform 31"/>
          <p:cNvSpPr>
            <a:spLocks/>
          </p:cNvSpPr>
          <p:nvPr/>
        </p:nvSpPr>
        <p:spPr bwMode="auto">
          <a:xfrm>
            <a:off x="1498600" y="514350"/>
            <a:ext cx="5130800" cy="3086100"/>
          </a:xfrm>
          <a:custGeom>
            <a:avLst/>
            <a:gdLst>
              <a:gd name="T0" fmla="*/ 2147483647 w 3232"/>
              <a:gd name="T1" fmla="*/ 2147483647 h 2592"/>
              <a:gd name="T2" fmla="*/ 2147483647 w 3232"/>
              <a:gd name="T3" fmla="*/ 2147483647 h 2592"/>
              <a:gd name="T4" fmla="*/ 2147483647 w 3232"/>
              <a:gd name="T5" fmla="*/ 2147483647 h 2592"/>
              <a:gd name="T6" fmla="*/ 2147483647 w 3232"/>
              <a:gd name="T7" fmla="*/ 2147483647 h 2592"/>
              <a:gd name="T8" fmla="*/ 2147483647 w 3232"/>
              <a:gd name="T9" fmla="*/ 0 h 2592"/>
              <a:gd name="T10" fmla="*/ 2147483647 w 3232"/>
              <a:gd name="T11" fmla="*/ 2147483647 h 2592"/>
              <a:gd name="T12" fmla="*/ 2147483647 w 3232"/>
              <a:gd name="T13" fmla="*/ 2147483647 h 2592"/>
              <a:gd name="T14" fmla="*/ 2147483647 w 3232"/>
              <a:gd name="T15" fmla="*/ 2147483647 h 2592"/>
              <a:gd name="T16" fmla="*/ 2147483647 w 3232"/>
              <a:gd name="T17" fmla="*/ 2147483647 h 2592"/>
              <a:gd name="T18" fmla="*/ 2147483647 w 3232"/>
              <a:gd name="T19" fmla="*/ 2147483647 h 2592"/>
              <a:gd name="T20" fmla="*/ 2147483647 w 3232"/>
              <a:gd name="T21" fmla="*/ 2147483647 h 2592"/>
              <a:gd name="T22" fmla="*/ 2147483647 w 3232"/>
              <a:gd name="T23" fmla="*/ 2147483647 h 2592"/>
              <a:gd name="T24" fmla="*/ 2147483647 w 3232"/>
              <a:gd name="T25" fmla="*/ 2147483647 h 2592"/>
              <a:gd name="T26" fmla="*/ 2147483647 w 3232"/>
              <a:gd name="T27" fmla="*/ 2147483647 h 2592"/>
              <a:gd name="T28" fmla="*/ 2147483647 w 3232"/>
              <a:gd name="T29" fmla="*/ 2147483647 h 2592"/>
              <a:gd name="T30" fmla="*/ 2147483647 w 3232"/>
              <a:gd name="T31" fmla="*/ 2147483647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5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954615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668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174750" y="14859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39395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69875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946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425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905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375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832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5289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74675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620395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66115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7118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96595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232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689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41465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603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50609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518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975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508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7673" name="Group 28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2767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767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7674" name="Freeform 31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7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996180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4"/>
          <p:cNvSpPr>
            <a:spLocks noChangeArrowheads="1"/>
          </p:cNvSpPr>
          <p:nvPr/>
        </p:nvSpPr>
        <p:spPr bwMode="auto">
          <a:xfrm>
            <a:off x="990600" y="7429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993776" y="14859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3653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6701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917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3397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8766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346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803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5260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7181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1753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6325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7089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9373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3203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660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4117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575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032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89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946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480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697" name="AutoShape 29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8" name="Oval 30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9" name="Freeform 31"/>
          <p:cNvSpPr>
            <a:spLocks/>
          </p:cNvSpPr>
          <p:nvPr/>
        </p:nvSpPr>
        <p:spPr bwMode="auto">
          <a:xfrm>
            <a:off x="2933700" y="60960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700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044283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9721" name="Group 28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2972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972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9722" name="Freeform 31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23" name="Oval 32"/>
          <p:cNvSpPr>
            <a:spLocks noChangeArrowheads="1"/>
          </p:cNvSpPr>
          <p:nvPr/>
        </p:nvSpPr>
        <p:spPr bwMode="auto">
          <a:xfrm>
            <a:off x="66294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06078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 rot="-5066433">
            <a:off x="7091363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33401" y="57150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1000126" y="14859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5867401" y="1428751"/>
            <a:ext cx="295275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9" name="Freeform 33"/>
          <p:cNvSpPr>
            <a:spLocks/>
          </p:cNvSpPr>
          <p:nvPr/>
        </p:nvSpPr>
        <p:spPr bwMode="auto">
          <a:xfrm>
            <a:off x="3100389" y="638175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6605588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5380886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1" y="5143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779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3495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543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9019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381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860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3307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7023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61595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6167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7073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9215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3187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464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1769" name="Group 28"/>
          <p:cNvGrpSpPr>
            <a:grpSpLocks/>
          </p:cNvGrpSpPr>
          <p:nvPr/>
        </p:nvGrpSpPr>
        <p:grpSpPr bwMode="auto">
          <a:xfrm rot="-371461">
            <a:off x="3352800" y="1304925"/>
            <a:ext cx="2819400" cy="255588"/>
            <a:chOff x="1776" y="3072"/>
            <a:chExt cx="1776" cy="214"/>
          </a:xfrm>
        </p:grpSpPr>
        <p:sp>
          <p:nvSpPr>
            <p:cNvPr id="3177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1770" name="Freeform 31"/>
          <p:cNvSpPr>
            <a:spLocks/>
          </p:cNvSpPr>
          <p:nvPr/>
        </p:nvSpPr>
        <p:spPr bwMode="auto">
          <a:xfrm>
            <a:off x="1981200" y="742950"/>
            <a:ext cx="4775200" cy="304800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7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72" name="Freeform 34"/>
          <p:cNvSpPr>
            <a:spLocks/>
          </p:cNvSpPr>
          <p:nvPr/>
        </p:nvSpPr>
        <p:spPr bwMode="auto">
          <a:xfrm>
            <a:off x="6589713" y="1493838"/>
            <a:ext cx="144462" cy="182562"/>
          </a:xfrm>
          <a:custGeom>
            <a:avLst/>
            <a:gdLst>
              <a:gd name="T0" fmla="*/ 2147483647 w 91"/>
              <a:gd name="T1" fmla="*/ 2147483647 h 153"/>
              <a:gd name="T2" fmla="*/ 2147483647 w 91"/>
              <a:gd name="T3" fmla="*/ 2147483647 h 153"/>
              <a:gd name="T4" fmla="*/ 2147483647 w 91"/>
              <a:gd name="T5" fmla="*/ 2147483647 h 153"/>
              <a:gd name="T6" fmla="*/ 2147483647 w 91"/>
              <a:gd name="T7" fmla="*/ 2147483647 h 153"/>
              <a:gd name="T8" fmla="*/ 2147483647 w 91"/>
              <a:gd name="T9" fmla="*/ 2147483647 h 153"/>
              <a:gd name="T10" fmla="*/ 2147483647 w 91"/>
              <a:gd name="T11" fmla="*/ 2147483647 h 153"/>
              <a:gd name="T12" fmla="*/ 0 w 91"/>
              <a:gd name="T13" fmla="*/ 2147483647 h 153"/>
              <a:gd name="T14" fmla="*/ 2147483647 w 91"/>
              <a:gd name="T15" fmla="*/ 2147483647 h 153"/>
              <a:gd name="T16" fmla="*/ 2147483647 w 91"/>
              <a:gd name="T17" fmla="*/ 2147483647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153"/>
              <a:gd name="T29" fmla="*/ 91 w 91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153">
                <a:moveTo>
                  <a:pt x="91" y="107"/>
                </a:moveTo>
                <a:cubicBezTo>
                  <a:pt x="45" y="92"/>
                  <a:pt x="46" y="83"/>
                  <a:pt x="27" y="43"/>
                </a:cubicBezTo>
                <a:cubicBezTo>
                  <a:pt x="22" y="33"/>
                  <a:pt x="4" y="26"/>
                  <a:pt x="9" y="16"/>
                </a:cubicBezTo>
                <a:cubicBezTo>
                  <a:pt x="13" y="8"/>
                  <a:pt x="27" y="22"/>
                  <a:pt x="36" y="25"/>
                </a:cubicBezTo>
                <a:cubicBezTo>
                  <a:pt x="69" y="56"/>
                  <a:pt x="53" y="35"/>
                  <a:pt x="73" y="98"/>
                </a:cubicBezTo>
                <a:cubicBezTo>
                  <a:pt x="76" y="107"/>
                  <a:pt x="67" y="80"/>
                  <a:pt x="64" y="71"/>
                </a:cubicBezTo>
                <a:cubicBezTo>
                  <a:pt x="56" y="47"/>
                  <a:pt x="20" y="32"/>
                  <a:pt x="0" y="25"/>
                </a:cubicBezTo>
                <a:cubicBezTo>
                  <a:pt x="76" y="0"/>
                  <a:pt x="55" y="103"/>
                  <a:pt x="55" y="153"/>
                </a:cubicBezTo>
                <a:lnTo>
                  <a:pt x="91" y="1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55883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7851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2794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3279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2795" name="Freeform 31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6" name="Line 32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7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98" name="Freeform 34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23472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3" name="Freeform 29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4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94862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55626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3818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382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0" name="Freeform 32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1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822" name="Freeform 34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44279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7" name="Freeform 29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698856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789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7892" name="Line 27"/>
          <p:cNvSpPr>
            <a:spLocks noChangeShapeType="1"/>
          </p:cNvSpPr>
          <p:nvPr/>
        </p:nvSpPr>
        <p:spPr bwMode="auto">
          <a:xfrm>
            <a:off x="0" y="800100"/>
            <a:ext cx="66294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7893" name="Group 30"/>
          <p:cNvGrpSpPr>
            <a:grpSpLocks/>
          </p:cNvGrpSpPr>
          <p:nvPr/>
        </p:nvGrpSpPr>
        <p:grpSpPr bwMode="auto">
          <a:xfrm>
            <a:off x="1371601" y="1143000"/>
            <a:ext cx="6410325" cy="407988"/>
            <a:chOff x="954" y="960"/>
            <a:chExt cx="4038" cy="342"/>
          </a:xfrm>
        </p:grpSpPr>
        <p:sp>
          <p:nvSpPr>
            <p:cNvPr id="37894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3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5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7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908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7910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911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912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913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7914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915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380879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8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371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743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295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775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254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638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096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6553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010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7467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7315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324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858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8938" name="Group 28"/>
          <p:cNvGrpSpPr>
            <a:grpSpLocks/>
          </p:cNvGrpSpPr>
          <p:nvPr/>
        </p:nvGrpSpPr>
        <p:grpSpPr bwMode="auto">
          <a:xfrm rot="-3175050">
            <a:off x="-201612" y="1516063"/>
            <a:ext cx="2114550" cy="339725"/>
            <a:chOff x="1776" y="3072"/>
            <a:chExt cx="1776" cy="214"/>
          </a:xfrm>
        </p:grpSpPr>
        <p:sp>
          <p:nvSpPr>
            <p:cNvPr id="3894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894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8939" name="Freeform 31"/>
          <p:cNvSpPr>
            <a:spLocks/>
          </p:cNvSpPr>
          <p:nvPr/>
        </p:nvSpPr>
        <p:spPr bwMode="auto">
          <a:xfrm>
            <a:off x="5495925" y="17463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0" name="Freeform 32"/>
          <p:cNvSpPr>
            <a:spLocks/>
          </p:cNvSpPr>
          <p:nvPr/>
        </p:nvSpPr>
        <p:spPr bwMode="auto">
          <a:xfrm>
            <a:off x="1828800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1" name="Oval 33"/>
          <p:cNvSpPr>
            <a:spLocks noChangeArrowheads="1"/>
          </p:cNvSpPr>
          <p:nvPr/>
        </p:nvSpPr>
        <p:spPr bwMode="auto">
          <a:xfrm>
            <a:off x="6530975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42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3" name="Oval 37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33295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400176" y="14859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9960" name="Group 27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40026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0027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9961" name="Freeform 30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62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9963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9964" name="Group 34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96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97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8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9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0000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1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2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3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4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5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6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7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8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9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10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011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012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0013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014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015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016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017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018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019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0020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40024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40025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40021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22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40023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  <p:grpSp>
        <p:nvGrpSpPr>
          <p:cNvPr id="39965" name="Group 65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66" name="Rectangle 66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67" name="Line 67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8" name="Line 68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9" name="Text Box 69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9970" name="Line 70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1" name="Line 71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2" name="Line 72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3" name="Line 73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4" name="Line 74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5" name="Line 75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6" name="Line 76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7" name="Line 77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8" name="Line 78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9" name="Line 79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0" name="Text Box 80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981" name="Text Box 81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9982" name="Text Box 82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983" name="Text Box 83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9984" name="Text Box 84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985" name="Text Box 85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986" name="Text Box 86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987" name="Text Box 87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988" name="Text Box 88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989" name="Line 89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9990" name="Group 90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39994" name="AutoShape 91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39995" name="Oval 92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39991" name="Freeform 93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2" name="Oval 94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9993" name="Oval 95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056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393826" y="14859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7654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702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42767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47466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5203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5661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1182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65754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70326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7489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73374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3603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060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45180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975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54324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889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346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880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6" name="AutoShape 28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7" name="Oval 29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8" name="Freeform 30"/>
          <p:cNvSpPr>
            <a:spLocks/>
          </p:cNvSpPr>
          <p:nvPr/>
        </p:nvSpPr>
        <p:spPr bwMode="auto">
          <a:xfrm>
            <a:off x="2971800" y="62865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9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90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542357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4351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8067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115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3359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838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43180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702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61595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6167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70739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531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3787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388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921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2010" name="Group 27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42014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2015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2011" name="Freeform 30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143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20186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013" name="Line 10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028" name="Text Box 25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029" name="Text Box 26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030" name="Text Box 27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032" name="Line 29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3" name="Line 30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>
            <a:off x="5867401" y="1428750"/>
            <a:ext cx="295275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3124200" y="609600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6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7" name="Oval 34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8" name="AutoShape 3"/>
          <p:cNvSpPr>
            <a:spLocks noChangeArrowheads="1"/>
          </p:cNvSpPr>
          <p:nvPr/>
        </p:nvSpPr>
        <p:spPr bwMode="auto">
          <a:xfrm rot="-5066433">
            <a:off x="7115176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9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0" name="Rectangle 35"/>
          <p:cNvSpPr>
            <a:spLocks noChangeArrowheads="1"/>
          </p:cNvSpPr>
          <p:nvPr/>
        </p:nvSpPr>
        <p:spPr bwMode="auto">
          <a:xfrm>
            <a:off x="6149975" y="1428750"/>
            <a:ext cx="457200" cy="285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1" name="Line 7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4552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638801" y="2343150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KHỞI 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4058" name="Group 27"/>
          <p:cNvGrpSpPr>
            <a:grpSpLocks/>
          </p:cNvGrpSpPr>
          <p:nvPr/>
        </p:nvGrpSpPr>
        <p:grpSpPr bwMode="auto">
          <a:xfrm rot="-371461">
            <a:off x="3327400" y="1323975"/>
            <a:ext cx="2819400" cy="255588"/>
            <a:chOff x="1776" y="3072"/>
            <a:chExt cx="1776" cy="214"/>
          </a:xfrm>
        </p:grpSpPr>
        <p:sp>
          <p:nvSpPr>
            <p:cNvPr id="4406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406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4059" name="Freeform 30"/>
          <p:cNvSpPr>
            <a:spLocks/>
          </p:cNvSpPr>
          <p:nvPr/>
        </p:nvSpPr>
        <p:spPr bwMode="auto">
          <a:xfrm>
            <a:off x="1905000" y="685800"/>
            <a:ext cx="4775200" cy="302895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60" name="Oval 31"/>
          <p:cNvSpPr>
            <a:spLocks noChangeArrowheads="1"/>
          </p:cNvSpPr>
          <p:nvPr/>
        </p:nvSpPr>
        <p:spPr bwMode="auto">
          <a:xfrm>
            <a:off x="6604000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61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33790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5082" name="Group 27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4508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5089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5083" name="Freeform 30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4" name="Line 31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86" name="Freeform 33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41308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6106" name="Group 27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4611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611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6107" name="Line 30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8" name="Freeform 31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9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110" name="Freeform 33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11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081294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1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1" name="Freeform 28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2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33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59141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400176" y="14859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5" name="Freeform 28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6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57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274811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3"/>
          <p:cNvSpPr>
            <a:spLocks noChangeArrowheads="1"/>
          </p:cNvSpPr>
          <p:nvPr/>
        </p:nvSpPr>
        <p:spPr bwMode="auto">
          <a:xfrm>
            <a:off x="1066800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5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6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 flipV="1">
            <a:off x="14478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798763" y="14239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105150" y="1143000"/>
            <a:ext cx="45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3528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8338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4314825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7863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52451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570388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162675" y="1358901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6621463" y="1357314"/>
            <a:ext cx="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7080250" y="1352551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53903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7386638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364013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9172" name="Text Box 19"/>
          <p:cNvSpPr txBox="1">
            <a:spLocks noChangeArrowheads="1"/>
          </p:cNvSpPr>
          <p:nvPr/>
        </p:nvSpPr>
        <p:spPr bwMode="auto">
          <a:xfrm>
            <a:off x="4098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455771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547528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177" name="Text Box 24"/>
          <p:cNvSpPr txBox="1">
            <a:spLocks noChangeArrowheads="1"/>
          </p:cNvSpPr>
          <p:nvPr/>
        </p:nvSpPr>
        <p:spPr bwMode="auto">
          <a:xfrm>
            <a:off x="639286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69278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179" name="Oval 28"/>
          <p:cNvSpPr>
            <a:spLocks noChangeArrowheads="1"/>
          </p:cNvSpPr>
          <p:nvPr/>
        </p:nvSpPr>
        <p:spPr bwMode="auto">
          <a:xfrm>
            <a:off x="6111876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0" name="Oval 29"/>
          <p:cNvSpPr>
            <a:spLocks noChangeArrowheads="1"/>
          </p:cNvSpPr>
          <p:nvPr/>
        </p:nvSpPr>
        <p:spPr bwMode="auto">
          <a:xfrm>
            <a:off x="6570664" y="1423989"/>
            <a:ext cx="560387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7029450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69445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95400" y="57150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1870075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3241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6576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3794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4273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5222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5680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6137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6594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7051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7508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7966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2" name="Text Box 18"/>
          <p:cNvSpPr txBox="1">
            <a:spLocks noChangeArrowheads="1"/>
          </p:cNvSpPr>
          <p:nvPr/>
        </p:nvSpPr>
        <p:spPr bwMode="auto">
          <a:xfrm>
            <a:off x="7813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4079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4537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994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451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5908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6365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6823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7356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201" name="Oval 27"/>
          <p:cNvSpPr>
            <a:spLocks noChangeArrowheads="1"/>
          </p:cNvSpPr>
          <p:nvPr/>
        </p:nvSpPr>
        <p:spPr bwMode="auto">
          <a:xfrm>
            <a:off x="702945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2" name="Oval 28"/>
          <p:cNvSpPr>
            <a:spLocks noChangeArrowheads="1"/>
          </p:cNvSpPr>
          <p:nvPr/>
        </p:nvSpPr>
        <p:spPr bwMode="auto">
          <a:xfrm>
            <a:off x="7467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6599239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6151564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5688013" y="1428750"/>
            <a:ext cx="457200" cy="122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5181600" y="1428750"/>
            <a:ext cx="5334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4724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38100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42672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0" name="AutoShape 36"/>
          <p:cNvSpPr>
            <a:spLocks noChangeArrowheads="1"/>
          </p:cNvSpPr>
          <p:nvPr/>
        </p:nvSpPr>
        <p:spPr bwMode="auto">
          <a:xfrm rot="-3657521">
            <a:off x="504825" y="-542925"/>
            <a:ext cx="57150" cy="1828800"/>
          </a:xfrm>
          <a:prstGeom prst="flowChartExtra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1" name="Line 39"/>
          <p:cNvSpPr>
            <a:spLocks noChangeShapeType="1"/>
          </p:cNvSpPr>
          <p:nvPr/>
        </p:nvSpPr>
        <p:spPr bwMode="auto">
          <a:xfrm flipH="1" flipV="1">
            <a:off x="1295400" y="685800"/>
            <a:ext cx="2514600" cy="800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2465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971550"/>
            <a:ext cx="3276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3.VẬN DỤNG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65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33600" y="174808"/>
            <a:ext cx="5867400" cy="776288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36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0651" y="628651"/>
            <a:ext cx="893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sz="2400">
                <a:latin typeface="Calibri" pitchFamily="34" charset="0"/>
              </a:rPr>
              <a:t>     </a:t>
            </a:r>
            <a:r>
              <a:rPr lang="vi-VN" sz="2400">
                <a:latin typeface="Times New Roman" pitchFamily="18" charset="0"/>
              </a:rPr>
              <a:t>Hãy ghi số (1, 2, 3, 4, 5) vào ô trống cho đúng với các bước thực hành làm sản phẩm em chọn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38788" y="2173288"/>
            <a:ext cx="1981200" cy="44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1" y="1428750"/>
            <a:ext cx="738188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2414" y="2112963"/>
            <a:ext cx="738187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414" y="2743200"/>
            <a:ext cx="738187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4951" y="3429000"/>
            <a:ext cx="739775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250" y="4229100"/>
            <a:ext cx="738188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5389" y="1428750"/>
            <a:ext cx="7856537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Vạch dấu sản phẩm trên vải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95388" y="2103438"/>
            <a:ext cx="7802562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Vẽ mẫu trang trí sản phẩm (nếu muốn trang trí)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95389" y="2743200"/>
            <a:ext cx="7796212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Cắt vải theo đường vạch dấu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95389" y="3429000"/>
            <a:ext cx="7796212" cy="5715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Khâu thành sản phẩm bằng các đường khâu đã chọn</a:t>
            </a: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169989" y="4229100"/>
            <a:ext cx="7794625" cy="457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Thêu trang trí bằng mũi </a:t>
            </a:r>
            <a:r>
              <a:rPr lang="en-US" sz="2800">
                <a:solidFill>
                  <a:schemeClr val="tx1"/>
                </a:solidFill>
                <a:cs typeface="Arial" charset="0"/>
              </a:rPr>
              <a:t>khâu, 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thêu</a:t>
            </a:r>
            <a:r>
              <a:rPr lang="en-US" sz="2800">
                <a:solidFill>
                  <a:schemeClr val="tx1"/>
                </a:solidFill>
                <a:cs typeface="Arial" charset="0"/>
              </a:rPr>
              <a:t> đã học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2414" y="1428750"/>
            <a:ext cx="738187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2414" y="2108200"/>
            <a:ext cx="738187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3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50826" y="2752725"/>
            <a:ext cx="739775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28601" y="3429000"/>
            <a:ext cx="738188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5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8601" y="4229100"/>
            <a:ext cx="738188" cy="457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4</a:t>
            </a:r>
            <a:endParaRPr lang="en-US" sz="3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244" name="Text Box 43"/>
          <p:cNvSpPr txBox="1">
            <a:spLocks noChangeArrowheads="1"/>
          </p:cNvSpPr>
          <p:nvPr/>
        </p:nvSpPr>
        <p:spPr bwMode="auto">
          <a:xfrm>
            <a:off x="2286000" y="19050"/>
            <a:ext cx="3962400" cy="5842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14696284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37" grpId="0" animBg="1"/>
      <p:bldP spid="38" grpId="0" animBg="1"/>
      <p:bldP spid="39" grpId="0" animBg="1"/>
      <p:bldP spid="40" grpId="0" animBg="1"/>
      <p:bldP spid="12" grpId="0" animBg="1"/>
      <p:bldP spid="48" grpId="0" animBg="1"/>
      <p:bldP spid="49" grpId="0" animBg="1"/>
      <p:bldP spid="50" grpId="0" animBg="1"/>
      <p:bldP spid="57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1520</Words>
  <Application>Microsoft Office PowerPoint</Application>
  <PresentationFormat>On-screen Show (16:9)</PresentationFormat>
  <Paragraphs>630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Khâu mũi thứ nhất</vt:lpstr>
      <vt:lpstr>c) Khâu mũi thứ 2</vt:lpstr>
      <vt:lpstr>d) Khâu mũi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NHUNG</cp:lastModifiedBy>
  <cp:revision>49</cp:revision>
  <dcterms:created xsi:type="dcterms:W3CDTF">2006-08-16T00:00:00Z</dcterms:created>
  <dcterms:modified xsi:type="dcterms:W3CDTF">2022-12-22T13:13:23Z</dcterms:modified>
</cp:coreProperties>
</file>