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7" r:id="rId3"/>
    <p:sldId id="267" r:id="rId4"/>
    <p:sldId id="268" r:id="rId5"/>
    <p:sldId id="274" r:id="rId6"/>
    <p:sldId id="282" r:id="rId7"/>
    <p:sldId id="283" r:id="rId8"/>
    <p:sldId id="291" r:id="rId9"/>
    <p:sldId id="293" r:id="rId10"/>
    <p:sldId id="292" r:id="rId11"/>
    <p:sldId id="284" r:id="rId12"/>
    <p:sldId id="275" r:id="rId13"/>
    <p:sldId id="263" r:id="rId14"/>
    <p:sldId id="276" r:id="rId15"/>
    <p:sldId id="266" r:id="rId16"/>
    <p:sldId id="286" r:id="rId17"/>
    <p:sldId id="280" r:id="rId18"/>
    <p:sldId id="264" r:id="rId19"/>
    <p:sldId id="277" r:id="rId20"/>
    <p:sldId id="271" r:id="rId21"/>
    <p:sldId id="281" r:id="rId22"/>
    <p:sldId id="279"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94660"/>
  </p:normalViewPr>
  <p:slideViewPr>
    <p:cSldViewPr snapToGrid="0">
      <p:cViewPr varScale="1">
        <p:scale>
          <a:sx n="64" d="100"/>
          <a:sy n="64" d="100"/>
        </p:scale>
        <p:origin x="9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DDF3A-680E-4580-980D-16BF06E94CA2}"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73D05-6C93-4674-9822-3731CF6270A0}" type="slidenum">
              <a:rPr lang="en-US" smtClean="0"/>
              <a:t>‹#›</a:t>
            </a:fld>
            <a:endParaRPr lang="en-US"/>
          </a:p>
        </p:txBody>
      </p:sp>
    </p:spTree>
    <p:extLst>
      <p:ext uri="{BB962C8B-B14F-4D97-AF65-F5344CB8AC3E}">
        <p14:creationId xmlns:p14="http://schemas.microsoft.com/office/powerpoint/2010/main" val="14831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7273D05-6C93-4674-9822-3731CF6270A0}" type="slidenum">
              <a:rPr lang="en-US" smtClean="0"/>
              <a:t>1</a:t>
            </a:fld>
            <a:endParaRPr lang="en-US"/>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2/9/2023</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9768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2/9/2023</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5804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2/9/2023</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01830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7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914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5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8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72817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215808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42730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22388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2/9/2023</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62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2/9/2023</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1530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2/9/2023</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2044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2/9/2023</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5806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454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09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4BDAC-C069-4015-945E-3C56159EB840}"/>
              </a:ext>
            </a:extLst>
          </p:cNvPr>
          <p:cNvPicPr>
            <a:picLocks noChangeAspect="1"/>
          </p:cNvPicPr>
          <p:nvPr/>
        </p:nvPicPr>
        <p:blipFill>
          <a:blip r:embed="rId3"/>
          <a:stretch>
            <a:fillRect/>
          </a:stretch>
        </p:blipFill>
        <p:spPr>
          <a:xfrm>
            <a:off x="4663474" y="576377"/>
            <a:ext cx="3694496" cy="1201016"/>
          </a:xfrm>
          <a:prstGeom prst="rect">
            <a:avLst/>
          </a:prstGeom>
        </p:spPr>
      </p:pic>
      <p:pic>
        <p:nvPicPr>
          <p:cNvPr id="10" name="Picture 9">
            <a:extLst>
              <a:ext uri="{FF2B5EF4-FFF2-40B4-BE49-F238E27FC236}">
                <a16:creationId xmlns:a16="http://schemas.microsoft.com/office/drawing/2014/main" id="{277BD932-4014-40DD-B37E-884C4FCAE1F3}"/>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9000714" y="292735"/>
            <a:ext cx="3310344" cy="2312991"/>
          </a:xfrm>
          <a:prstGeom prst="rect">
            <a:avLst/>
          </a:prstGeom>
        </p:spPr>
      </p:pic>
      <p:pic>
        <p:nvPicPr>
          <p:cNvPr id="11" name="Picture 10">
            <a:extLst>
              <a:ext uri="{FF2B5EF4-FFF2-40B4-BE49-F238E27FC236}">
                <a16:creationId xmlns:a16="http://schemas.microsoft.com/office/drawing/2014/main" id="{F4F2D39E-06EF-4C82-A071-AC1CB5EB8C73}"/>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63877" y="3135124"/>
            <a:ext cx="3702947" cy="4062937"/>
          </a:xfrm>
          <a:prstGeom prst="rect">
            <a:avLst/>
          </a:prstGeom>
        </p:spPr>
      </p:pic>
      <p:pic>
        <p:nvPicPr>
          <p:cNvPr id="13" name="Picture 2" descr="Khủng Long Khủng Animaatio Vẽ - phim hoạt hình con khủng long">
            <a:extLst>
              <a:ext uri="{FF2B5EF4-FFF2-40B4-BE49-F238E27FC236}">
                <a16:creationId xmlns:a16="http://schemas.microsoft.com/office/drawing/2014/main" id="{5044431D-7A1F-41B0-B8AC-66698AE7A47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985" y="3061252"/>
            <a:ext cx="4271342" cy="3796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7154200-EF5D-4B00-BE3D-4B25DDDD4BC7}"/>
              </a:ext>
            </a:extLst>
          </p:cNvPr>
          <p:cNvPicPr>
            <a:picLocks noChangeAspect="1"/>
          </p:cNvPicPr>
          <p:nvPr/>
        </p:nvPicPr>
        <p:blipFill>
          <a:blip r:embed="rId7"/>
          <a:stretch>
            <a:fillRect/>
          </a:stretch>
        </p:blipFill>
        <p:spPr>
          <a:xfrm>
            <a:off x="2539416" y="2050831"/>
            <a:ext cx="7608467" cy="2127688"/>
          </a:xfrm>
          <a:prstGeom prst="rect">
            <a:avLst/>
          </a:prstGeom>
        </p:spPr>
      </p:pic>
    </p:spTree>
    <p:extLst>
      <p:ext uri="{BB962C8B-B14F-4D97-AF65-F5344CB8AC3E}">
        <p14:creationId xmlns:p14="http://schemas.microsoft.com/office/powerpoint/2010/main" val="112541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44C66F-1C13-4FB4-ACFF-3D4D143DDF80}"/>
              </a:ext>
            </a:extLst>
          </p:cNvPr>
          <p:cNvGrpSpPr/>
          <p:nvPr/>
        </p:nvGrpSpPr>
        <p:grpSpPr>
          <a:xfrm>
            <a:off x="2390775" y="814387"/>
            <a:ext cx="7296150" cy="2395538"/>
            <a:chOff x="2790825" y="2185987"/>
            <a:chExt cx="6610350" cy="2466975"/>
          </a:xfrm>
        </p:grpSpPr>
        <p:pic>
          <p:nvPicPr>
            <p:cNvPr id="20" name="Picture 19">
              <a:extLst>
                <a:ext uri="{FF2B5EF4-FFF2-40B4-BE49-F238E27FC236}">
                  <a16:creationId xmlns:a16="http://schemas.microsoft.com/office/drawing/2014/main" id="{2B552D1A-6F02-4227-A249-4B1B44C7A951}"/>
                </a:ext>
              </a:extLst>
            </p:cNvPr>
            <p:cNvPicPr>
              <a:picLocks noChangeAspect="1"/>
            </p:cNvPicPr>
            <p:nvPr/>
          </p:nvPicPr>
          <p:blipFill>
            <a:blip r:embed="rId2"/>
            <a:stretch>
              <a:fillRect/>
            </a:stretch>
          </p:blipFill>
          <p:spPr>
            <a:xfrm>
              <a:off x="2790825" y="2205037"/>
              <a:ext cx="6610350" cy="2447925"/>
            </a:xfrm>
            <a:prstGeom prst="rect">
              <a:avLst/>
            </a:prstGeom>
          </p:spPr>
        </p:pic>
        <p:pic>
          <p:nvPicPr>
            <p:cNvPr id="21" name="Picture 20">
              <a:extLst>
                <a:ext uri="{FF2B5EF4-FFF2-40B4-BE49-F238E27FC236}">
                  <a16:creationId xmlns:a16="http://schemas.microsoft.com/office/drawing/2014/main" id="{4378AD34-3867-4551-97D9-C1FDCB0155E4}"/>
                </a:ext>
              </a:extLst>
            </p:cNvPr>
            <p:cNvPicPr>
              <a:picLocks noChangeAspect="1"/>
            </p:cNvPicPr>
            <p:nvPr/>
          </p:nvPicPr>
          <p:blipFill>
            <a:blip r:embed="rId3"/>
            <a:stretch>
              <a:fillRect/>
            </a:stretch>
          </p:blipFill>
          <p:spPr>
            <a:xfrm>
              <a:off x="2805112" y="2185987"/>
              <a:ext cx="2757488" cy="485775"/>
            </a:xfrm>
            <a:prstGeom prst="rect">
              <a:avLst/>
            </a:prstGeom>
          </p:spPr>
        </p:pic>
      </p:grpSp>
      <p:pic>
        <p:nvPicPr>
          <p:cNvPr id="22" name="Picture 21">
            <a:extLst>
              <a:ext uri="{FF2B5EF4-FFF2-40B4-BE49-F238E27FC236}">
                <a16:creationId xmlns:a16="http://schemas.microsoft.com/office/drawing/2014/main" id="{2BC3C8F9-0B0E-44A9-9B52-33BFD4E28E33}"/>
              </a:ext>
            </a:extLst>
          </p:cNvPr>
          <p:cNvPicPr>
            <a:picLocks noChangeAspect="1"/>
          </p:cNvPicPr>
          <p:nvPr/>
        </p:nvPicPr>
        <p:blipFill>
          <a:blip r:embed="rId4"/>
          <a:stretch>
            <a:fillRect/>
          </a:stretch>
        </p:blipFill>
        <p:spPr>
          <a:xfrm>
            <a:off x="2524124" y="4267200"/>
            <a:ext cx="7562589" cy="1752600"/>
          </a:xfrm>
          <a:prstGeom prst="rect">
            <a:avLst/>
          </a:prstGeom>
        </p:spPr>
      </p:pic>
      <p:cxnSp>
        <p:nvCxnSpPr>
          <p:cNvPr id="3" name="Straight Arrow Connector 2">
            <a:extLst>
              <a:ext uri="{FF2B5EF4-FFF2-40B4-BE49-F238E27FC236}">
                <a16:creationId xmlns:a16="http://schemas.microsoft.com/office/drawing/2014/main" id="{F6512DB5-B63E-448F-8AEC-41537D7DBA51}"/>
              </a:ext>
            </a:extLst>
          </p:cNvPr>
          <p:cNvCxnSpPr/>
          <p:nvPr/>
        </p:nvCxnSpPr>
        <p:spPr>
          <a:xfrm>
            <a:off x="3886200" y="2819400"/>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BF62DE-EF28-4D2E-A9A6-18E8032AD720}"/>
              </a:ext>
            </a:extLst>
          </p:cNvPr>
          <p:cNvCxnSpPr/>
          <p:nvPr/>
        </p:nvCxnSpPr>
        <p:spPr>
          <a:xfrm>
            <a:off x="6210300" y="3000375"/>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B7B36-597B-49F8-8641-0E2BF033EE03}"/>
              </a:ext>
            </a:extLst>
          </p:cNvPr>
          <p:cNvCxnSpPr>
            <a:cxnSpLocks/>
          </p:cNvCxnSpPr>
          <p:nvPr/>
        </p:nvCxnSpPr>
        <p:spPr>
          <a:xfrm flipH="1">
            <a:off x="3657600" y="3171825"/>
            <a:ext cx="4762500" cy="115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AD612C8-BE53-4EE4-B0DE-245521F7EDB1}"/>
              </a:ext>
            </a:extLst>
          </p:cNvPr>
          <p:cNvPicPr>
            <a:picLocks noChangeAspect="1"/>
          </p:cNvPicPr>
          <p:nvPr/>
        </p:nvPicPr>
        <p:blipFill rotWithShape="1">
          <a:blip r:embed="rId5">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414098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2CAF784-1027-8338-93AC-516AA5305C29}"/>
              </a:ext>
            </a:extLst>
          </p:cNvPr>
          <p:cNvPicPr>
            <a:picLocks noChangeAspect="1"/>
          </p:cNvPicPr>
          <p:nvPr/>
        </p:nvPicPr>
        <p:blipFill>
          <a:blip r:embed="rId2"/>
          <a:stretch>
            <a:fillRect/>
          </a:stretch>
        </p:blipFill>
        <p:spPr>
          <a:xfrm>
            <a:off x="1338308" y="649148"/>
            <a:ext cx="9935334" cy="1521675"/>
          </a:xfrm>
          <a:prstGeom prst="rect">
            <a:avLst/>
          </a:prstGeom>
        </p:spPr>
      </p:pic>
      <p:pic>
        <p:nvPicPr>
          <p:cNvPr id="10" name="Picture 9">
            <a:extLst>
              <a:ext uri="{FF2B5EF4-FFF2-40B4-BE49-F238E27FC236}">
                <a16:creationId xmlns:a16="http://schemas.microsoft.com/office/drawing/2014/main" id="{AC7C666C-B53F-537F-067D-837B10CC5986}"/>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6504793" y="1988306"/>
            <a:ext cx="2219117" cy="3310237"/>
          </a:xfrm>
          <a:prstGeom prst="rect">
            <a:avLst/>
          </a:prstGeom>
        </p:spPr>
      </p:pic>
      <p:pic>
        <p:nvPicPr>
          <p:cNvPr id="11" name="Picture 10">
            <a:extLst>
              <a:ext uri="{FF2B5EF4-FFF2-40B4-BE49-F238E27FC236}">
                <a16:creationId xmlns:a16="http://schemas.microsoft.com/office/drawing/2014/main" id="{A33B79DD-D8FA-AECE-033B-E2C85C025F4E}"/>
              </a:ext>
            </a:extLst>
          </p:cNvPr>
          <p:cNvPicPr>
            <a:picLocks noChangeAspect="1"/>
          </p:cNvPicPr>
          <p:nvPr/>
        </p:nvPicPr>
        <p:blipFill rotWithShape="1">
          <a:blip r:embed="rId4">
            <a:extLst>
              <a:ext uri="{28A0092B-C50C-407E-A947-70E740481C1C}">
                <a14:useLocalDpi xmlns:a14="http://schemas.microsoft.com/office/drawing/2010/main" val="0"/>
              </a:ext>
            </a:extLst>
          </a:blip>
          <a:srcRect l="83606" t="3772" r="4158" b="80787"/>
          <a:stretch/>
        </p:blipFill>
        <p:spPr>
          <a:xfrm rot="20213568">
            <a:off x="8787193" y="2482538"/>
            <a:ext cx="2060273" cy="2593031"/>
          </a:xfrm>
          <a:prstGeom prst="rect">
            <a:avLst/>
          </a:prstGeom>
        </p:spPr>
      </p:pic>
      <p:pic>
        <p:nvPicPr>
          <p:cNvPr id="12" name="Picture 11">
            <a:extLst>
              <a:ext uri="{FF2B5EF4-FFF2-40B4-BE49-F238E27FC236}">
                <a16:creationId xmlns:a16="http://schemas.microsoft.com/office/drawing/2014/main" id="{87A34604-C749-F910-F0A1-CE9402C179EC}"/>
              </a:ext>
            </a:extLst>
          </p:cNvPr>
          <p:cNvPicPr>
            <a:picLocks noChangeAspect="1"/>
          </p:cNvPicPr>
          <p:nvPr/>
        </p:nvPicPr>
        <p:blipFill rotWithShape="1">
          <a:blip r:embed="rId5">
            <a:extLst>
              <a:ext uri="{28A0092B-C50C-407E-A947-70E740481C1C}">
                <a14:useLocalDpi xmlns:a14="http://schemas.microsoft.com/office/drawing/2010/main" val="0"/>
              </a:ext>
            </a:extLst>
          </a:blip>
          <a:srcRect l="90627" b="85432"/>
          <a:stretch/>
        </p:blipFill>
        <p:spPr>
          <a:xfrm>
            <a:off x="4255945" y="2561588"/>
            <a:ext cx="1819399" cy="2837924"/>
          </a:xfrm>
          <a:prstGeom prst="rect">
            <a:avLst/>
          </a:prstGeom>
        </p:spPr>
      </p:pic>
      <p:pic>
        <p:nvPicPr>
          <p:cNvPr id="15" name="Picture 14">
            <a:extLst>
              <a:ext uri="{FF2B5EF4-FFF2-40B4-BE49-F238E27FC236}">
                <a16:creationId xmlns:a16="http://schemas.microsoft.com/office/drawing/2014/main" id="{6C4EED2C-063D-9A4B-28AE-C22B8C2D3A34}"/>
              </a:ext>
            </a:extLst>
          </p:cNvPr>
          <p:cNvPicPr>
            <a:picLocks noChangeAspect="1"/>
          </p:cNvPicPr>
          <p:nvPr/>
        </p:nvPicPr>
        <p:blipFill rotWithShape="1">
          <a:blip r:embed="rId3">
            <a:extLst>
              <a:ext uri="{28A0092B-C50C-407E-A947-70E740481C1C}">
                <a14:useLocalDpi xmlns:a14="http://schemas.microsoft.com/office/drawing/2010/main" val="0"/>
              </a:ext>
            </a:extLst>
          </a:blip>
          <a:srcRect l="90855" t="40901" r="96" b="45946"/>
          <a:stretch/>
        </p:blipFill>
        <p:spPr>
          <a:xfrm>
            <a:off x="8783510" y="1315240"/>
            <a:ext cx="2636247" cy="4183607"/>
          </a:xfrm>
          <a:prstGeom prst="rect">
            <a:avLst/>
          </a:prstGeom>
        </p:spPr>
      </p:pic>
      <p:pic>
        <p:nvPicPr>
          <p:cNvPr id="24" name="Picture 23">
            <a:extLst>
              <a:ext uri="{FF2B5EF4-FFF2-40B4-BE49-F238E27FC236}">
                <a16:creationId xmlns:a16="http://schemas.microsoft.com/office/drawing/2014/main" id="{0FF6D10E-A702-71B2-F69E-28E264E5F785}"/>
              </a:ext>
            </a:extLst>
          </p:cNvPr>
          <p:cNvPicPr>
            <a:picLocks noChangeAspect="1"/>
          </p:cNvPicPr>
          <p:nvPr/>
        </p:nvPicPr>
        <p:blipFill rotWithShape="1">
          <a:blip r:embed="rId3">
            <a:extLst>
              <a:ext uri="{28A0092B-C50C-407E-A947-70E740481C1C}">
                <a14:useLocalDpi xmlns:a14="http://schemas.microsoft.com/office/drawing/2010/main" val="0"/>
              </a:ext>
            </a:extLst>
          </a:blip>
          <a:srcRect l="20055" t="78605" r="64820" b="4236"/>
          <a:stretch/>
        </p:blipFill>
        <p:spPr>
          <a:xfrm>
            <a:off x="5516076" y="917224"/>
            <a:ext cx="3895228" cy="4825307"/>
          </a:xfrm>
          <a:prstGeom prst="rect">
            <a:avLst/>
          </a:prstGeom>
        </p:spPr>
      </p:pic>
      <p:pic>
        <p:nvPicPr>
          <p:cNvPr id="26" name="Picture 25">
            <a:extLst>
              <a:ext uri="{FF2B5EF4-FFF2-40B4-BE49-F238E27FC236}">
                <a16:creationId xmlns:a16="http://schemas.microsoft.com/office/drawing/2014/main" id="{F4DB2987-470B-B654-51D3-5B6E5E8D9BBC}"/>
              </a:ext>
            </a:extLst>
          </p:cNvPr>
          <p:cNvPicPr>
            <a:picLocks noChangeAspect="1"/>
          </p:cNvPicPr>
          <p:nvPr/>
        </p:nvPicPr>
        <p:blipFill rotWithShape="1">
          <a:blip r:embed="rId6">
            <a:extLst>
              <a:ext uri="{28A0092B-C50C-407E-A947-70E740481C1C}">
                <a14:useLocalDpi xmlns:a14="http://schemas.microsoft.com/office/drawing/2010/main" val="0"/>
              </a:ext>
            </a:extLst>
          </a:blip>
          <a:srcRect l="4526" t="47928" r="83513" b="35856"/>
          <a:stretch/>
        </p:blipFill>
        <p:spPr>
          <a:xfrm>
            <a:off x="3849972" y="1615434"/>
            <a:ext cx="2679258" cy="3926951"/>
          </a:xfrm>
          <a:prstGeom prst="rect">
            <a:avLst/>
          </a:prstGeom>
        </p:spPr>
      </p:pic>
      <p:pic>
        <p:nvPicPr>
          <p:cNvPr id="27" name="Picture 26">
            <a:extLst>
              <a:ext uri="{FF2B5EF4-FFF2-40B4-BE49-F238E27FC236}">
                <a16:creationId xmlns:a16="http://schemas.microsoft.com/office/drawing/2014/main" id="{B9CCB938-EF4E-3E49-CF95-405A99790A6D}"/>
              </a:ext>
            </a:extLst>
          </p:cNvPr>
          <p:cNvPicPr>
            <a:picLocks noChangeAspect="1"/>
          </p:cNvPicPr>
          <p:nvPr/>
        </p:nvPicPr>
        <p:blipFill rotWithShape="1">
          <a:blip r:embed="rId7">
            <a:extLst>
              <a:ext uri="{28A0092B-C50C-407E-A947-70E740481C1C}">
                <a14:useLocalDpi xmlns:a14="http://schemas.microsoft.com/office/drawing/2010/main" val="0"/>
              </a:ext>
            </a:extLst>
          </a:blip>
          <a:srcRect l="4694" t="70984" r="81154" b="15493"/>
          <a:stretch/>
        </p:blipFill>
        <p:spPr>
          <a:xfrm>
            <a:off x="669514" y="2486996"/>
            <a:ext cx="2932838" cy="3644366"/>
          </a:xfrm>
          <a:prstGeom prst="rect">
            <a:avLst/>
          </a:prstGeom>
        </p:spPr>
      </p:pic>
    </p:spTree>
    <p:extLst>
      <p:ext uri="{BB962C8B-B14F-4D97-AF65-F5344CB8AC3E}">
        <p14:creationId xmlns:p14="http://schemas.microsoft.com/office/powerpoint/2010/main" val="58290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37" fill="hold" nodeType="clickEffect">
                                  <p:stCondLst>
                                    <p:cond delay="0"/>
                                  </p:stCondLst>
                                  <p:childTnLst>
                                    <p:animEffect transition="out" filter="barn(out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par>
                          <p:cTn id="33" fill="hold">
                            <p:stCondLst>
                              <p:cond delay="1000"/>
                            </p:stCondLst>
                            <p:childTnLst>
                              <p:par>
                                <p:cTn id="34" presetID="16" presetClass="exit" presetSubtype="37" fill="hold" nodeType="afterEffect">
                                  <p:stCondLst>
                                    <p:cond delay="0"/>
                                  </p:stCondLst>
                                  <p:childTnLst>
                                    <p:animEffect transition="out" filter="barn(outVertic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par>
                          <p:cTn id="41" fill="hold">
                            <p:stCondLst>
                              <p:cond delay="2000"/>
                            </p:stCondLst>
                            <p:childTnLst>
                              <p:par>
                                <p:cTn id="42" presetID="16" presetClass="exit" presetSubtype="37" fill="hold" nodeType="afterEffect">
                                  <p:stCondLst>
                                    <p:cond delay="0"/>
                                  </p:stCondLst>
                                  <p:childTnLst>
                                    <p:animEffect transition="out" filter="barn(outVertical)">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1AB2AF-C6DD-C40A-F7C9-B66AC3377F61}"/>
              </a:ext>
            </a:extLst>
          </p:cNvPr>
          <p:cNvPicPr>
            <a:picLocks noChangeAspect="1"/>
          </p:cNvPicPr>
          <p:nvPr/>
        </p:nvPicPr>
        <p:blipFill>
          <a:blip r:embed="rId2"/>
          <a:stretch>
            <a:fillRect/>
          </a:stretch>
        </p:blipFill>
        <p:spPr>
          <a:xfrm>
            <a:off x="5107875" y="2693774"/>
            <a:ext cx="7785540" cy="3218682"/>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7A5BF775-4857-435E-842C-BCF986DD31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85434" y="3868615"/>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78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3D0FCC-5205-B024-08E1-173D8C6DC387}"/>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AA2DDF-841C-B8AC-4EA1-67E9CE64F938}"/>
              </a:ext>
            </a:extLst>
          </p:cNvPr>
          <p:cNvSpPr txBox="1"/>
          <p:nvPr/>
        </p:nvSpPr>
        <p:spPr>
          <a:xfrm>
            <a:off x="4732261" y="1410341"/>
            <a:ext cx="638844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Núi</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lửa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phun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trào</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gây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hiểm</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đến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cuộc</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sống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giải</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ngay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grpSp>
        <p:nvGrpSpPr>
          <p:cNvPr id="9" name="Group 8">
            <a:extLst>
              <a:ext uri="{FF2B5EF4-FFF2-40B4-BE49-F238E27FC236}">
                <a16:creationId xmlns:a16="http://schemas.microsoft.com/office/drawing/2014/main" id="{C3A77B89-626F-F865-44B6-B8D6FC9749B9}"/>
              </a:ext>
            </a:extLst>
          </p:cNvPr>
          <p:cNvGrpSpPr/>
          <p:nvPr/>
        </p:nvGrpSpPr>
        <p:grpSpPr>
          <a:xfrm>
            <a:off x="676269" y="0"/>
            <a:ext cx="4744166" cy="6114049"/>
            <a:chOff x="676269" y="0"/>
            <a:chExt cx="4744166" cy="6114049"/>
          </a:xfrm>
        </p:grpSpPr>
        <p:pic>
          <p:nvPicPr>
            <p:cNvPr id="8" name="Picture 7">
              <a:extLst>
                <a:ext uri="{FF2B5EF4-FFF2-40B4-BE49-F238E27FC236}">
                  <a16:creationId xmlns:a16="http://schemas.microsoft.com/office/drawing/2014/main" id="{B52B750E-03EE-2761-D206-9A6D06D9956F}"/>
                </a:ext>
              </a:extLst>
            </p:cNvPr>
            <p:cNvPicPr>
              <a:picLocks noChangeAspect="1"/>
            </p:cNvPicPr>
            <p:nvPr/>
          </p:nvPicPr>
          <p:blipFill rotWithShape="1">
            <a:blip r:embed="rId2">
              <a:extLst>
                <a:ext uri="{28A0092B-C50C-407E-A947-70E740481C1C}">
                  <a14:useLocalDpi xmlns:a14="http://schemas.microsoft.com/office/drawing/2010/main" val="0"/>
                </a:ext>
              </a:extLst>
            </a:blip>
            <a:srcRect t="11766" r="73834" b="59161"/>
            <a:stretch/>
          </p:blipFill>
          <p:spPr>
            <a:xfrm>
              <a:off x="676269" y="0"/>
              <a:ext cx="4269759" cy="5128354"/>
            </a:xfrm>
            <a:prstGeom prst="rect">
              <a:avLst/>
            </a:prstGeom>
          </p:spPr>
        </p:pic>
        <p:pic>
          <p:nvPicPr>
            <p:cNvPr id="6" name="Picture 5">
              <a:extLst>
                <a:ext uri="{FF2B5EF4-FFF2-40B4-BE49-F238E27FC236}">
                  <a16:creationId xmlns:a16="http://schemas.microsoft.com/office/drawing/2014/main" id="{9B762A04-CD6A-F966-10A3-90B07A5129EF}"/>
                </a:ext>
              </a:extLst>
            </p:cNvPr>
            <p:cNvPicPr>
              <a:picLocks noChangeAspect="1"/>
            </p:cNvPicPr>
            <p:nvPr/>
          </p:nvPicPr>
          <p:blipFill rotWithShape="1">
            <a:blip r:embed="rId3">
              <a:extLst>
                <a:ext uri="{28A0092B-C50C-407E-A947-70E740481C1C}">
                  <a14:useLocalDpi xmlns:a14="http://schemas.microsoft.com/office/drawing/2010/main" val="0"/>
                </a:ext>
              </a:extLst>
            </a:blip>
            <a:srcRect l="23185" t="71939" r="62663" b="14538"/>
            <a:stretch/>
          </p:blipFill>
          <p:spPr>
            <a:xfrm>
              <a:off x="2357617" y="2308168"/>
              <a:ext cx="3062818" cy="3805881"/>
            </a:xfrm>
            <a:prstGeom prst="rect">
              <a:avLst/>
            </a:prstGeom>
          </p:spPr>
        </p:pic>
      </p:grpSp>
    </p:spTree>
    <p:extLst>
      <p:ext uri="{BB962C8B-B14F-4D97-AF65-F5344CB8AC3E}">
        <p14:creationId xmlns:p14="http://schemas.microsoft.com/office/powerpoint/2010/main" val="92533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864712" y="360765"/>
            <a:ext cx="1267409" cy="1574891"/>
          </a:xfrm>
          <a:prstGeom prst="rect">
            <a:avLst/>
          </a:prstGeom>
        </p:spPr>
      </p:pic>
      <p:pic>
        <p:nvPicPr>
          <p:cNvPr id="3" name="Picture 2">
            <a:extLst>
              <a:ext uri="{FF2B5EF4-FFF2-40B4-BE49-F238E27FC236}">
                <a16:creationId xmlns:a16="http://schemas.microsoft.com/office/drawing/2014/main" id="{8901638C-5945-42EC-B7D5-D918973C4067}"/>
              </a:ext>
            </a:extLst>
          </p:cNvPr>
          <p:cNvPicPr>
            <a:picLocks noChangeAspect="1"/>
          </p:cNvPicPr>
          <p:nvPr/>
        </p:nvPicPr>
        <p:blipFill>
          <a:blip r:embed="rId3"/>
          <a:stretch>
            <a:fillRect/>
          </a:stretch>
        </p:blipFill>
        <p:spPr>
          <a:xfrm>
            <a:off x="1328737" y="2181225"/>
            <a:ext cx="5857875" cy="3333750"/>
          </a:xfrm>
          <a:prstGeom prst="rect">
            <a:avLst/>
          </a:prstGeom>
        </p:spPr>
      </p:pic>
      <p:sp>
        <p:nvSpPr>
          <p:cNvPr id="4" name="TextBox 3">
            <a:extLst>
              <a:ext uri="{FF2B5EF4-FFF2-40B4-BE49-F238E27FC236}">
                <a16:creationId xmlns:a16="http://schemas.microsoft.com/office/drawing/2014/main" id="{E9EC58AF-52FE-4CF2-8197-640B39782136}"/>
              </a:ext>
            </a:extLst>
          </p:cNvPr>
          <p:cNvSpPr txBox="1"/>
          <p:nvPr/>
        </p:nvSpPr>
        <p:spPr>
          <a:xfrm>
            <a:off x="2095500" y="762000"/>
            <a:ext cx="8343900" cy="769441"/>
          </a:xfrm>
          <a:prstGeom prst="rect">
            <a:avLst/>
          </a:prstGeom>
          <a:noFill/>
        </p:spPr>
        <p:txBody>
          <a:bodyPr wrap="square" rtlCol="0">
            <a:spAutoFit/>
          </a:bodyPr>
          <a:lstStyle/>
          <a:p>
            <a:pPr algn="l"/>
            <a:r>
              <a:rPr lang="en-US" sz="4400" b="0" i="0" dirty="0">
                <a:solidFill>
                  <a:srgbClr val="000000"/>
                </a:solidFill>
                <a:effectLst/>
              </a:rPr>
              <a:t>Theo </a:t>
            </a:r>
            <a:r>
              <a:rPr lang="en-US" sz="4400" b="0" i="0" dirty="0" err="1">
                <a:solidFill>
                  <a:srgbClr val="000000"/>
                </a:solidFill>
                <a:effectLst/>
              </a:rPr>
              <a:t>em</a:t>
            </a:r>
            <a:r>
              <a:rPr lang="en-US" sz="4400" b="0" i="0" dirty="0">
                <a:solidFill>
                  <a:srgbClr val="000000"/>
                </a:solidFill>
                <a:effectLst/>
              </a:rPr>
              <a:t>, </a:t>
            </a:r>
            <a:r>
              <a:rPr lang="en-US" sz="4400" b="0" i="0" dirty="0" err="1">
                <a:solidFill>
                  <a:srgbClr val="000000"/>
                </a:solidFill>
                <a:effectLst/>
              </a:rPr>
              <a:t>Việt</a:t>
            </a:r>
            <a:r>
              <a:rPr lang="en-US" sz="4400" b="0" i="0" dirty="0">
                <a:solidFill>
                  <a:srgbClr val="000000"/>
                </a:solidFill>
                <a:effectLst/>
              </a:rPr>
              <a:t> </a:t>
            </a:r>
            <a:r>
              <a:rPr lang="en-US" sz="4400" b="0" i="0" dirty="0" err="1">
                <a:solidFill>
                  <a:srgbClr val="000000"/>
                </a:solidFill>
                <a:effectLst/>
              </a:rPr>
              <a:t>tính</a:t>
            </a:r>
            <a:r>
              <a:rPr lang="en-US" sz="4400" b="0" i="0" dirty="0">
                <a:solidFill>
                  <a:srgbClr val="000000"/>
                </a:solidFill>
                <a:effectLst/>
              </a:rPr>
              <a:t> </a:t>
            </a:r>
            <a:r>
              <a:rPr lang="en-US" sz="4400" b="0" i="0" dirty="0" err="1">
                <a:solidFill>
                  <a:srgbClr val="000000"/>
                </a:solidFill>
                <a:effectLst/>
              </a:rPr>
              <a:t>đúng</a:t>
            </a:r>
            <a:r>
              <a:rPr lang="en-US" sz="4400" b="0" i="0" dirty="0">
                <a:solidFill>
                  <a:srgbClr val="000000"/>
                </a:solidFill>
                <a:effectLst/>
              </a:rPr>
              <a:t> hay </a:t>
            </a:r>
            <a:r>
              <a:rPr lang="en-US" sz="4400" b="0" i="0" dirty="0" err="1">
                <a:solidFill>
                  <a:srgbClr val="000000"/>
                </a:solidFill>
                <a:effectLst/>
              </a:rPr>
              <a:t>sai</a:t>
            </a:r>
            <a:r>
              <a:rPr lang="en-US" sz="4400" b="0" i="0" dirty="0">
                <a:solidFill>
                  <a:srgbClr val="000000"/>
                </a:solidFill>
                <a:effectLst/>
              </a:rPr>
              <a:t>?</a:t>
            </a:r>
            <a:endParaRPr lang="en-US" sz="4400" dirty="0">
              <a:ln w="508000">
                <a:solidFill>
                  <a:srgbClr val="781C07"/>
                </a:solidFill>
              </a:ln>
              <a:solidFill>
                <a:srgbClr val="781C07"/>
              </a:solidFill>
            </a:endParaRPr>
          </a:p>
        </p:txBody>
      </p:sp>
      <p:sp>
        <p:nvSpPr>
          <p:cNvPr id="5" name="TextBox 4">
            <a:extLst>
              <a:ext uri="{FF2B5EF4-FFF2-40B4-BE49-F238E27FC236}">
                <a16:creationId xmlns:a16="http://schemas.microsoft.com/office/drawing/2014/main" id="{B1166EE3-2E9B-4CAE-B8C4-9EB14444E932}"/>
              </a:ext>
            </a:extLst>
          </p:cNvPr>
          <p:cNvSpPr txBox="1"/>
          <p:nvPr/>
        </p:nvSpPr>
        <p:spPr>
          <a:xfrm>
            <a:off x="7172325" y="2466975"/>
            <a:ext cx="4457700" cy="2246769"/>
          </a:xfrm>
          <a:prstGeom prst="rect">
            <a:avLst/>
          </a:prstGeom>
          <a:noFill/>
        </p:spPr>
        <p:txBody>
          <a:bodyPr wrap="square" rtlCol="0">
            <a:spAutoFit/>
          </a:bodyPr>
          <a:lstStyle/>
          <a:p>
            <a:pPr algn="just"/>
            <a:r>
              <a:rPr lang="vi-VN" sz="2800" b="1" i="0" dirty="0">
                <a:solidFill>
                  <a:srgbClr val="FF0000"/>
                </a:solidFill>
                <a:effectLst/>
                <a:latin typeface="Calibri" panose="020F0502020204030204" pitchFamily="34" charset="0"/>
                <a:cs typeface="Calibri" panose="020F0502020204030204" pitchFamily="34" charset="0"/>
              </a:rPr>
              <a:t>Vì chiều rộng và chiều dài không cùng đơn vị đo. Muốn tính chu vi ta phải đổi độ dài các cạnh về cùng một đơn vị. Vậy bạn Việt tính sai.</a:t>
            </a:r>
            <a:endParaRPr lang="en-US" sz="2800" b="1" dirty="0">
              <a:ln w="508000">
                <a:solidFill>
                  <a:srgbClr val="781C07"/>
                </a:solidFill>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1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FAA689-A0EE-4C96-A88A-56AC6B970BD3}"/>
              </a:ext>
            </a:extLst>
          </p:cNvPr>
          <p:cNvGrpSpPr/>
          <p:nvPr/>
        </p:nvGrpSpPr>
        <p:grpSpPr>
          <a:xfrm>
            <a:off x="3609975" y="212413"/>
            <a:ext cx="5077701" cy="930588"/>
            <a:chOff x="2581981" y="717237"/>
            <a:chExt cx="3910111" cy="1163713"/>
          </a:xfrm>
        </p:grpSpPr>
        <p:sp>
          <p:nvSpPr>
            <p:cNvPr id="54" name="Rectangle: Rounded Corners 53">
              <a:extLst>
                <a:ext uri="{FF2B5EF4-FFF2-40B4-BE49-F238E27FC236}">
                  <a16:creationId xmlns:a16="http://schemas.microsoft.com/office/drawing/2014/main" id="{0EAC326A-E742-4CEE-AF41-5FBF164FFA22}"/>
                </a:ext>
              </a:extLst>
            </p:cNvPr>
            <p:cNvSpPr/>
            <p:nvPr/>
          </p:nvSpPr>
          <p:spPr>
            <a:xfrm>
              <a:off x="2581981" y="717237"/>
              <a:ext cx="3894766" cy="1163713"/>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Rectangle 43">
              <a:extLst>
                <a:ext uri="{FF2B5EF4-FFF2-40B4-BE49-F238E27FC236}">
                  <a16:creationId xmlns:a16="http://schemas.microsoft.com/office/drawing/2014/main" id="{8E819064-5573-438A-90D0-B9925256D5DE}"/>
                </a:ext>
              </a:extLst>
            </p:cNvPr>
            <p:cNvSpPr/>
            <p:nvPr/>
          </p:nvSpPr>
          <p:spPr>
            <a:xfrm>
              <a:off x="2679097" y="720334"/>
              <a:ext cx="3812995" cy="1039173"/>
            </a:xfrm>
            <a:prstGeom prst="rect">
              <a:avLst/>
            </a:prstGeom>
          </p:spPr>
          <p:txBody>
            <a:bodyPr wrap="square">
              <a:spAutoFit/>
            </a:bodyPr>
            <a:lstStyle/>
            <a:p>
              <a:pPr lvl="0" algn="ctr"/>
              <a:r>
                <a:rPr lang="en-US" sz="4800" b="1" dirty="0" err="1"/>
                <a:t>Cách</a:t>
              </a:r>
              <a:r>
                <a:rPr lang="en-US" sz="4800" b="1" dirty="0"/>
                <a:t> </a:t>
              </a:r>
              <a:r>
                <a:rPr lang="en-US" sz="4800" b="1" dirty="0" err="1"/>
                <a:t>tính</a:t>
              </a:r>
              <a:r>
                <a:rPr lang="en-US" sz="4800" b="1" dirty="0"/>
                <a:t> </a:t>
              </a:r>
              <a:r>
                <a:rPr lang="en-US" sz="4800" b="1" dirty="0" err="1"/>
                <a:t>đúng</a:t>
              </a:r>
              <a:r>
                <a:rPr lang="en-US" sz="4800" b="1" dirty="0"/>
                <a:t>: </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B240C3-1353-4EE9-8D2D-532643EA4CCB}"/>
              </a:ext>
            </a:extLst>
          </p:cNvPr>
          <p:cNvSpPr txBox="1"/>
          <p:nvPr/>
        </p:nvSpPr>
        <p:spPr>
          <a:xfrm>
            <a:off x="1838325" y="1866900"/>
            <a:ext cx="9001125" cy="3690241"/>
          </a:xfrm>
          <a:prstGeom prst="rect">
            <a:avLst/>
          </a:prstGeom>
          <a:noFill/>
        </p:spPr>
        <p:txBody>
          <a:bodyPr wrap="square" rtlCol="0">
            <a:spAutoFit/>
          </a:bodyPr>
          <a:lstStyle/>
          <a:p>
            <a:pPr algn="ct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Đổi</a:t>
            </a:r>
            <a:r>
              <a:rPr lang="en-US" sz="4000" b="1" i="0" dirty="0">
                <a:solidFill>
                  <a:srgbClr val="FF0000"/>
                </a:solidFill>
                <a:effectLst/>
                <a:latin typeface="Calibri" panose="020F0502020204030204" pitchFamily="34" charset="0"/>
                <a:cs typeface="Calibri" panose="020F0502020204030204" pitchFamily="34" charset="0"/>
              </a:rPr>
              <a:t>: 1m = 100 cm</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Chu vi </a:t>
            </a:r>
            <a:r>
              <a:rPr lang="en-US" sz="4000" b="1" i="0" dirty="0" err="1">
                <a:solidFill>
                  <a:srgbClr val="FF0000"/>
                </a:solidFill>
                <a:effectLst/>
                <a:latin typeface="Calibri" panose="020F0502020204030204" pitchFamily="34" charset="0"/>
                <a:cs typeface="Calibri" panose="020F0502020204030204" pitchFamily="34" charset="0"/>
              </a:rPr>
              <a:t>chiếc</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bàn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là</a:t>
            </a:r>
            <a:r>
              <a:rPr lang="en-US" sz="40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(40 + 100) x 2 = 280 (cm)</a:t>
            </a:r>
          </a:p>
          <a:p>
            <a:pPr algn="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Đáp</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số</a:t>
            </a:r>
            <a:r>
              <a:rPr lang="en-US" sz="4000" b="1" i="0" dirty="0">
                <a:solidFill>
                  <a:srgbClr val="FF0000"/>
                </a:solidFill>
                <a:effectLst/>
                <a:latin typeface="Calibri" panose="020F0502020204030204" pitchFamily="34" charset="0"/>
                <a:cs typeface="Calibri" panose="020F0502020204030204" pitchFamily="34" charset="0"/>
              </a:rPr>
              <a:t>: 280 cm</a:t>
            </a:r>
          </a:p>
        </p:txBody>
      </p:sp>
    </p:spTree>
    <p:extLst>
      <p:ext uri="{BB962C8B-B14F-4D97-AF65-F5344CB8AC3E}">
        <p14:creationId xmlns:p14="http://schemas.microsoft.com/office/powerpoint/2010/main" val="4273203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8B31-9E27-08A7-B2DC-5BB463EB6F6A}"/>
              </a:ext>
            </a:extLst>
          </p:cNvPr>
          <p:cNvSpPr>
            <a:spLocks noGrp="1"/>
          </p:cNvSpPr>
          <p:nvPr>
            <p:ph type="title" idx="4294967295"/>
          </p:nvPr>
        </p:nvSpPr>
        <p:spPr>
          <a:xfrm>
            <a:off x="831850" y="1709738"/>
            <a:ext cx="10515600" cy="2852737"/>
          </a:xfrm>
          <a:prstGeom prst="rect">
            <a:avLst/>
          </a:prstGeom>
        </p:spPr>
        <p:txBody>
          <a:bodyPr/>
          <a:lstStyle/>
          <a:p>
            <a:endParaRPr lang="en-US"/>
          </a:p>
        </p:txBody>
      </p:sp>
      <p:sp>
        <p:nvSpPr>
          <p:cNvPr id="3" name="Text Placeholder 2">
            <a:extLst>
              <a:ext uri="{FF2B5EF4-FFF2-40B4-BE49-F238E27FC236}">
                <a16:creationId xmlns:a16="http://schemas.microsoft.com/office/drawing/2014/main" id="{89AE367E-20BD-1855-CD89-927141CB82DD}"/>
              </a:ext>
            </a:extLst>
          </p:cNvPr>
          <p:cNvSpPr>
            <a:spLocks noGrp="1"/>
          </p:cNvSpPr>
          <p:nvPr>
            <p:ph type="body" idx="4294967295"/>
          </p:nvPr>
        </p:nvSpPr>
        <p:spPr>
          <a:xfrm>
            <a:off x="831850" y="4589463"/>
            <a:ext cx="10515600" cy="1500187"/>
          </a:xfrm>
          <a:prstGeom prst="rect">
            <a:avLst/>
          </a:prstGeom>
        </p:spPr>
        <p:txBody>
          <a:bodyPr/>
          <a:lstStyle/>
          <a:p>
            <a:endParaRPr lang="en-US"/>
          </a:p>
        </p:txBody>
      </p:sp>
      <p:pic>
        <p:nvPicPr>
          <p:cNvPr id="5" name="Picture 4">
            <a:extLst>
              <a:ext uri="{FF2B5EF4-FFF2-40B4-BE49-F238E27FC236}">
                <a16:creationId xmlns:a16="http://schemas.microsoft.com/office/drawing/2014/main" id="{551A2312-3AAC-E9D6-A1D8-25EB9C5268DE}"/>
              </a:ext>
            </a:extLst>
          </p:cNvPr>
          <p:cNvPicPr>
            <a:picLocks noChangeAspect="1"/>
          </p:cNvPicPr>
          <p:nvPr/>
        </p:nvPicPr>
        <p:blipFill rotWithShape="1">
          <a:blip r:embed="rId2">
            <a:extLst>
              <a:ext uri="{28A0092B-C50C-407E-A947-70E740481C1C}">
                <a14:useLocalDpi xmlns:a14="http://schemas.microsoft.com/office/drawing/2010/main" val="0"/>
              </a:ext>
            </a:extLst>
          </a:blip>
          <a:srcRect l="1493" t="17775" r="2721" b="-662"/>
          <a:stretch/>
        </p:blipFill>
        <p:spPr>
          <a:xfrm>
            <a:off x="0" y="-148281"/>
            <a:ext cx="12616249" cy="7278130"/>
          </a:xfrm>
          <a:prstGeom prst="rect">
            <a:avLst/>
          </a:prstGeom>
        </p:spPr>
      </p:pic>
      <p:pic>
        <p:nvPicPr>
          <p:cNvPr id="7" name="Picture 6">
            <a:extLst>
              <a:ext uri="{FF2B5EF4-FFF2-40B4-BE49-F238E27FC236}">
                <a16:creationId xmlns:a16="http://schemas.microsoft.com/office/drawing/2014/main" id="{D9CEC1AD-7028-E88C-211A-D446E0112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48281"/>
            <a:ext cx="10515599" cy="7181159"/>
          </a:xfrm>
          <a:prstGeom prst="rect">
            <a:avLst/>
          </a:prstGeom>
        </p:spPr>
      </p:pic>
      <p:pic>
        <p:nvPicPr>
          <p:cNvPr id="6" name="Picture 5" descr="Khủng Long Khủng Animaatio Vẽ - phim hoạt hình con khủng long">
            <a:extLst>
              <a:ext uri="{FF2B5EF4-FFF2-40B4-BE49-F238E27FC236}">
                <a16:creationId xmlns:a16="http://schemas.microsoft.com/office/drawing/2014/main" id="{F8AD01F9-8BA5-4BB3-90E7-ACA142E461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2689" y="2863070"/>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56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0CE8C-8D20-A364-C6AA-B1D99E20F454}"/>
              </a:ext>
            </a:extLst>
          </p:cNvPr>
          <p:cNvPicPr>
            <a:picLocks noChangeAspect="1"/>
          </p:cNvPicPr>
          <p:nvPr/>
        </p:nvPicPr>
        <p:blipFill>
          <a:blip r:embed="rId2"/>
          <a:stretch>
            <a:fillRect/>
          </a:stretch>
        </p:blipFill>
        <p:spPr>
          <a:xfrm>
            <a:off x="1641664" y="2320149"/>
            <a:ext cx="9387442" cy="3388673"/>
          </a:xfrm>
          <a:prstGeom prst="rect">
            <a:avLst/>
          </a:prstGeom>
        </p:spPr>
      </p:pic>
    </p:spTree>
    <p:extLst>
      <p:ext uri="{BB962C8B-B14F-4D97-AF65-F5344CB8AC3E}">
        <p14:creationId xmlns:p14="http://schemas.microsoft.com/office/powerpoint/2010/main" val="521474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0DA261-829E-D2C1-98B8-66358C36D22B}"/>
              </a:ext>
            </a:extLst>
          </p:cNvPr>
          <p:cNvSpPr txBox="1"/>
          <p:nvPr/>
        </p:nvSpPr>
        <p:spPr>
          <a:xfrm>
            <a:off x="4705021" y="1093489"/>
            <a:ext cx="638844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khổng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lồ</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bay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xuống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cơ</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thiêu</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rụi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nhau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ngăn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chặn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a:t>
            </a:r>
          </a:p>
        </p:txBody>
      </p:sp>
      <p:pic>
        <p:nvPicPr>
          <p:cNvPr id="7" name="Picture 6">
            <a:extLst>
              <a:ext uri="{FF2B5EF4-FFF2-40B4-BE49-F238E27FC236}">
                <a16:creationId xmlns:a16="http://schemas.microsoft.com/office/drawing/2014/main" id="{77114CA9-1F6F-76CD-B130-7769A1BB2F02}"/>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365597" y="338393"/>
            <a:ext cx="4149584" cy="5156301"/>
          </a:xfrm>
          <a:prstGeom prst="rect">
            <a:avLst/>
          </a:prstGeom>
        </p:spPr>
      </p:pic>
    </p:spTree>
    <p:extLst>
      <p:ext uri="{BB962C8B-B14F-4D97-AF65-F5344CB8AC3E}">
        <p14:creationId xmlns:p14="http://schemas.microsoft.com/office/powerpoint/2010/main" val="1241394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cs typeface="Arial" panose="020B0604020202020204" pitchFamily="34" charset="0"/>
              </a:rPr>
              <a:t>Bác nông dân làm hàng rào quanh một vườn rau có dạng hình chữ nhật với chiều dài 9</a:t>
            </a:r>
            <a:r>
              <a:rPr lang="en-US" sz="2800" b="1" dirty="0">
                <a:solidFill>
                  <a:prstClr val="black"/>
                </a:solidFill>
                <a:latin typeface="Cambria" panose="02040503050406030204" pitchFamily="18" charset="0"/>
                <a:cs typeface="Arial" panose="020B0604020202020204" pitchFamily="34" charset="0"/>
              </a:rPr>
              <a:t> </a:t>
            </a:r>
            <a:r>
              <a:rPr lang="vi-VN" sz="2800" b="1" dirty="0">
                <a:solidFill>
                  <a:prstClr val="black"/>
                </a:solidFill>
                <a:latin typeface="Cambria" panose="02040503050406030204" pitchFamily="18" charset="0"/>
                <a:cs typeface="Arial" panose="020B0604020202020204" pitchFamily="34" charset="0"/>
              </a:rPr>
              <a:t>m, chiều rộng 5</a:t>
            </a:r>
            <a:r>
              <a:rPr lang="en-US" sz="2800" b="1">
                <a:solidFill>
                  <a:prstClr val="black"/>
                </a:solidFill>
                <a:latin typeface="Cambria" panose="02040503050406030204" pitchFamily="18" charset="0"/>
                <a:cs typeface="Arial" panose="020B0604020202020204" pitchFamily="34" charset="0"/>
              </a:rPr>
              <a:t> </a:t>
            </a:r>
            <a:r>
              <a:rPr lang="vi-VN" sz="2800" b="1">
                <a:solidFill>
                  <a:prstClr val="black"/>
                </a:solidFill>
                <a:latin typeface="Cambria" panose="02040503050406030204" pitchFamily="18" charset="0"/>
                <a:cs typeface="Arial" panose="020B0604020202020204" pitchFamily="34" charset="0"/>
              </a:rPr>
              <a:t>m</a:t>
            </a:r>
            <a:r>
              <a:rPr lang="vi-VN" sz="2800" b="1" dirty="0">
                <a:solidFill>
                  <a:prstClr val="black"/>
                </a:solidFill>
                <a:latin typeface="Cambria" panose="02040503050406030204" pitchFamily="18" charset="0"/>
                <a:cs typeface="Arial" panose="020B0604020202020204" pitchFamily="34" charset="0"/>
              </a:rPr>
              <a:t>. Bác có để cổng vào 2</a:t>
            </a:r>
            <a:r>
              <a:rPr lang="en-US" sz="2800" b="1" dirty="0">
                <a:solidFill>
                  <a:prstClr val="black"/>
                </a:solidFill>
                <a:latin typeface="Cambria" panose="02040503050406030204" pitchFamily="18" charset="0"/>
                <a:cs typeface="Arial" panose="020B0604020202020204" pitchFamily="34" charset="0"/>
              </a:rPr>
              <a:t> </a:t>
            </a:r>
            <a:r>
              <a:rPr lang="vi-VN" sz="2800" b="1" dirty="0">
                <a:solidFill>
                  <a:prstClr val="black"/>
                </a:solidFill>
                <a:latin typeface="Cambria" panose="02040503050406030204" pitchFamily="18" charset="0"/>
                <a:cs typeface="Arial" panose="020B0604020202020204" pitchFamily="34" charset="0"/>
              </a:rPr>
              <a:t>m. Hỏi hàng rào dài bao nhiêu 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sp>
        <p:nvSpPr>
          <p:cNvPr id="4" name="TextBox 3">
            <a:extLst>
              <a:ext uri="{FF2B5EF4-FFF2-40B4-BE49-F238E27FC236}">
                <a16:creationId xmlns:a16="http://schemas.microsoft.com/office/drawing/2014/main" id="{38C9ABB3-5787-4C34-9EED-07EF0AE98F95}"/>
              </a:ext>
            </a:extLst>
          </p:cNvPr>
          <p:cNvSpPr txBox="1"/>
          <p:nvPr/>
        </p:nvSpPr>
        <p:spPr>
          <a:xfrm>
            <a:off x="2886075" y="2647950"/>
            <a:ext cx="7191375" cy="3046988"/>
          </a:xfrm>
          <a:prstGeom prst="rect">
            <a:avLst/>
          </a:prstGeom>
          <a:noFill/>
        </p:spPr>
        <p:txBody>
          <a:bodyPr wrap="square" rtlCol="0">
            <a:spAutoFit/>
          </a:bodyPr>
          <a:lstStyle/>
          <a:p>
            <a:pPr algn="ctr"/>
            <a:r>
              <a:rPr lang="en-US" sz="3200" b="1" i="0" dirty="0" err="1">
                <a:solidFill>
                  <a:srgbClr val="FF0000"/>
                </a:solidFill>
                <a:effectLst/>
                <a:latin typeface="Calibri" panose="020F0502020204030204" pitchFamily="34" charset="0"/>
                <a:cs typeface="Calibri" panose="020F0502020204030204" pitchFamily="34" charset="0"/>
              </a:rPr>
              <a:t>Bài</a:t>
            </a:r>
            <a:r>
              <a:rPr lang="vi-VN" sz="3200" b="1" i="0" dirty="0">
                <a:solidFill>
                  <a:srgbClr val="FF0000"/>
                </a:solidFill>
                <a:effectLst/>
                <a:latin typeface="Calibri" panose="020F0502020204030204" pitchFamily="34" charset="0"/>
                <a:cs typeface="Calibri" panose="020F0502020204030204" pitchFamily="34" charset="0"/>
              </a:rPr>
              <a:t> giải:</a:t>
            </a:r>
          </a:p>
          <a:p>
            <a:pPr algn="ctr"/>
            <a:r>
              <a:rPr lang="vi-VN" sz="3200" b="1" i="0" dirty="0">
                <a:solidFill>
                  <a:srgbClr val="FF0000"/>
                </a:solidFill>
                <a:effectLst/>
                <a:latin typeface="Calibri" panose="020F0502020204030204" pitchFamily="34" charset="0"/>
                <a:cs typeface="Calibri" panose="020F0502020204030204" pitchFamily="34" charset="0"/>
              </a:rPr>
              <a:t>Chu vi vườn rau hình chữ nhật là:</a:t>
            </a:r>
          </a:p>
          <a:p>
            <a:pPr algn="ctr"/>
            <a:r>
              <a:rPr lang="vi-VN" sz="3200" b="1" i="0" dirty="0">
                <a:solidFill>
                  <a:srgbClr val="FF0000"/>
                </a:solidFill>
                <a:effectLst/>
                <a:latin typeface="Calibri" panose="020F0502020204030204" pitchFamily="34" charset="0"/>
                <a:cs typeface="Calibri" panose="020F0502020204030204" pitchFamily="34" charset="0"/>
              </a:rPr>
              <a:t>(9 + 5) x 2 = 28 (m)</a:t>
            </a:r>
          </a:p>
          <a:p>
            <a:pPr algn="ctr"/>
            <a:r>
              <a:rPr lang="vi-VN" sz="3200" b="1" i="0" dirty="0">
                <a:solidFill>
                  <a:srgbClr val="FF0000"/>
                </a:solidFill>
                <a:effectLst/>
                <a:latin typeface="Calibri" panose="020F0502020204030204" pitchFamily="34" charset="0"/>
                <a:cs typeface="Calibri" panose="020F0502020204030204" pitchFamily="34" charset="0"/>
              </a:rPr>
              <a:t>Độ dài của hàng rào là:</a:t>
            </a:r>
          </a:p>
          <a:p>
            <a:pPr algn="ctr"/>
            <a:r>
              <a:rPr lang="vi-VN" sz="3200" b="1" i="0" dirty="0">
                <a:solidFill>
                  <a:srgbClr val="FF0000"/>
                </a:solidFill>
                <a:effectLst/>
                <a:latin typeface="Calibri" panose="020F0502020204030204" pitchFamily="34" charset="0"/>
                <a:cs typeface="Calibri" panose="020F0502020204030204" pitchFamily="34" charset="0"/>
              </a:rPr>
              <a:t>28 – 2 = 26 (m)</a:t>
            </a:r>
          </a:p>
          <a:p>
            <a:pPr algn="r"/>
            <a:r>
              <a:rPr lang="vi-VN" sz="3200" b="1" i="0" dirty="0">
                <a:solidFill>
                  <a:srgbClr val="FF0000"/>
                </a:solidFill>
                <a:effectLst/>
                <a:latin typeface="Calibri" panose="020F0502020204030204" pitchFamily="34" charset="0"/>
                <a:cs typeface="Calibri" panose="020F0502020204030204" pitchFamily="34" charset="0"/>
              </a:rPr>
              <a:t>Đáp số: 26m</a:t>
            </a:r>
          </a:p>
        </p:txBody>
      </p:sp>
    </p:spTree>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up)">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413846" y="4778961"/>
            <a:ext cx="4786341" cy="2473396"/>
          </a:xfrm>
          <a:prstGeom prst="rect">
            <a:avLst/>
          </a:prstGeom>
        </p:spPr>
      </p:pic>
      <p:sp>
        <p:nvSpPr>
          <p:cNvPr id="2" name="TextBox 1">
            <a:extLst>
              <a:ext uri="{FF2B5EF4-FFF2-40B4-BE49-F238E27FC236}">
                <a16:creationId xmlns:a16="http://schemas.microsoft.com/office/drawing/2014/main" id="{7061E91F-2C1E-ADB3-065B-DF6625E06572}"/>
              </a:ext>
            </a:extLst>
          </p:cNvPr>
          <p:cNvSpPr txBox="1"/>
          <p:nvPr/>
        </p:nvSpPr>
        <p:spPr>
          <a:xfrm>
            <a:off x="1318726" y="1416529"/>
            <a:ext cx="9554547" cy="2554545"/>
          </a:xfrm>
          <a:prstGeom prst="rect">
            <a:avLst/>
          </a:prstGeom>
          <a:noFill/>
        </p:spPr>
        <p:txBody>
          <a:bodyPr wrap="square" rtlCol="0">
            <a:spAutoFit/>
          </a:bodyPr>
          <a:lstStyle/>
          <a:p>
            <a:pPr lvl="0" algn="just"/>
            <a:r>
              <a:rPr lang="en-US" sz="4000" dirty="0">
                <a:solidFill>
                  <a:srgbClr val="931D19"/>
                </a:solidFill>
                <a:latin typeface="Cambria" panose="02040503050406030204" pitchFamily="18" charset="0"/>
              </a:rPr>
              <a:t>- T</a:t>
            </a:r>
            <a:r>
              <a:rPr lang="vi-VN" sz="4000" dirty="0">
                <a:solidFill>
                  <a:srgbClr val="931D19"/>
                </a:solidFill>
                <a:latin typeface="Cambria" panose="02040503050406030204" pitchFamily="18" charset="0"/>
              </a:rPr>
              <a:t>ính được chu vi hình tam giác, hình tứ giác, hình chữ nhật, hình vuông </a:t>
            </a:r>
          </a:p>
          <a:p>
            <a:pPr lvl="0" algn="just"/>
            <a:r>
              <a:rPr lang="vi-VN" sz="4000" dirty="0">
                <a:solidFill>
                  <a:srgbClr val="931D19"/>
                </a:solidFill>
                <a:latin typeface="Cambria" panose="02040503050406030204" pitchFamily="18" charset="0"/>
              </a:rPr>
              <a:t>- Giải quyết được một số vấn đề thực tiễn liên quan đến đo lường.</a:t>
            </a:r>
          </a:p>
        </p:txBody>
      </p:sp>
      <p:pic>
        <p:nvPicPr>
          <p:cNvPr id="13" name="Picture 12">
            <a:extLst>
              <a:ext uri="{FF2B5EF4-FFF2-40B4-BE49-F238E27FC236}">
                <a16:creationId xmlns:a16="http://schemas.microsoft.com/office/drawing/2014/main" id="{D9B05215-FE91-A821-12EE-75D1F75EC00F}"/>
              </a:ext>
            </a:extLst>
          </p:cNvPr>
          <p:cNvPicPr>
            <a:picLocks noChangeAspect="1"/>
          </p:cNvPicPr>
          <p:nvPr/>
        </p:nvPicPr>
        <p:blipFill>
          <a:blip r:embed="rId3"/>
          <a:stretch>
            <a:fillRect/>
          </a:stretch>
        </p:blipFill>
        <p:spPr>
          <a:xfrm>
            <a:off x="3311534" y="403975"/>
            <a:ext cx="5901439" cy="1176630"/>
          </a:xfrm>
          <a:prstGeom prst="rect">
            <a:avLst/>
          </a:prstGeom>
        </p:spPr>
      </p:pic>
      <p:pic>
        <p:nvPicPr>
          <p:cNvPr id="6" name="Picture 5">
            <a:extLst>
              <a:ext uri="{FF2B5EF4-FFF2-40B4-BE49-F238E27FC236}">
                <a16:creationId xmlns:a16="http://schemas.microsoft.com/office/drawing/2014/main" id="{CCB46EFF-5270-443D-B39A-5F30358186A9}"/>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flipH="1">
            <a:off x="10025148" y="4480959"/>
            <a:ext cx="3117822" cy="2579116"/>
          </a:xfrm>
          <a:prstGeom prst="rect">
            <a:avLst/>
          </a:prstGeom>
        </p:spPr>
      </p:pic>
    </p:spTree>
    <p:extLst>
      <p:ext uri="{BB962C8B-B14F-4D97-AF65-F5344CB8AC3E}">
        <p14:creationId xmlns:p14="http://schemas.microsoft.com/office/powerpoint/2010/main" val="3367919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720A4-B566-DFA1-0135-B0774E9322AD}"/>
              </a:ext>
            </a:extLst>
          </p:cNvPr>
          <p:cNvPicPr>
            <a:picLocks noChangeAspect="1"/>
          </p:cNvPicPr>
          <p:nvPr/>
        </p:nvPicPr>
        <p:blipFill rotWithShape="1">
          <a:blip r:embed="rId2">
            <a:extLst>
              <a:ext uri="{28A0092B-C50C-407E-A947-70E740481C1C}">
                <a14:useLocalDpi xmlns:a14="http://schemas.microsoft.com/office/drawing/2010/main" val="0"/>
              </a:ext>
            </a:extLst>
          </a:blip>
          <a:srcRect t="11110" b="3650"/>
          <a:stretch/>
        </p:blipFill>
        <p:spPr>
          <a:xfrm>
            <a:off x="-141639" y="-179174"/>
            <a:ext cx="12475278" cy="7216347"/>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C1BFDC8F-F7C9-4583-89E0-8DCAE54266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687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2" name="Picture 11">
            <a:extLst>
              <a:ext uri="{FF2B5EF4-FFF2-40B4-BE49-F238E27FC236}">
                <a16:creationId xmlns:a16="http://schemas.microsoft.com/office/drawing/2014/main" id="{ED7891F1-3714-8A96-9819-08C2AFA020A3}"/>
              </a:ext>
            </a:extLst>
          </p:cNvPr>
          <p:cNvPicPr>
            <a:picLocks noChangeAspect="1"/>
          </p:cNvPicPr>
          <p:nvPr/>
        </p:nvPicPr>
        <p:blipFill rotWithShape="1">
          <a:blip r:embed="rId2">
            <a:extLst>
              <a:ext uri="{28A0092B-C50C-407E-A947-70E740481C1C}">
                <a14:useLocalDpi xmlns:a14="http://schemas.microsoft.com/office/drawing/2010/main" val="0"/>
              </a:ext>
            </a:extLst>
          </a:blip>
          <a:srcRect l="73285" b="77044"/>
          <a:stretch/>
        </p:blipFill>
        <p:spPr>
          <a:xfrm flipH="1">
            <a:off x="8571724" y="3947613"/>
            <a:ext cx="3620276" cy="2987716"/>
          </a:xfrm>
          <a:prstGeom prst="rect">
            <a:avLst/>
          </a:prstGeom>
        </p:spPr>
      </p:pic>
      <p:pic>
        <p:nvPicPr>
          <p:cNvPr id="10" name="Picture 9">
            <a:extLst>
              <a:ext uri="{FF2B5EF4-FFF2-40B4-BE49-F238E27FC236}">
                <a16:creationId xmlns:a16="http://schemas.microsoft.com/office/drawing/2014/main" id="{AF1724F8-5161-D6F0-E14B-9D966FDA4773}"/>
              </a:ext>
            </a:extLst>
          </p:cNvPr>
          <p:cNvPicPr>
            <a:picLocks noChangeAspect="1"/>
          </p:cNvPicPr>
          <p:nvPr/>
        </p:nvPicPr>
        <p:blipFill>
          <a:blip r:embed="rId3"/>
          <a:stretch>
            <a:fillRect/>
          </a:stretch>
        </p:blipFill>
        <p:spPr>
          <a:xfrm>
            <a:off x="1163908" y="1341317"/>
            <a:ext cx="9864183" cy="3023878"/>
          </a:xfrm>
          <a:prstGeom prst="rect">
            <a:avLst/>
          </a:prstGeom>
        </p:spPr>
      </p:pic>
    </p:spTree>
    <p:extLst>
      <p:ext uri="{BB962C8B-B14F-4D97-AF65-F5344CB8AC3E}">
        <p14:creationId xmlns:p14="http://schemas.microsoft.com/office/powerpoint/2010/main" val="388280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C3A77-22F2-8D97-5DF7-3F86020C2C2F}"/>
              </a:ext>
            </a:extLst>
          </p:cNvPr>
          <p:cNvPicPr>
            <a:picLocks noChangeAspect="1"/>
          </p:cNvPicPr>
          <p:nvPr/>
        </p:nvPicPr>
        <p:blipFill>
          <a:blip r:embed="rId2"/>
          <a:stretch>
            <a:fillRect/>
          </a:stretch>
        </p:blipFill>
        <p:spPr>
          <a:xfrm>
            <a:off x="171294" y="487364"/>
            <a:ext cx="11583404" cy="1774090"/>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3D04A4E1-41B9-48FC-92EC-5B6A5FB684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2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3680025" y="1155272"/>
            <a:ext cx="737118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đang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các</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chú</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con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chưa</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thể</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chào</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đời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giúp</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mẹ</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chữa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cho</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này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nhé</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747187" y="1025969"/>
            <a:ext cx="2932838" cy="3644366"/>
          </a:xfrm>
          <a:prstGeom prst="rect">
            <a:avLst/>
          </a:prstGeom>
        </p:spPr>
      </p:pic>
    </p:spTree>
    <p:extLst>
      <p:ext uri="{BB962C8B-B14F-4D97-AF65-F5344CB8AC3E}">
        <p14:creationId xmlns:p14="http://schemas.microsoft.com/office/powerpoint/2010/main" val="149613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Chọn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chu vi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mỗi</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hình</a:t>
            </a:r>
            <a:r>
              <a:rPr lang="en-US" sz="4000" b="1" dirty="0">
                <a:solidFill>
                  <a:srgbClr val="025684"/>
                </a:solidFill>
                <a:latin typeface="Cambria" panose="02040503050406030204" pitchFamily="18" charset="0"/>
              </a:rPr>
              <a:t>.</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grpSp>
        <p:nvGrpSpPr>
          <p:cNvPr id="13" name="Group 12">
            <a:extLst>
              <a:ext uri="{FF2B5EF4-FFF2-40B4-BE49-F238E27FC236}">
                <a16:creationId xmlns:a16="http://schemas.microsoft.com/office/drawing/2014/main" id="{35CE58CE-BBF5-4B1C-BD6C-14982D35514D}"/>
              </a:ext>
            </a:extLst>
          </p:cNvPr>
          <p:cNvGrpSpPr/>
          <p:nvPr/>
        </p:nvGrpSpPr>
        <p:grpSpPr>
          <a:xfrm>
            <a:off x="2428875" y="1462087"/>
            <a:ext cx="7296150" cy="2395538"/>
            <a:chOff x="2790825" y="2185987"/>
            <a:chExt cx="6610350" cy="2466975"/>
          </a:xfrm>
        </p:grpSpPr>
        <p:pic>
          <p:nvPicPr>
            <p:cNvPr id="3" name="Picture 2">
              <a:extLst>
                <a:ext uri="{FF2B5EF4-FFF2-40B4-BE49-F238E27FC236}">
                  <a16:creationId xmlns:a16="http://schemas.microsoft.com/office/drawing/2014/main" id="{A9D73580-60F0-4BD2-AC10-6D4B0DCE30EC}"/>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2" name="Picture 11">
              <a:extLst>
                <a:ext uri="{FF2B5EF4-FFF2-40B4-BE49-F238E27FC236}">
                  <a16:creationId xmlns:a16="http://schemas.microsoft.com/office/drawing/2014/main" id="{0DD3FB54-D7EF-4BC3-89F0-B90F6747FFD7}"/>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5" name="Picture 14">
            <a:extLst>
              <a:ext uri="{FF2B5EF4-FFF2-40B4-BE49-F238E27FC236}">
                <a16:creationId xmlns:a16="http://schemas.microsoft.com/office/drawing/2014/main" id="{FAC2CE80-7899-403D-9BE0-F52667FABC8A}"/>
              </a:ext>
            </a:extLst>
          </p:cNvPr>
          <p:cNvPicPr>
            <a:picLocks noChangeAspect="1"/>
          </p:cNvPicPr>
          <p:nvPr/>
        </p:nvPicPr>
        <p:blipFill>
          <a:blip r:embed="rId5"/>
          <a:stretch>
            <a:fillRect/>
          </a:stretch>
        </p:blipFill>
        <p:spPr>
          <a:xfrm>
            <a:off x="2581274" y="4152900"/>
            <a:ext cx="7562589" cy="1752600"/>
          </a:xfrm>
          <a:prstGeom prst="rect">
            <a:avLst/>
          </a:prstGeom>
        </p:spPr>
      </p:pic>
      <p:grpSp>
        <p:nvGrpSpPr>
          <p:cNvPr id="16" name="Group 15">
            <a:extLst>
              <a:ext uri="{FF2B5EF4-FFF2-40B4-BE49-F238E27FC236}">
                <a16:creationId xmlns:a16="http://schemas.microsoft.com/office/drawing/2014/main" id="{AA42134D-262B-4F96-88E7-DE0B782E76D4}"/>
              </a:ext>
            </a:extLst>
          </p:cNvPr>
          <p:cNvGrpSpPr/>
          <p:nvPr/>
        </p:nvGrpSpPr>
        <p:grpSpPr>
          <a:xfrm>
            <a:off x="2381250" y="1443037"/>
            <a:ext cx="7296150" cy="2395538"/>
            <a:chOff x="2790825" y="2185987"/>
            <a:chExt cx="6610350" cy="2466975"/>
          </a:xfrm>
        </p:grpSpPr>
        <p:pic>
          <p:nvPicPr>
            <p:cNvPr id="17" name="Picture 16">
              <a:extLst>
                <a:ext uri="{FF2B5EF4-FFF2-40B4-BE49-F238E27FC236}">
                  <a16:creationId xmlns:a16="http://schemas.microsoft.com/office/drawing/2014/main" id="{079BD8B3-F4D9-4514-8928-89BEEACBFB1D}"/>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8" name="Picture 17">
              <a:extLst>
                <a:ext uri="{FF2B5EF4-FFF2-40B4-BE49-F238E27FC236}">
                  <a16:creationId xmlns:a16="http://schemas.microsoft.com/office/drawing/2014/main" id="{8B17EA8B-ACFA-4774-9B82-FBE0B6FC152F}"/>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9" name="Picture 18">
            <a:extLst>
              <a:ext uri="{FF2B5EF4-FFF2-40B4-BE49-F238E27FC236}">
                <a16:creationId xmlns:a16="http://schemas.microsoft.com/office/drawing/2014/main" id="{F1264180-B973-4744-BB0A-26536650F895}"/>
              </a:ext>
            </a:extLst>
          </p:cNvPr>
          <p:cNvPicPr>
            <a:picLocks noChangeAspect="1"/>
          </p:cNvPicPr>
          <p:nvPr/>
        </p:nvPicPr>
        <p:blipFill>
          <a:blip r:embed="rId5"/>
          <a:stretch>
            <a:fillRect/>
          </a:stretch>
        </p:blipFill>
        <p:spPr>
          <a:xfrm>
            <a:off x="2533649" y="4133850"/>
            <a:ext cx="7562589" cy="1752600"/>
          </a:xfrm>
          <a:prstGeom prst="rect">
            <a:avLst/>
          </a:prstGeom>
        </p:spPr>
      </p:pic>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2681685" y="1860802"/>
            <a:ext cx="68870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Thực hiện cá nhân vào nháp</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1026" name="Picture 2">
            <a:extLst>
              <a:ext uri="{FF2B5EF4-FFF2-40B4-BE49-F238E27FC236}">
                <a16:creationId xmlns:a16="http://schemas.microsoft.com/office/drawing/2014/main" id="{CDF5187B-671B-4C53-9726-D7134D023E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917" l="667" r="97000">
                        <a14:foregroundMark x1="43500" y1="32000" x2="49583" y2="76083"/>
                        <a14:foregroundMark x1="44000" y1="65667" x2="42583" y2="81917"/>
                        <a14:foregroundMark x1="40417" y1="68083" x2="38000" y2="88750"/>
                        <a14:foregroundMark x1="10333" y1="92083" x2="77500" y2="88000"/>
                        <a14:foregroundMark x1="19333" y1="82917" x2="73083" y2="90667"/>
                        <a14:foregroundMark x1="13500" y1="83167" x2="25083" y2="95250"/>
                        <a14:foregroundMark x1="15167" y1="83417" x2="19333" y2="99917"/>
                        <a14:foregroundMark x1="19333" y1="99917" x2="19333" y2="99917"/>
                        <a14:foregroundMark x1="6417" y1="90667" x2="10833" y2="97917"/>
                        <a14:foregroundMark x1="10833" y1="97917" x2="10833" y2="97917"/>
                        <a14:foregroundMark x1="7167" y1="93083" x2="24167" y2="98667"/>
                        <a14:foregroundMark x1="24167" y1="98667" x2="88417" y2="96500"/>
                        <a14:foregroundMark x1="67500" y1="83917" x2="83750" y2="94083"/>
                        <a14:foregroundMark x1="86667" y1="89000" x2="97083" y2="98167"/>
                        <a14:foregroundMark x1="92500" y1="91167" x2="94000" y2="92333"/>
                        <a14:foregroundMark x1="49833" y1="65250" x2="58333" y2="76083"/>
                        <a14:foregroundMark x1="55167" y1="59917" x2="59333" y2="78583"/>
                        <a14:foregroundMark x1="44250" y1="79000" x2="64417" y2="83167"/>
                        <a14:foregroundMark x1="43333" y1="77083" x2="75500" y2="82667"/>
                        <a14:foregroundMark x1="33083" y1="66667" x2="34583" y2="74667"/>
                        <a14:foregroundMark x1="33833" y1="68833" x2="37750" y2="75667"/>
                        <a14:foregroundMark x1="33583" y1="69083" x2="35500" y2="73917"/>
                        <a14:foregroundMark x1="667" y1="91417" x2="3083" y2="96500"/>
                        <a14:foregroundMark x1="51083" y1="23500" x2="51333" y2="44833"/>
                        <a14:foregroundMark x1="43750" y1="22583" x2="50333" y2="48750"/>
                        <a14:foregroundMark x1="60250" y1="30583" x2="60333" y2="46917"/>
                        <a14:foregroundMark x1="60333" y1="46917" x2="41583" y2="34167"/>
                        <a14:foregroundMark x1="41583" y1="34167" x2="42583" y2="41417"/>
                        <a14:foregroundMark x1="42583" y1="41417" x2="42083" y2="41417"/>
                        <a14:foregroundMark x1="31167" y1="44833" x2="36500" y2="47250"/>
                        <a14:foregroundMark x1="49833" y1="71250" x2="53750" y2="76833"/>
                        <a14:foregroundMark x1="41833" y1="81250" x2="49583" y2="84083"/>
                        <a14:foregroundMark x1="43750" y1="81667" x2="49833" y2="84583"/>
                        <a14:foregroundMark x1="52750" y1="25000" x2="57833" y2="33000"/>
                        <a14:foregroundMark x1="47667" y1="25667" x2="47167" y2="27667"/>
                      </a14:backgroundRemoval>
                    </a14:imgEffect>
                  </a14:imgLayer>
                </a14:imgProps>
              </a:ext>
              <a:ext uri="{28A0092B-C50C-407E-A947-70E740481C1C}">
                <a14:useLocalDpi xmlns:a14="http://schemas.microsoft.com/office/drawing/2010/main" val="0"/>
              </a:ext>
            </a:extLst>
          </a:blip>
          <a:srcRect/>
          <a:stretch>
            <a:fillRect/>
          </a:stretch>
        </p:blipFill>
        <p:spPr bwMode="auto">
          <a:xfrm>
            <a:off x="3967941" y="274362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31F8AE-C08E-4249-B839-CD1004408576}"/>
              </a:ext>
            </a:extLst>
          </p:cNvPr>
          <p:cNvPicPr>
            <a:picLocks noChangeAspect="1"/>
          </p:cNvPicPr>
          <p:nvPr/>
        </p:nvPicPr>
        <p:blipFill>
          <a:blip r:embed="rId2"/>
          <a:stretch>
            <a:fillRect/>
          </a:stretch>
        </p:blipFill>
        <p:spPr>
          <a:xfrm>
            <a:off x="1095643" y="1548313"/>
            <a:ext cx="3854504" cy="2404562"/>
          </a:xfrm>
          <a:prstGeom prst="rect">
            <a:avLst/>
          </a:prstGeom>
        </p:spPr>
      </p:pic>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hồng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+ 8) x 2 = 26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vuông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vàng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7 x 4 = 28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8" name="Picture 7">
            <a:extLst>
              <a:ext uri="{FF2B5EF4-FFF2-40B4-BE49-F238E27FC236}">
                <a16:creationId xmlns:a16="http://schemas.microsoft.com/office/drawing/2014/main" id="{AC57F3C9-2B69-411E-AD1C-301908870937}"/>
              </a:ext>
            </a:extLst>
          </p:cNvPr>
          <p:cNvPicPr>
            <a:picLocks noChangeAspect="1"/>
          </p:cNvPicPr>
          <p:nvPr/>
        </p:nvPicPr>
        <p:blipFill>
          <a:blip r:embed="rId3"/>
          <a:stretch>
            <a:fillRect/>
          </a:stretch>
        </p:blipFill>
        <p:spPr>
          <a:xfrm>
            <a:off x="1023579" y="1945269"/>
            <a:ext cx="3648036" cy="2541006"/>
          </a:xfrm>
          <a:prstGeom prst="rect">
            <a:avLst/>
          </a:prstGeom>
        </p:spPr>
      </p:pic>
    </p:spTree>
    <p:extLst>
      <p:ext uri="{BB962C8B-B14F-4D97-AF65-F5344CB8AC3E}">
        <p14:creationId xmlns:p14="http://schemas.microsoft.com/office/powerpoint/2010/main" val="1355088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xanh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+ 10) x 2 = 30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3C467853-5802-4C6F-863E-2B4C0BD0F407}"/>
              </a:ext>
            </a:extLst>
          </p:cNvPr>
          <p:cNvPicPr>
            <a:picLocks noChangeAspect="1"/>
          </p:cNvPicPr>
          <p:nvPr/>
        </p:nvPicPr>
        <p:blipFill>
          <a:blip r:embed="rId3"/>
          <a:stretch>
            <a:fillRect/>
          </a:stretch>
        </p:blipFill>
        <p:spPr>
          <a:xfrm>
            <a:off x="1590674" y="1162049"/>
            <a:ext cx="2466975" cy="3903441"/>
          </a:xfrm>
          <a:prstGeom prst="rect">
            <a:avLst/>
          </a:prstGeom>
        </p:spPr>
      </p:pic>
    </p:spTree>
    <p:extLst>
      <p:ext uri="{BB962C8B-B14F-4D97-AF65-F5344CB8AC3E}">
        <p14:creationId xmlns:p14="http://schemas.microsoft.com/office/powerpoint/2010/main" val="982844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370</Words>
  <Application>Microsoft Office PowerPoint</Application>
  <PresentationFormat>Widescreen</PresentationFormat>
  <Paragraphs>34</Paragraphs>
  <Slides>22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2022-10-23T10:26:54Z</dcterms:created>
  <dcterms:modified xsi:type="dcterms:W3CDTF">2023-02-09T06:48:37Z</dcterms:modified>
</cp:coreProperties>
</file>