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91" r:id="rId3"/>
    <p:sldId id="258" r:id="rId4"/>
    <p:sldId id="292" r:id="rId5"/>
    <p:sldId id="261" r:id="rId6"/>
    <p:sldId id="262" r:id="rId7"/>
    <p:sldId id="263" r:id="rId8"/>
    <p:sldId id="278" r:id="rId9"/>
    <p:sldId id="265" r:id="rId10"/>
    <p:sldId id="267" r:id="rId11"/>
    <p:sldId id="268" r:id="rId12"/>
    <p:sldId id="269" r:id="rId13"/>
    <p:sldId id="279" r:id="rId14"/>
    <p:sldId id="270" r:id="rId15"/>
    <p:sldId id="280" r:id="rId16"/>
    <p:sldId id="272" r:id="rId17"/>
    <p:sldId id="281" r:id="rId18"/>
    <p:sldId id="282" r:id="rId19"/>
    <p:sldId id="274" r:id="rId20"/>
    <p:sldId id="284" r:id="rId21"/>
    <p:sldId id="283" r:id="rId22"/>
    <p:sldId id="275" r:id="rId23"/>
    <p:sldId id="293" r:id="rId24"/>
    <p:sldId id="290" r:id="rId25"/>
  </p:sldIdLst>
  <p:sldSz cx="9144000" cy="6858000" type="screen4x3"/>
  <p:notesSz cx="6735763" cy="9869488"/>
  <p:custDataLst>
    <p:tags r:id="rId2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390" autoAdjust="0"/>
  </p:normalViewPr>
  <p:slideViewPr>
    <p:cSldViewPr>
      <p:cViewPr varScale="1">
        <p:scale>
          <a:sx n="63" d="100"/>
          <a:sy n="63" d="100"/>
        </p:scale>
        <p:origin x="1380"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1246C-D870-4267-B8A7-D917D65977AB}" type="slidenum">
              <a:rPr lang="en-US"/>
              <a:pPr/>
              <a:t>‹#›</a:t>
            </a:fld>
            <a:endParaRPr lang="en-US"/>
          </a:p>
        </p:txBody>
      </p:sp>
    </p:spTree>
    <p:extLst>
      <p:ext uri="{BB962C8B-B14F-4D97-AF65-F5344CB8AC3E}">
        <p14:creationId xmlns:p14="http://schemas.microsoft.com/office/powerpoint/2010/main" val="101475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5137D5-E093-4050-B983-0BF5ADD70428}" type="slidenum">
              <a:rPr lang="en-US"/>
              <a:pPr/>
              <a:t>‹#›</a:t>
            </a:fld>
            <a:endParaRPr lang="en-US"/>
          </a:p>
        </p:txBody>
      </p:sp>
    </p:spTree>
    <p:extLst>
      <p:ext uri="{BB962C8B-B14F-4D97-AF65-F5344CB8AC3E}">
        <p14:creationId xmlns:p14="http://schemas.microsoft.com/office/powerpoint/2010/main" val="36039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29DCC-82BB-4EF6-BC90-E69960B85EA1}" type="slidenum">
              <a:rPr lang="en-US"/>
              <a:pPr/>
              <a:t>‹#›</a:t>
            </a:fld>
            <a:endParaRPr lang="en-US"/>
          </a:p>
        </p:txBody>
      </p:sp>
    </p:spTree>
    <p:extLst>
      <p:ext uri="{BB962C8B-B14F-4D97-AF65-F5344CB8AC3E}">
        <p14:creationId xmlns:p14="http://schemas.microsoft.com/office/powerpoint/2010/main" val="366520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DF012D-B81C-4265-B22E-9F1A2130DED1}" type="slidenum">
              <a:rPr lang="en-US"/>
              <a:pPr/>
              <a:t>‹#›</a:t>
            </a:fld>
            <a:endParaRPr lang="en-US"/>
          </a:p>
        </p:txBody>
      </p:sp>
    </p:spTree>
    <p:extLst>
      <p:ext uri="{BB962C8B-B14F-4D97-AF65-F5344CB8AC3E}">
        <p14:creationId xmlns:p14="http://schemas.microsoft.com/office/powerpoint/2010/main" val="30207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688C21-2F69-47AB-AE5F-CA2258ABBEF7}" type="slidenum">
              <a:rPr lang="en-US"/>
              <a:pPr/>
              <a:t>‹#›</a:t>
            </a:fld>
            <a:endParaRPr lang="en-US"/>
          </a:p>
        </p:txBody>
      </p:sp>
    </p:spTree>
    <p:extLst>
      <p:ext uri="{BB962C8B-B14F-4D97-AF65-F5344CB8AC3E}">
        <p14:creationId xmlns:p14="http://schemas.microsoft.com/office/powerpoint/2010/main" val="170834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1F58C5-A1AB-405C-BC87-E2F51870B5BD}" type="slidenum">
              <a:rPr lang="en-US"/>
              <a:pPr/>
              <a:t>‹#›</a:t>
            </a:fld>
            <a:endParaRPr lang="en-US"/>
          </a:p>
        </p:txBody>
      </p:sp>
    </p:spTree>
    <p:extLst>
      <p:ext uri="{BB962C8B-B14F-4D97-AF65-F5344CB8AC3E}">
        <p14:creationId xmlns:p14="http://schemas.microsoft.com/office/powerpoint/2010/main" val="125808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E0CAEA-0F9A-498C-9FFF-504927595122}" type="slidenum">
              <a:rPr lang="en-US"/>
              <a:pPr/>
              <a:t>‹#›</a:t>
            </a:fld>
            <a:endParaRPr lang="en-US"/>
          </a:p>
        </p:txBody>
      </p:sp>
    </p:spTree>
    <p:extLst>
      <p:ext uri="{BB962C8B-B14F-4D97-AF65-F5344CB8AC3E}">
        <p14:creationId xmlns:p14="http://schemas.microsoft.com/office/powerpoint/2010/main" val="18720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56DD5F-5740-4472-A1B1-20A027E93CBE}" type="slidenum">
              <a:rPr lang="en-US"/>
              <a:pPr/>
              <a:t>‹#›</a:t>
            </a:fld>
            <a:endParaRPr lang="en-US"/>
          </a:p>
        </p:txBody>
      </p:sp>
    </p:spTree>
    <p:extLst>
      <p:ext uri="{BB962C8B-B14F-4D97-AF65-F5344CB8AC3E}">
        <p14:creationId xmlns:p14="http://schemas.microsoft.com/office/powerpoint/2010/main" val="233815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DDB0329-3C7F-4460-AED7-F557DDEDC0B0}" type="slidenum">
              <a:rPr lang="en-US"/>
              <a:pPr/>
              <a:t>‹#›</a:t>
            </a:fld>
            <a:endParaRPr lang="en-US"/>
          </a:p>
        </p:txBody>
      </p:sp>
    </p:spTree>
    <p:extLst>
      <p:ext uri="{BB962C8B-B14F-4D97-AF65-F5344CB8AC3E}">
        <p14:creationId xmlns:p14="http://schemas.microsoft.com/office/powerpoint/2010/main" val="10507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ECF139-3F0D-47AA-957C-FC2C3B2D5682}" type="slidenum">
              <a:rPr lang="en-US"/>
              <a:pPr/>
              <a:t>‹#›</a:t>
            </a:fld>
            <a:endParaRPr lang="en-US"/>
          </a:p>
        </p:txBody>
      </p:sp>
    </p:spTree>
    <p:extLst>
      <p:ext uri="{BB962C8B-B14F-4D97-AF65-F5344CB8AC3E}">
        <p14:creationId xmlns:p14="http://schemas.microsoft.com/office/powerpoint/2010/main" val="22053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4DD8880-700D-4218-A9E0-DE0581E104BB}" type="slidenum">
              <a:rPr lang="en-US"/>
              <a:pPr/>
              <a:t>‹#›</a:t>
            </a:fld>
            <a:endParaRPr lang="en-US"/>
          </a:p>
        </p:txBody>
      </p:sp>
    </p:spTree>
    <p:extLst>
      <p:ext uri="{BB962C8B-B14F-4D97-AF65-F5344CB8AC3E}">
        <p14:creationId xmlns:p14="http://schemas.microsoft.com/office/powerpoint/2010/main" val="235064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F1B4F6-0249-443E-A1BB-E69293B2DA9F}" type="slidenum">
              <a:rPr lang="en-US"/>
              <a:pPr/>
              <a:t>‹#›</a:t>
            </a:fld>
            <a:endParaRPr lang="en-US"/>
          </a:p>
        </p:txBody>
      </p:sp>
    </p:spTree>
    <p:extLst>
      <p:ext uri="{BB962C8B-B14F-4D97-AF65-F5344CB8AC3E}">
        <p14:creationId xmlns:p14="http://schemas.microsoft.com/office/powerpoint/2010/main" val="33417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8FCEB6-5EE8-4FF7-9BB5-62C4A96C1EF5}" type="slidenum">
              <a:rPr lang="en-US"/>
              <a:pPr/>
              <a:t>‹#›</a:t>
            </a:fld>
            <a:endParaRPr lang="en-US"/>
          </a:p>
        </p:txBody>
      </p:sp>
    </p:spTree>
    <p:extLst>
      <p:ext uri="{BB962C8B-B14F-4D97-AF65-F5344CB8AC3E}">
        <p14:creationId xmlns:p14="http://schemas.microsoft.com/office/powerpoint/2010/main" val="22523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910D63-78CE-499C-9B02-84F1A4FEB8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876300" y="1295400"/>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err="1">
                <a:solidFill>
                  <a:srgbClr val="0000FF"/>
                </a:solidFill>
                <a:latin typeface="HP001 4 hàng" panose="020B0603050302020204" pitchFamily="34" charset="0"/>
              </a:rPr>
              <a:t>Thứ</a:t>
            </a:r>
            <a:r>
              <a:rPr lang="en-US" altLang="en-US" sz="2400" b="1" dirty="0">
                <a:solidFill>
                  <a:srgbClr val="0000FF"/>
                </a:solidFill>
                <a:latin typeface="HP001 4 hàng" panose="020B0603050302020204" pitchFamily="34" charset="0"/>
              </a:rPr>
              <a:t> </a:t>
            </a:r>
            <a:r>
              <a:rPr lang="en-US" altLang="en-US" sz="2400" b="1" dirty="0" err="1" smtClean="0">
                <a:solidFill>
                  <a:srgbClr val="0000FF"/>
                </a:solidFill>
                <a:latin typeface="HP001 4 hàng" panose="020B0603050302020204" pitchFamily="34" charset="0"/>
              </a:rPr>
              <a:t>sáu</a:t>
            </a:r>
            <a:r>
              <a:rPr lang="en-US" altLang="en-US" sz="2400" b="1" dirty="0" smtClean="0">
                <a:solidFill>
                  <a:srgbClr val="0000FF"/>
                </a:solidFill>
                <a:latin typeface="HP001 4 hàng" panose="020B0603050302020204" pitchFamily="34" charset="0"/>
              </a:rPr>
              <a:t> </a:t>
            </a:r>
            <a:r>
              <a:rPr lang="en-US" altLang="en-US" sz="2400" b="1" dirty="0" err="1">
                <a:solidFill>
                  <a:srgbClr val="0000FF"/>
                </a:solidFill>
                <a:latin typeface="HP001 4 hàng" panose="020B0603050302020204" pitchFamily="34" charset="0"/>
              </a:rPr>
              <a:t>ngày</a:t>
            </a:r>
            <a:r>
              <a:rPr lang="en-US" altLang="en-US" sz="2400" b="1" dirty="0">
                <a:solidFill>
                  <a:srgbClr val="0000FF"/>
                </a:solidFill>
                <a:latin typeface="HP001 4 hàng" panose="020B0603050302020204" pitchFamily="34" charset="0"/>
              </a:rPr>
              <a:t> </a:t>
            </a:r>
            <a:r>
              <a:rPr lang="en-US" altLang="en-US" sz="2400" b="1" dirty="0" smtClean="0">
                <a:solidFill>
                  <a:srgbClr val="0000FF"/>
                </a:solidFill>
                <a:latin typeface="HP001 4 hàng" panose="020B0603050302020204" pitchFamily="34" charset="0"/>
              </a:rPr>
              <a:t>10 </a:t>
            </a:r>
            <a:r>
              <a:rPr lang="en-US" altLang="en-US" sz="2400" b="1" dirty="0" err="1">
                <a:solidFill>
                  <a:srgbClr val="0000FF"/>
                </a:solidFill>
                <a:latin typeface="HP001 4 hàng" panose="020B0603050302020204" pitchFamily="34" charset="0"/>
              </a:rPr>
              <a:t>tháng</a:t>
            </a:r>
            <a:r>
              <a:rPr lang="en-US" altLang="en-US" sz="2400" b="1" dirty="0">
                <a:solidFill>
                  <a:srgbClr val="0000FF"/>
                </a:solidFill>
                <a:latin typeface="HP001 4 hàng" panose="020B0603050302020204" pitchFamily="34" charset="0"/>
              </a:rPr>
              <a:t> 2 </a:t>
            </a:r>
            <a:r>
              <a:rPr lang="en-US" altLang="en-US" sz="2400" b="1" dirty="0" err="1">
                <a:solidFill>
                  <a:srgbClr val="0000FF"/>
                </a:solidFill>
                <a:latin typeface="HP001 4 hàng" panose="020B0603050302020204" pitchFamily="34" charset="0"/>
              </a:rPr>
              <a:t>năm</a:t>
            </a:r>
            <a:r>
              <a:rPr lang="en-US" altLang="en-US" sz="2400" b="1" dirty="0">
                <a:solidFill>
                  <a:srgbClr val="0000FF"/>
                </a:solidFill>
                <a:latin typeface="HP001 4 hàng" panose="020B0603050302020204" pitchFamily="34" charset="0"/>
              </a:rPr>
              <a:t> 2023</a:t>
            </a: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2209800" y="2743200"/>
            <a:ext cx="4953000" cy="4953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Cấu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tạo</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bài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văn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miêu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tả</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cây</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cối</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
        <p:nvSpPr>
          <p:cNvPr id="12" name="Text Box 5"/>
          <p:cNvSpPr txBox="1">
            <a:spLocks noChangeArrowheads="1"/>
          </p:cNvSpPr>
          <p:nvPr/>
        </p:nvSpPr>
        <p:spPr bwMode="auto">
          <a:xfrm>
            <a:off x="3276600" y="1887538"/>
            <a:ext cx="302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dirty="0" err="1" smtClean="0">
                <a:solidFill>
                  <a:srgbClr val="0000FF"/>
                </a:solidFill>
                <a:latin typeface="HP001 4 hàng" panose="020B0603050302020204" pitchFamily="34" charset="0"/>
              </a:rPr>
              <a:t>Tập</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làm</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văn</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24204209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1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1" name="Text Box 7"/>
          <p:cNvSpPr txBox="1">
            <a:spLocks noChangeArrowheads="1"/>
          </p:cNvSpPr>
          <p:nvPr/>
        </p:nvSpPr>
        <p:spPr bwMode="auto">
          <a:xfrm>
            <a:off x="228600" y="3124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atin typeface="Arial Black" panose="020B0A04020102020204" pitchFamily="34" charset="0"/>
                <a:cs typeface="Arial" panose="020B0604020202020204" pitchFamily="34" charset="0"/>
              </a:rPr>
              <a:t>    </a:t>
            </a:r>
            <a:endParaRPr lang="en-US" sz="1600">
              <a:solidFill>
                <a:schemeClr val="folHlink"/>
              </a:solidFill>
              <a:latin typeface=".VnTime" panose="020B7200000000000000" pitchFamily="34" charset="0"/>
              <a:cs typeface="Arial" panose="020B0604020202020204" pitchFamily="34" charset="0"/>
            </a:endParaRPr>
          </a:p>
        </p:txBody>
      </p:sp>
      <p:sp>
        <p:nvSpPr>
          <p:cNvPr id="9222" name="Text Box 9"/>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3" name="Text Box 21"/>
          <p:cNvSpPr txBox="1">
            <a:spLocks noChangeArrowheads="1"/>
          </p:cNvSpPr>
          <p:nvPr/>
        </p:nvSpPr>
        <p:spPr bwMode="auto">
          <a:xfrm>
            <a:off x="533400" y="422136"/>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dirty="0">
                <a:solidFill>
                  <a:srgbClr val="FF3300"/>
                </a:solidFill>
                <a:latin typeface="+mj-lt"/>
                <a:cs typeface="Arial" panose="020B0604020202020204" pitchFamily="34" charset="0"/>
              </a:rPr>
              <a:t>I. </a:t>
            </a:r>
            <a:r>
              <a:rPr lang="en-US" sz="2800" b="1" u="sng" dirty="0" err="1" smtClean="0">
                <a:solidFill>
                  <a:srgbClr val="FF3300"/>
                </a:solidFill>
                <a:latin typeface="+mj-lt"/>
                <a:cs typeface="Arial" panose="020B0604020202020204" pitchFamily="34" charset="0"/>
              </a:rPr>
              <a:t>Nhận</a:t>
            </a:r>
            <a:r>
              <a:rPr lang="en-US" sz="2800" b="1" u="sng" dirty="0" smtClean="0">
                <a:solidFill>
                  <a:srgbClr val="FF3300"/>
                </a:solidFill>
                <a:latin typeface="+mj-lt"/>
                <a:cs typeface="Arial" panose="020B0604020202020204" pitchFamily="34" charset="0"/>
              </a:rPr>
              <a:t> </a:t>
            </a:r>
            <a:r>
              <a:rPr lang="en-US" sz="2800" b="1" u="sng" dirty="0" err="1" smtClean="0">
                <a:solidFill>
                  <a:srgbClr val="FF3300"/>
                </a:solidFill>
                <a:latin typeface="+mj-lt"/>
                <a:cs typeface="Arial" panose="020B0604020202020204" pitchFamily="34" charset="0"/>
              </a:rPr>
              <a:t>xét</a:t>
            </a:r>
            <a:endParaRPr lang="en-US" sz="2800" b="1" u="sng" dirty="0">
              <a:solidFill>
                <a:srgbClr val="FF3300"/>
              </a:solidFill>
              <a:latin typeface="+mj-lt"/>
              <a:cs typeface="Arial" panose="020B0604020202020204" pitchFamily="34" charset="0"/>
            </a:endParaRPr>
          </a:p>
        </p:txBody>
      </p:sp>
      <p:sp>
        <p:nvSpPr>
          <p:cNvPr id="15383" name="Text Box 23"/>
          <p:cNvSpPr txBox="1">
            <a:spLocks noChangeArrowheads="1"/>
          </p:cNvSpPr>
          <p:nvPr/>
        </p:nvSpPr>
        <p:spPr bwMode="auto">
          <a:xfrm>
            <a:off x="533400" y="1193619"/>
            <a:ext cx="8534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u="sng" dirty="0" err="1">
                <a:latin typeface="+mj-lt"/>
                <a:cs typeface="Arial" panose="020B0604020202020204" pitchFamily="34" charset="0"/>
              </a:rPr>
              <a:t>Bài</a:t>
            </a:r>
            <a:r>
              <a:rPr lang="en-US" sz="2600" u="sng" dirty="0">
                <a:latin typeface="+mj-lt"/>
              </a:rPr>
              <a:t> 2:</a:t>
            </a:r>
            <a:r>
              <a:rPr lang="en-US" sz="2600" dirty="0">
                <a:latin typeface="+mj-lt"/>
              </a:rPr>
              <a:t> </a:t>
            </a:r>
            <a:r>
              <a:rPr lang="en-US" sz="2600" dirty="0" err="1">
                <a:latin typeface="+mj-lt"/>
              </a:rPr>
              <a:t>Đọc</a:t>
            </a:r>
            <a:r>
              <a:rPr lang="en-US" sz="2600" dirty="0">
                <a:latin typeface="+mj-lt"/>
              </a:rPr>
              <a:t> </a:t>
            </a:r>
            <a:r>
              <a:rPr lang="en-US" sz="2600" dirty="0" err="1">
                <a:latin typeface="+mj-lt"/>
              </a:rPr>
              <a:t>lại</a:t>
            </a:r>
            <a:r>
              <a:rPr lang="en-US" sz="2600" dirty="0">
                <a:latin typeface="+mj-lt"/>
              </a:rPr>
              <a:t> </a:t>
            </a:r>
            <a:r>
              <a:rPr lang="en-US" sz="2600" dirty="0" err="1" smtClean="0">
                <a:latin typeface="+mj-lt"/>
              </a:rPr>
              <a:t>bài</a:t>
            </a:r>
            <a:r>
              <a:rPr lang="en-US" sz="2600" dirty="0" smtClean="0">
                <a:latin typeface="+mj-lt"/>
              </a:rPr>
              <a:t> </a:t>
            </a:r>
            <a:r>
              <a:rPr lang="en-US" sz="2600" dirty="0" err="1" smtClean="0">
                <a:latin typeface="+mj-lt"/>
              </a:rPr>
              <a:t>C</a:t>
            </a:r>
            <a:r>
              <a:rPr lang="en-US" sz="2600" dirty="0" err="1" smtClean="0">
                <a:latin typeface="+mj-lt"/>
                <a:cs typeface="Arial" panose="020B0604020202020204" pitchFamily="34" charset="0"/>
              </a:rPr>
              <a:t>â</a:t>
            </a:r>
            <a:r>
              <a:rPr lang="en-US" sz="2600" dirty="0" err="1" smtClean="0">
                <a:latin typeface="+mj-lt"/>
              </a:rPr>
              <a:t>y</a:t>
            </a:r>
            <a:r>
              <a:rPr lang="en-US" sz="2600" dirty="0" smtClean="0">
                <a:latin typeface="+mj-lt"/>
              </a:rPr>
              <a:t> </a:t>
            </a:r>
            <a:r>
              <a:rPr lang="en-US" sz="2600" dirty="0" err="1">
                <a:latin typeface="+mj-lt"/>
              </a:rPr>
              <a:t>mai</a:t>
            </a:r>
            <a:r>
              <a:rPr lang="en-US" sz="2600" dirty="0">
                <a:latin typeface="+mj-lt"/>
              </a:rPr>
              <a:t> </a:t>
            </a:r>
            <a:r>
              <a:rPr lang="en-US" sz="2600" dirty="0" err="1">
                <a:latin typeface="+mj-lt"/>
              </a:rPr>
              <a:t>tứ</a:t>
            </a:r>
            <a:r>
              <a:rPr lang="en-US" sz="2600" dirty="0">
                <a:latin typeface="+mj-lt"/>
              </a:rPr>
              <a:t> </a:t>
            </a:r>
            <a:r>
              <a:rPr lang="en-US" sz="2600" dirty="0" err="1">
                <a:latin typeface="+mj-lt"/>
              </a:rPr>
              <a:t>quý</a:t>
            </a:r>
            <a:r>
              <a:rPr lang="en-US" sz="2600" dirty="0">
                <a:latin typeface="+mj-lt"/>
              </a:rPr>
              <a:t> </a:t>
            </a:r>
            <a:r>
              <a:rPr lang="en-US" sz="2600" dirty="0" smtClean="0">
                <a:latin typeface="+mj-lt"/>
              </a:rPr>
              <a:t>(</a:t>
            </a:r>
            <a:r>
              <a:rPr lang="en-US" sz="2600" dirty="0" err="1" smtClean="0">
                <a:latin typeface="+mj-lt"/>
              </a:rPr>
              <a:t>s</a:t>
            </a:r>
            <a:r>
              <a:rPr lang="en-US" sz="2600" dirty="0" err="1" smtClean="0">
                <a:latin typeface="+mj-lt"/>
                <a:cs typeface="Arial" panose="020B0604020202020204" pitchFamily="34" charset="0"/>
              </a:rPr>
              <a:t>á</a:t>
            </a:r>
            <a:r>
              <a:rPr lang="en-US" sz="2600" dirty="0" err="1" smtClean="0">
                <a:latin typeface="+mj-lt"/>
              </a:rPr>
              <a:t>ch</a:t>
            </a:r>
            <a:r>
              <a:rPr lang="en-US" sz="2600" dirty="0" smtClean="0">
                <a:latin typeface="+mj-lt"/>
              </a:rPr>
              <a:t> </a:t>
            </a:r>
            <a:r>
              <a:rPr lang="en-US" sz="2600" dirty="0" err="1">
                <a:latin typeface="+mj-lt"/>
              </a:rPr>
              <a:t>Tiếng</a:t>
            </a:r>
            <a:r>
              <a:rPr lang="en-US" sz="2600" dirty="0">
                <a:latin typeface="+mj-lt"/>
              </a:rPr>
              <a:t> </a:t>
            </a:r>
            <a:r>
              <a:rPr lang="en-US" sz="2600" dirty="0" err="1">
                <a:latin typeface="+mj-lt"/>
              </a:rPr>
              <a:t>Việt</a:t>
            </a:r>
            <a:r>
              <a:rPr lang="en-US" sz="2600" dirty="0">
                <a:latin typeface="+mj-lt"/>
              </a:rPr>
              <a:t> 4, </a:t>
            </a:r>
            <a:r>
              <a:rPr lang="en-US" sz="2600" dirty="0" err="1">
                <a:latin typeface="+mj-lt"/>
              </a:rPr>
              <a:t>tập</a:t>
            </a:r>
            <a:r>
              <a:rPr lang="en-US" sz="2600" dirty="0">
                <a:latin typeface="+mj-lt"/>
              </a:rPr>
              <a:t> 2, </a:t>
            </a:r>
            <a:r>
              <a:rPr lang="en-US" sz="2600" dirty="0" err="1">
                <a:latin typeface="+mj-lt"/>
              </a:rPr>
              <a:t>trang</a:t>
            </a:r>
            <a:r>
              <a:rPr lang="en-US" sz="2600" dirty="0">
                <a:latin typeface="+mj-lt"/>
              </a:rPr>
              <a:t> 23</a:t>
            </a:r>
            <a:r>
              <a:rPr lang="en-US" sz="2600" dirty="0" smtClean="0">
                <a:latin typeface="+mj-lt"/>
              </a:rPr>
              <a:t>):</a:t>
            </a:r>
          </a:p>
          <a:p>
            <a:pPr eaLnBrk="1" hangingPunct="1">
              <a:spcBef>
                <a:spcPct val="50000"/>
              </a:spcBef>
            </a:pPr>
            <a:r>
              <a:rPr lang="en-US" sz="2600" dirty="0" smtClean="0">
                <a:latin typeface="+mj-lt"/>
              </a:rPr>
              <a:t>- </a:t>
            </a:r>
            <a:r>
              <a:rPr lang="en-US" sz="2600" dirty="0" err="1">
                <a:latin typeface="+mj-lt"/>
                <a:cs typeface="Arial" panose="020B0604020202020204" pitchFamily="34" charset="0"/>
              </a:rPr>
              <a:t>X</a:t>
            </a:r>
            <a:r>
              <a:rPr lang="en-US" sz="2600" dirty="0" err="1" smtClean="0">
                <a:latin typeface="+mj-lt"/>
                <a:cs typeface="Arial" panose="020B0604020202020204" pitchFamily="34" charset="0"/>
              </a:rPr>
              <a:t>ác</a:t>
            </a:r>
            <a:r>
              <a:rPr lang="en-US" sz="2600" dirty="0" smtClean="0">
                <a:latin typeface="+mj-lt"/>
                <a:cs typeface="Arial" panose="020B0604020202020204" pitchFamily="34" charset="0"/>
              </a:rPr>
              <a:t> </a:t>
            </a:r>
            <a:r>
              <a:rPr lang="en-US" sz="2600" dirty="0" err="1">
                <a:latin typeface="+mj-lt"/>
                <a:cs typeface="Arial" panose="020B0604020202020204" pitchFamily="34" charset="0"/>
              </a:rPr>
              <a:t>định</a:t>
            </a:r>
            <a:r>
              <a:rPr lang="en-US" sz="2600" dirty="0">
                <a:latin typeface="+mj-lt"/>
                <a:cs typeface="Arial" panose="020B0604020202020204" pitchFamily="34" charset="0"/>
              </a:rPr>
              <a:t> </a:t>
            </a:r>
            <a:r>
              <a:rPr lang="en-US" sz="2600" dirty="0" err="1">
                <a:latin typeface="+mj-lt"/>
                <a:cs typeface="Arial" panose="020B0604020202020204" pitchFamily="34" charset="0"/>
              </a:rPr>
              <a:t>các</a:t>
            </a:r>
            <a:r>
              <a:rPr lang="en-US" sz="2600" dirty="0">
                <a:latin typeface="+mj-lt"/>
                <a:cs typeface="Arial" panose="020B0604020202020204" pitchFamily="34" charset="0"/>
              </a:rPr>
              <a:t> </a:t>
            </a:r>
            <a:r>
              <a:rPr lang="en-US" sz="2600" dirty="0" err="1">
                <a:latin typeface="+mj-lt"/>
                <a:cs typeface="Arial" panose="020B0604020202020204" pitchFamily="34" charset="0"/>
              </a:rPr>
              <a:t>đoạn</a:t>
            </a:r>
            <a:r>
              <a:rPr lang="en-US" sz="2600" dirty="0">
                <a:latin typeface="+mj-lt"/>
                <a:cs typeface="Arial" panose="020B0604020202020204" pitchFamily="34" charset="0"/>
              </a:rPr>
              <a:t> </a:t>
            </a:r>
            <a:r>
              <a:rPr lang="en-US" sz="2600" dirty="0" err="1">
                <a:latin typeface="+mj-lt"/>
                <a:cs typeface="Arial" panose="020B0604020202020204" pitchFamily="34" charset="0"/>
              </a:rPr>
              <a:t>văn</a:t>
            </a:r>
            <a:r>
              <a:rPr lang="en-US" sz="2600" dirty="0">
                <a:latin typeface="+mj-lt"/>
                <a:cs typeface="Arial" panose="020B0604020202020204" pitchFamily="34" charset="0"/>
              </a:rPr>
              <a:t> </a:t>
            </a:r>
            <a:r>
              <a:rPr lang="en-US" sz="2600" dirty="0" err="1">
                <a:latin typeface="+mj-lt"/>
                <a:cs typeface="Arial" panose="020B0604020202020204" pitchFamily="34" charset="0"/>
              </a:rPr>
              <a:t>và</a:t>
            </a:r>
            <a:r>
              <a:rPr lang="en-US" sz="2600" dirty="0">
                <a:latin typeface="+mj-lt"/>
                <a:cs typeface="Arial" panose="020B0604020202020204" pitchFamily="34" charset="0"/>
              </a:rPr>
              <a:t> </a:t>
            </a:r>
            <a:r>
              <a:rPr lang="en-US" sz="2600" dirty="0" err="1">
                <a:latin typeface="+mj-lt"/>
                <a:cs typeface="Arial" panose="020B0604020202020204" pitchFamily="34" charset="0"/>
              </a:rPr>
              <a:t>nội</a:t>
            </a:r>
            <a:r>
              <a:rPr lang="en-US" sz="2600" dirty="0">
                <a:latin typeface="+mj-lt"/>
                <a:cs typeface="Arial" panose="020B0604020202020204" pitchFamily="34" charset="0"/>
              </a:rPr>
              <a:t> dung </a:t>
            </a:r>
            <a:r>
              <a:rPr lang="en-US" sz="2600" dirty="0" err="1">
                <a:latin typeface="+mj-lt"/>
                <a:cs typeface="Arial" panose="020B0604020202020204" pitchFamily="34" charset="0"/>
              </a:rPr>
              <a:t>từng</a:t>
            </a:r>
            <a:r>
              <a:rPr lang="en-US" sz="2600" dirty="0">
                <a:latin typeface="+mj-lt"/>
                <a:cs typeface="Arial" panose="020B0604020202020204" pitchFamily="34" charset="0"/>
              </a:rPr>
              <a:t> </a:t>
            </a:r>
            <a:r>
              <a:rPr lang="en-US" sz="2600" dirty="0" err="1">
                <a:latin typeface="+mj-lt"/>
                <a:cs typeface="Arial" panose="020B0604020202020204" pitchFamily="34" charset="0"/>
              </a:rPr>
              <a:t>đoạn</a:t>
            </a:r>
            <a:r>
              <a:rPr lang="en-US" sz="2600" dirty="0" smtClean="0">
                <a:latin typeface="+mj-lt"/>
              </a:rPr>
              <a:t>.</a:t>
            </a:r>
          </a:p>
          <a:p>
            <a:pPr eaLnBrk="1" hangingPunct="1">
              <a:spcBef>
                <a:spcPct val="50000"/>
              </a:spcBef>
            </a:pPr>
            <a:r>
              <a:rPr lang="en-US" sz="2600" dirty="0" smtClean="0">
                <a:latin typeface="+mj-lt"/>
              </a:rPr>
              <a:t>- </a:t>
            </a:r>
            <a:r>
              <a:rPr lang="en-US" sz="2600" dirty="0" err="1" smtClean="0">
                <a:latin typeface="+mj-lt"/>
              </a:rPr>
              <a:t>Tr</a:t>
            </a:r>
            <a:r>
              <a:rPr lang="en-US" sz="2600" dirty="0" err="1" smtClean="0">
                <a:latin typeface="+mj-lt"/>
                <a:cs typeface="Arial" panose="020B0604020202020204" pitchFamily="34" charset="0"/>
              </a:rPr>
              <a:t>ì</a:t>
            </a:r>
            <a:r>
              <a:rPr lang="en-US" sz="2600" dirty="0" err="1" smtClean="0">
                <a:latin typeface="+mj-lt"/>
              </a:rPr>
              <a:t>nh</a:t>
            </a:r>
            <a:r>
              <a:rPr lang="en-US" sz="2600" dirty="0" smtClean="0">
                <a:latin typeface="+mj-lt"/>
              </a:rPr>
              <a:t> </a:t>
            </a:r>
            <a:r>
              <a:rPr lang="en-US" sz="2600" dirty="0" err="1">
                <a:latin typeface="+mj-lt"/>
              </a:rPr>
              <a:t>tự</a:t>
            </a:r>
            <a:r>
              <a:rPr lang="en-US" sz="2600" dirty="0">
                <a:latin typeface="+mj-lt"/>
              </a:rPr>
              <a:t> </a:t>
            </a:r>
            <a:r>
              <a:rPr lang="en-US" sz="2600" dirty="0" err="1">
                <a:latin typeface="+mj-lt"/>
              </a:rPr>
              <a:t>mi</a:t>
            </a:r>
            <a:r>
              <a:rPr lang="en-US" sz="2600" dirty="0" err="1">
                <a:latin typeface="+mj-lt"/>
                <a:cs typeface="Arial" panose="020B0604020202020204" pitchFamily="34" charset="0"/>
              </a:rPr>
              <a:t>ê</a:t>
            </a:r>
            <a:r>
              <a:rPr lang="en-US" sz="2600" dirty="0" err="1">
                <a:latin typeface="+mj-lt"/>
              </a:rPr>
              <a:t>u</a:t>
            </a:r>
            <a:r>
              <a:rPr lang="en-US" sz="2600" dirty="0">
                <a:latin typeface="+mj-lt"/>
              </a:rPr>
              <a:t> </a:t>
            </a:r>
            <a:r>
              <a:rPr lang="en-US" sz="2600" dirty="0" err="1">
                <a:latin typeface="+mj-lt"/>
              </a:rPr>
              <a:t>tả</a:t>
            </a:r>
            <a:r>
              <a:rPr lang="en-US" sz="2600" dirty="0">
                <a:latin typeface="+mj-lt"/>
              </a:rPr>
              <a:t> </a:t>
            </a:r>
            <a:r>
              <a:rPr lang="en-US" sz="2600" dirty="0" err="1">
                <a:latin typeface="+mj-lt"/>
              </a:rPr>
              <a:t>trong</a:t>
            </a:r>
            <a:r>
              <a:rPr lang="en-US" sz="2600" dirty="0">
                <a:latin typeface="+mj-lt"/>
              </a:rPr>
              <a:t> </a:t>
            </a:r>
            <a:r>
              <a:rPr lang="en-US" sz="2600" dirty="0" err="1">
                <a:latin typeface="+mj-lt"/>
              </a:rPr>
              <a:t>bài</a:t>
            </a:r>
            <a:r>
              <a:rPr lang="en-US" sz="2600" dirty="0">
                <a:latin typeface="+mj-lt"/>
              </a:rPr>
              <a:t> </a:t>
            </a:r>
            <a:r>
              <a:rPr lang="en-US" sz="2600" dirty="0" err="1" smtClean="0">
                <a:latin typeface="+mj-lt"/>
              </a:rPr>
              <a:t>ấy</a:t>
            </a:r>
            <a:r>
              <a:rPr lang="en-US" sz="2600" dirty="0" smtClean="0">
                <a:latin typeface="+mj-lt"/>
              </a:rPr>
              <a:t> </a:t>
            </a:r>
            <a:r>
              <a:rPr lang="en-US" sz="2600" dirty="0" err="1">
                <a:latin typeface="+mj-lt"/>
              </a:rPr>
              <a:t>c</a:t>
            </a:r>
            <a:r>
              <a:rPr lang="en-US" sz="2600" dirty="0" err="1">
                <a:latin typeface="+mj-lt"/>
                <a:cs typeface="Arial" panose="020B0604020202020204" pitchFamily="34" charset="0"/>
              </a:rPr>
              <a:t>ó</a:t>
            </a:r>
            <a:r>
              <a:rPr lang="en-US" sz="2600" dirty="0">
                <a:latin typeface="+mj-lt"/>
                <a:cs typeface="Arial" panose="020B0604020202020204" pitchFamily="34" charset="0"/>
              </a:rPr>
              <a:t> </a:t>
            </a:r>
            <a:r>
              <a:rPr lang="en-US" sz="2600" dirty="0" err="1">
                <a:latin typeface="+mj-lt"/>
              </a:rPr>
              <a:t>điểm</a:t>
            </a:r>
            <a:r>
              <a:rPr lang="en-US" sz="2600" dirty="0">
                <a:latin typeface="+mj-lt"/>
              </a:rPr>
              <a:t> </a:t>
            </a:r>
            <a:r>
              <a:rPr lang="en-US" sz="2600" dirty="0" err="1">
                <a:latin typeface="+mj-lt"/>
              </a:rPr>
              <a:t>g</a:t>
            </a:r>
            <a:r>
              <a:rPr lang="en-US" sz="2600" dirty="0" err="1">
                <a:latin typeface="+mj-lt"/>
                <a:cs typeface="Arial" panose="020B0604020202020204" pitchFamily="34" charset="0"/>
              </a:rPr>
              <a:t>ì</a:t>
            </a:r>
            <a:r>
              <a:rPr lang="en-US" sz="2600" dirty="0">
                <a:latin typeface="+mj-lt"/>
              </a:rPr>
              <a:t> </a:t>
            </a:r>
            <a:r>
              <a:rPr lang="en-US" sz="2600" dirty="0" err="1">
                <a:latin typeface="+mj-lt"/>
              </a:rPr>
              <a:t>kh</a:t>
            </a:r>
            <a:r>
              <a:rPr lang="en-US" sz="2600" dirty="0" err="1">
                <a:latin typeface="+mj-lt"/>
                <a:cs typeface="Arial" panose="020B0604020202020204" pitchFamily="34" charset="0"/>
              </a:rPr>
              <a:t>á</a:t>
            </a:r>
            <a:r>
              <a:rPr lang="en-US" sz="2600" dirty="0" err="1">
                <a:latin typeface="+mj-lt"/>
              </a:rPr>
              <a:t>c</a:t>
            </a:r>
            <a:r>
              <a:rPr lang="en-US" sz="2600" dirty="0">
                <a:latin typeface="+mj-lt"/>
              </a:rPr>
              <a:t> </a:t>
            </a:r>
            <a:r>
              <a:rPr lang="en-US" sz="2600" dirty="0" err="1" smtClean="0">
                <a:latin typeface="+mj-lt"/>
              </a:rPr>
              <a:t>B</a:t>
            </a:r>
            <a:r>
              <a:rPr lang="en-US" sz="2600" dirty="0" err="1" smtClean="0">
                <a:latin typeface="+mj-lt"/>
                <a:cs typeface="Arial" panose="020B0604020202020204" pitchFamily="34" charset="0"/>
              </a:rPr>
              <a:t>ã</a:t>
            </a:r>
            <a:r>
              <a:rPr lang="en-US" sz="2600" dirty="0" err="1" smtClean="0">
                <a:latin typeface="+mj-lt"/>
              </a:rPr>
              <a:t>i</a:t>
            </a:r>
            <a:r>
              <a:rPr lang="en-US" sz="2600" dirty="0" smtClean="0">
                <a:latin typeface="+mj-lt"/>
              </a:rPr>
              <a:t> </a:t>
            </a:r>
            <a:r>
              <a:rPr lang="en-US" sz="2600" dirty="0" err="1">
                <a:latin typeface="+mj-lt"/>
              </a:rPr>
              <a:t>ng</a:t>
            </a:r>
            <a:r>
              <a:rPr lang="en-US" sz="2600" dirty="0" err="1">
                <a:latin typeface="+mj-lt"/>
                <a:cs typeface="Arial" panose="020B0604020202020204" pitchFamily="34" charset="0"/>
              </a:rPr>
              <a:t>ô</a:t>
            </a:r>
            <a:r>
              <a:rPr lang="en-US" sz="2600" dirty="0">
                <a:latin typeface="+mj-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3"/>
                                        </p:tgtEl>
                                        <p:attrNameLst>
                                          <p:attrName>style.visibility</p:attrName>
                                        </p:attrNameLst>
                                      </p:cBhvr>
                                      <p:to>
                                        <p:strVal val="visible"/>
                                      </p:to>
                                    </p:set>
                                    <p:animEffect transition="in" filter="checkerboard(across)">
                                      <p:cBhvr>
                                        <p:cTn id="7"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2209800" y="-14288"/>
            <a:ext cx="2590800" cy="0"/>
          </a:xfrm>
          <a:prstGeom prst="line">
            <a:avLst/>
          </a:prstGeom>
          <a:noFill/>
          <a:ln w="19050">
            <a:solidFill>
              <a:srgbClr val="0E66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10"/>
          <p:cNvSpPr txBox="1">
            <a:spLocks noChangeArrowheads="1"/>
          </p:cNvSpPr>
          <p:nvPr/>
        </p:nvSpPr>
        <p:spPr bwMode="auto">
          <a:xfrm>
            <a:off x="4482" y="593724"/>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cao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mét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dáng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tròn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xòe</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rộng</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phần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điểm</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đỉnh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ngọn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bằng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bắp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tay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đều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rắn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Mai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nở</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bốn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mùa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thẫm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xếp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tía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ức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gà</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chọi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suốt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từ</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sang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chín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đậm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những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hạt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cườm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đính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tầng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xuê</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bền</a:t>
            </a:r>
            <a:r>
              <a:rPr lang="en-US" sz="2600" b="1" dirty="0">
                <a:solidFill>
                  <a:srgbClr val="0000FF"/>
                </a:solidFill>
                <a:latin typeface="Times New Roman" panose="02020603050405020304" pitchFamily="18" charset="0"/>
              </a:rPr>
              <a:t>. </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ngắm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xem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ta </a:t>
            </a:r>
            <a:r>
              <a:rPr lang="en-US" sz="2600" b="1" dirty="0" err="1">
                <a:solidFill>
                  <a:srgbClr val="0000FF"/>
                </a:solidFill>
                <a:latin typeface="Times New Roman" panose="02020603050405020304" pitchFamily="18" charset="0"/>
              </a:rPr>
              <a:t>thầm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cảm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phục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nhiệm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của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vật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trong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a:t>
            </a:r>
            <a:r>
              <a:rPr lang="en-US" sz="2600" b="1" dirty="0">
                <a:solidFill>
                  <a:srgbClr val="0000FF"/>
                </a:solidFill>
                <a:latin typeface="Times New Roman" panose="02020603050405020304" pitchFamily="18" charset="0"/>
              </a:rPr>
              <a:t> lo </a:t>
            </a:r>
            <a:r>
              <a:rPr lang="en-US" sz="2600" b="1" dirty="0" err="1">
                <a:solidFill>
                  <a:srgbClr val="0000FF"/>
                </a:solidFill>
                <a:latin typeface="Times New Roman" panose="02020603050405020304" pitchFamily="18" charset="0"/>
              </a:rPr>
              <a:t>xa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đã</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rực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góp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với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muôn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loài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ngày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mẫn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thịnh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vượng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smtClean="0">
                <a:solidFill>
                  <a:srgbClr val="0000FF"/>
                </a:solidFill>
                <a:latin typeface="Times New Roman" panose="02020603050405020304" pitchFamily="18" charset="0"/>
              </a:rPr>
              <a:t>	</a:t>
            </a:r>
            <a:r>
              <a:rPr lang="en-US" sz="2400" b="1" i="1" dirty="0" smtClean="0">
                <a:solidFill>
                  <a:srgbClr val="0000FF"/>
                </a:solidFill>
                <a:latin typeface="Times New Roman" panose="02020603050405020304" pitchFamily="18" charset="0"/>
              </a:rPr>
              <a:t>Theo </a:t>
            </a:r>
            <a:r>
              <a:rPr lang="en-US" sz="2400" b="1" dirty="0">
                <a:solidFill>
                  <a:srgbClr val="0000FF"/>
                </a:solidFill>
                <a:latin typeface="Times New Roman" panose="02020603050405020304" pitchFamily="18" charset="0"/>
              </a:rPr>
              <a:t>NGUYỄN VŨ TIỀM</a:t>
            </a:r>
          </a:p>
        </p:txBody>
      </p:sp>
      <p:sp>
        <p:nvSpPr>
          <p:cNvPr id="10244" name="Text Box 11"/>
          <p:cNvSpPr txBox="1">
            <a:spLocks noChangeArrowheads="1"/>
          </p:cNvSpPr>
          <p:nvPr/>
        </p:nvSpPr>
        <p:spPr bwMode="auto">
          <a:xfrm>
            <a:off x="2590800" y="0"/>
            <a:ext cx="373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4441825" y="2049463"/>
            <a:ext cx="150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3581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38100" y="64201"/>
            <a:ext cx="510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1:</a:t>
            </a:r>
            <a:r>
              <a:rPr lang="en-US" sz="2000" b="1" dirty="0">
                <a:solidFill>
                  <a:srgbClr val="0000FF"/>
                </a:solidFill>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mét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thanh,thân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xòe</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điểm</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đỉnh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bắp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tay,cành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đều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a:t>
            </a:r>
          </a:p>
        </p:txBody>
      </p:sp>
      <p:sp>
        <p:nvSpPr>
          <p:cNvPr id="17422" name="Text Box 14"/>
          <p:cNvSpPr txBox="1">
            <a:spLocks noChangeArrowheads="1"/>
          </p:cNvSpPr>
          <p:nvPr/>
        </p:nvSpPr>
        <p:spPr bwMode="auto">
          <a:xfrm>
            <a:off x="152400" y="2177921"/>
            <a:ext cx="4724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2:</a:t>
            </a:r>
            <a:r>
              <a:rPr lang="en-US" sz="2000" b="1" dirty="0">
                <a:solidFill>
                  <a:srgbClr val="0000FF"/>
                </a:solidFill>
                <a:latin typeface="Times New Roman" panose="02020603050405020304" pitchFamily="18" charset="0"/>
              </a:rPr>
              <a:t> Mai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nở</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bốn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mùa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thẫm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ức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chọi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suốt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từ</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sang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những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cườm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tầng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xuê</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bền</a:t>
            </a:r>
            <a:r>
              <a:rPr lang="en-US" sz="2000" b="1"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p:txBody>
      </p:sp>
      <p:sp>
        <p:nvSpPr>
          <p:cNvPr id="17423" name="Text Box 15"/>
          <p:cNvSpPr txBox="1">
            <a:spLocks noChangeArrowheads="1"/>
          </p:cNvSpPr>
          <p:nvPr/>
        </p:nvSpPr>
        <p:spPr bwMode="auto">
          <a:xfrm>
            <a:off x="152400" y="4781748"/>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3:</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ngắm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ta </a:t>
            </a:r>
            <a:r>
              <a:rPr lang="en-US" sz="2000" b="1" dirty="0" err="1">
                <a:solidFill>
                  <a:srgbClr val="0000FF"/>
                </a:solidFill>
                <a:latin typeface="Times New Roman" panose="02020603050405020304" pitchFamily="18" charset="0"/>
              </a:rPr>
              <a:t>thầm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nhiệm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của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vật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lo </a:t>
            </a:r>
            <a:r>
              <a:rPr lang="en-US" sz="2000" b="1" dirty="0" err="1">
                <a:solidFill>
                  <a:srgbClr val="0000FF"/>
                </a:solidFill>
                <a:latin typeface="Times New Roman" panose="02020603050405020304" pitchFamily="18" charset="0"/>
              </a:rPr>
              <a:t>xa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rực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với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muôn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loài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ngày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mẫn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thịnh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pic>
        <p:nvPicPr>
          <p:cNvPr id="17424" name="Picture 16" descr="mai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4495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1336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nodeType="afterGroup">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nodeType="afterGroup">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nodeType="afterGroup">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nodeType="afterGroup">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5715000" y="304800"/>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0" y="304800"/>
            <a:ext cx="510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rPr>
              <a:t>   </a:t>
            </a:r>
            <a:r>
              <a:rPr lang="en-US" b="1" u="sng">
                <a:solidFill>
                  <a:srgbClr val="FF3300"/>
                </a:solidFill>
                <a:latin typeface="Times New Roman" panose="02020603050405020304" pitchFamily="18" charset="0"/>
              </a:rPr>
              <a:t>Đoạn 1:</a:t>
            </a:r>
            <a:r>
              <a:rPr lang="en-US" b="1">
                <a:solidFill>
                  <a:srgbClr val="0000FF"/>
                </a:solidFill>
              </a:rPr>
              <a:t> </a:t>
            </a:r>
            <a:r>
              <a:rPr lang="en-US" b="1">
                <a:solidFill>
                  <a:srgbClr val="0000FF"/>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p>
        </p:txBody>
      </p:sp>
      <p:sp>
        <p:nvSpPr>
          <p:cNvPr id="12294" name="Text Box 9"/>
          <p:cNvSpPr txBox="1">
            <a:spLocks noChangeArrowheads="1"/>
          </p:cNvSpPr>
          <p:nvPr/>
        </p:nvSpPr>
        <p:spPr bwMode="auto">
          <a:xfrm>
            <a:off x="152400" y="2286000"/>
            <a:ext cx="472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solidFill>
                <a:srgbClr val="0000FF"/>
              </a:solidFill>
              <a:latin typeface="Times New Roman" panose="02020603050405020304" pitchFamily="18" charset="0"/>
            </a:endParaRPr>
          </a:p>
        </p:txBody>
      </p:sp>
      <p:sp>
        <p:nvSpPr>
          <p:cNvPr id="12295" name="Text Box 10"/>
          <p:cNvSpPr txBox="1">
            <a:spLocks noChangeArrowheads="1"/>
          </p:cNvSpPr>
          <p:nvPr/>
        </p:nvSpPr>
        <p:spPr bwMode="auto">
          <a:xfrm>
            <a:off x="152400" y="4572000"/>
            <a:ext cx="495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u="sng">
                <a:solidFill>
                  <a:srgbClr val="0000FF"/>
                </a:solidFill>
                <a:latin typeface="Times New Roman" panose="02020603050405020304" pitchFamily="18" charset="0"/>
              </a:rPr>
              <a:t>:</a:t>
            </a:r>
            <a:r>
              <a:rPr lang="en-US" b="1">
                <a:solidFill>
                  <a:srgbClr val="0000FF"/>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solidFill>
                <a:srgbClr val="0000FF"/>
              </a:solidFill>
              <a:latin typeface="Times New Roman" panose="02020603050405020304" pitchFamily="18" charset="0"/>
            </a:endParaRPr>
          </a:p>
        </p:txBody>
      </p:sp>
      <p:sp>
        <p:nvSpPr>
          <p:cNvPr id="12296" name="Line 15"/>
          <p:cNvSpPr>
            <a:spLocks noChangeShapeType="1"/>
          </p:cNvSpPr>
          <p:nvPr/>
        </p:nvSpPr>
        <p:spPr bwMode="auto">
          <a:xfrm>
            <a:off x="50292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0" y="2057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0" y="4343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5105400" y="838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cây mai( chiều cao,dáng, thân, tán, gốc, cành, nhánh).</a:t>
            </a:r>
          </a:p>
        </p:txBody>
      </p:sp>
      <p:sp>
        <p:nvSpPr>
          <p:cNvPr id="28691" name="Text Box 19"/>
          <p:cNvSpPr txBox="1">
            <a:spLocks noChangeArrowheads="1"/>
          </p:cNvSpPr>
          <p:nvPr/>
        </p:nvSpPr>
        <p:spPr bwMode="auto">
          <a:xfrm>
            <a:off x="5486400" y="2895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kĩ về cánh hoa và quả mai.</a:t>
            </a:r>
          </a:p>
        </p:txBody>
      </p:sp>
      <p:sp>
        <p:nvSpPr>
          <p:cNvPr id="28692" name="Text Box 20"/>
          <p:cNvSpPr txBox="1">
            <a:spLocks noChangeArrowheads="1"/>
          </p:cNvSpPr>
          <p:nvPr/>
        </p:nvSpPr>
        <p:spPr bwMode="auto">
          <a:xfrm>
            <a:off x="5257800" y="5181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Cảm nghĩ của người miêu tả.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905000" y="25146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1143000" y="2057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5105400" y="545465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2209800" y="228600"/>
            <a:ext cx="4724400" cy="1295400"/>
          </a:xfrm>
          <a:prstGeom prst="wedgeRoundRectCallout">
            <a:avLst>
              <a:gd name="adj1" fmla="val -38912"/>
              <a:gd name="adj2" fmla="val 8137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Trình tự miêu tả của bài: </a:t>
            </a:r>
            <a:r>
              <a:rPr lang="en-US" sz="2400" b="1" i="1">
                <a:solidFill>
                  <a:srgbClr val="FF0066"/>
                </a:solidFill>
                <a:latin typeface="Times New Roman" panose="02020603050405020304" pitchFamily="18" charset="0"/>
              </a:rPr>
              <a:t>Cây mai tứ quý</a:t>
            </a:r>
            <a:r>
              <a:rPr lang="en-US" sz="2400" b="1">
                <a:latin typeface="Times New Roman" panose="02020603050405020304" pitchFamily="18" charset="0"/>
              </a:rPr>
              <a:t> có gì khác so với bài </a:t>
            </a:r>
            <a:r>
              <a:rPr lang="en-US" sz="2400" b="1" i="1">
                <a:solidFill>
                  <a:srgbClr val="FF0066"/>
                </a:solidFill>
                <a:latin typeface="Times New Roman" panose="02020603050405020304" pitchFamily="18" charset="0"/>
              </a:rPr>
              <a:t>Bãi ngô?</a:t>
            </a:r>
          </a:p>
        </p:txBody>
      </p:sp>
      <p:graphicFrame>
        <p:nvGraphicFramePr>
          <p:cNvPr id="18515" name="Group 83"/>
          <p:cNvGraphicFramePr>
            <a:graphicFrameLocks noGrp="1"/>
          </p:cNvGraphicFramePr>
          <p:nvPr>
            <p:ph sz="half" idx="2"/>
          </p:nvPr>
        </p:nvGraphicFramePr>
        <p:xfrm>
          <a:off x="533400" y="1981200"/>
          <a:ext cx="8001000" cy="3360738"/>
        </p:xfrm>
        <a:graphic>
          <a:graphicData uri="http://schemas.openxmlformats.org/drawingml/2006/table">
            <a:tbl>
              <a:tblPr/>
              <a:tblGrid>
                <a:gridCol w="1293813">
                  <a:extLst>
                    <a:ext uri="{9D8B030D-6E8A-4147-A177-3AD203B41FA5}">
                      <a16:colId xmlns:a16="http://schemas.microsoft.com/office/drawing/2014/main" val="20000"/>
                    </a:ext>
                  </a:extLst>
                </a:gridCol>
                <a:gridCol w="3797300">
                  <a:extLst>
                    <a:ext uri="{9D8B030D-6E8A-4147-A177-3AD203B41FA5}">
                      <a16:colId xmlns:a16="http://schemas.microsoft.com/office/drawing/2014/main" val="20001"/>
                    </a:ext>
                  </a:extLst>
                </a:gridCol>
                <a:gridCol w="2909887">
                  <a:extLst>
                    <a:ext uri="{9D8B030D-6E8A-4147-A177-3AD203B41FA5}">
                      <a16:colId xmlns:a16="http://schemas.microsoft.com/office/drawing/2014/main" val="20002"/>
                    </a:ext>
                  </a:extLst>
                </a:gridCol>
              </a:tblGrid>
              <a:tr h="762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3300"/>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Times New Roman" pitchFamily="18" charset="0"/>
                        </a:rPr>
                        <a:t>Bãi ngô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0000FF"/>
                          </a:solidFill>
                          <a:effectLst/>
                          <a:latin typeface="Times New Roman" pitchFamily="18" charset="0"/>
                        </a:rPr>
                        <a:t>(Tả từng thời kì phát triển của cây)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Cây mai tứ quý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0000FF"/>
                          </a:solidFill>
                          <a:effectLst/>
                          <a:latin typeface="Times New Roman" pitchFamily="18" charset="0"/>
                        </a:rPr>
                        <a:t>(Tả từng bộ phận của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(Mở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Giới thiệu bao quát bãi ngô. Tả cây ngô từ lúc còn non đến khi xanh tốt.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Giới thiệu bao quát về cây mai (chiều cao,dáng, thân, tán, gốc, cành, nhánh).</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1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(Thân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Tả hoa và búp ngô non giai đoạn đơm hoa kết trái.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Đi sâu tả cánh hoa và trái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(Kết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Tả hoa, lá và bắp ngô giai đoạn thu hoạch được.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Nêu cảm nghĩ của người miêu tả.</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512" name="Text Box 80"/>
          <p:cNvSpPr txBox="1">
            <a:spLocks noChangeArrowheads="1"/>
          </p:cNvSpPr>
          <p:nvPr/>
        </p:nvSpPr>
        <p:spPr bwMode="auto">
          <a:xfrm>
            <a:off x="533400" y="5638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rPr>
              <a:t>Từ cấu tạo của hai bài văn trên, rút ra nhận xét về cấu tạo của một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3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4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4341" name="Text Box 7"/>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30738" name="Text Box 18"/>
          <p:cNvSpPr txBox="1">
            <a:spLocks noChangeArrowheads="1"/>
          </p:cNvSpPr>
          <p:nvPr/>
        </p:nvSpPr>
        <p:spPr bwMode="auto">
          <a:xfrm>
            <a:off x="381000" y="519113"/>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dirty="0">
                <a:solidFill>
                  <a:srgbClr val="FF3300"/>
                </a:solidFill>
                <a:latin typeface="+mj-lt"/>
              </a:rPr>
              <a:t>II. </a:t>
            </a:r>
            <a:r>
              <a:rPr lang="en-US" sz="2800" b="1" u="sng" dirty="0" err="1">
                <a:solidFill>
                  <a:srgbClr val="FF3300"/>
                </a:solidFill>
                <a:latin typeface="+mj-lt"/>
              </a:rPr>
              <a:t>Ghi</a:t>
            </a:r>
            <a:r>
              <a:rPr lang="en-US" sz="2800" b="1" u="sng" dirty="0">
                <a:solidFill>
                  <a:srgbClr val="FF3300"/>
                </a:solidFill>
                <a:latin typeface="+mj-lt"/>
              </a:rPr>
              <a:t> </a:t>
            </a:r>
            <a:r>
              <a:rPr lang="en-US" sz="2800" b="1" u="sng" dirty="0" err="1">
                <a:solidFill>
                  <a:srgbClr val="FF3300"/>
                </a:solidFill>
                <a:latin typeface="+mj-lt"/>
              </a:rPr>
              <a:t>nhớ</a:t>
            </a:r>
            <a:r>
              <a:rPr lang="en-US" sz="2800" b="1" u="sng" dirty="0">
                <a:solidFill>
                  <a:srgbClr val="FF3300"/>
                </a:solidFill>
                <a:latin typeface="+mj-lt"/>
              </a:rPr>
              <a:t>:</a:t>
            </a:r>
          </a:p>
        </p:txBody>
      </p:sp>
      <p:sp>
        <p:nvSpPr>
          <p:cNvPr id="14348" name="Text Box 21"/>
          <p:cNvSpPr txBox="1">
            <a:spLocks noChangeArrowheads="1"/>
          </p:cNvSpPr>
          <p:nvPr/>
        </p:nvSpPr>
        <p:spPr bwMode="auto">
          <a:xfrm>
            <a:off x="377313" y="1364044"/>
            <a:ext cx="8465573" cy="435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ts val="600"/>
              </a:spcBef>
              <a:spcAft>
                <a:spcPts val="600"/>
              </a:spcAft>
            </a:pPr>
            <a:r>
              <a:rPr lang="en-US" sz="2800" b="1" dirty="0" err="1">
                <a:solidFill>
                  <a:srgbClr val="FF3300"/>
                </a:solidFill>
              </a:rPr>
              <a:t>Bài</a:t>
            </a:r>
            <a:r>
              <a:rPr lang="en-US" sz="2800" b="1" dirty="0">
                <a:solidFill>
                  <a:srgbClr val="FF3300"/>
                </a:solidFill>
              </a:rPr>
              <a:t> </a:t>
            </a:r>
            <a:r>
              <a:rPr lang="en-US" sz="2800" b="1" dirty="0" err="1">
                <a:solidFill>
                  <a:srgbClr val="FF3300"/>
                </a:solidFill>
              </a:rPr>
              <a:t>văn</a:t>
            </a:r>
            <a:r>
              <a:rPr lang="en-US" sz="2800" b="1" dirty="0">
                <a:solidFill>
                  <a:srgbClr val="FF3300"/>
                </a:solidFill>
              </a:rPr>
              <a:t> </a:t>
            </a:r>
            <a:r>
              <a:rPr lang="en-US" sz="2800" b="1" dirty="0" err="1">
                <a:solidFill>
                  <a:srgbClr val="FF3300"/>
                </a:solidFill>
              </a:rPr>
              <a:t>miêu</a:t>
            </a:r>
            <a:r>
              <a:rPr lang="en-US" sz="2800" b="1" dirty="0">
                <a:solidFill>
                  <a:srgbClr val="FF3300"/>
                </a:solidFill>
              </a:rPr>
              <a:t> </a:t>
            </a:r>
            <a:r>
              <a:rPr lang="en-US" sz="2800" b="1" dirty="0" err="1">
                <a:solidFill>
                  <a:srgbClr val="FF3300"/>
                </a:solidFill>
              </a:rPr>
              <a:t>tả</a:t>
            </a:r>
            <a:r>
              <a:rPr lang="en-US" sz="2800" b="1" dirty="0">
                <a:solidFill>
                  <a:srgbClr val="FF3300"/>
                </a:solidFill>
              </a:rPr>
              <a:t> </a:t>
            </a:r>
            <a:r>
              <a:rPr lang="en-US" sz="2800" b="1" dirty="0" err="1">
                <a:solidFill>
                  <a:srgbClr val="FF3300"/>
                </a:solidFill>
              </a:rPr>
              <a:t>cây</a:t>
            </a:r>
            <a:r>
              <a:rPr lang="en-US" sz="2800" b="1" dirty="0">
                <a:solidFill>
                  <a:srgbClr val="FF3300"/>
                </a:solidFill>
              </a:rPr>
              <a:t> </a:t>
            </a:r>
            <a:r>
              <a:rPr lang="en-US" sz="2800" b="1" dirty="0" err="1">
                <a:solidFill>
                  <a:srgbClr val="FF3300"/>
                </a:solidFill>
              </a:rPr>
              <a:t>cối</a:t>
            </a:r>
            <a:r>
              <a:rPr lang="en-US" sz="2800" b="1" dirty="0">
                <a:solidFill>
                  <a:srgbClr val="FF3300"/>
                </a:solidFill>
              </a:rPr>
              <a:t> </a:t>
            </a:r>
            <a:r>
              <a:rPr lang="en-US" sz="2800" b="1" dirty="0" err="1">
                <a:solidFill>
                  <a:srgbClr val="FF3300"/>
                </a:solidFill>
              </a:rPr>
              <a:t>thường</a:t>
            </a:r>
            <a:r>
              <a:rPr lang="en-US" sz="2800" b="1" dirty="0">
                <a:solidFill>
                  <a:srgbClr val="FF3300"/>
                </a:solidFill>
              </a:rPr>
              <a:t> </a:t>
            </a:r>
            <a:r>
              <a:rPr lang="en-US" sz="2800" b="1" dirty="0" err="1">
                <a:solidFill>
                  <a:srgbClr val="FF3300"/>
                </a:solidFill>
              </a:rPr>
              <a:t>gồm</a:t>
            </a:r>
            <a:r>
              <a:rPr lang="en-US" sz="2800" b="1" dirty="0">
                <a:solidFill>
                  <a:srgbClr val="FF3300"/>
                </a:solidFill>
              </a:rPr>
              <a:t> </a:t>
            </a:r>
            <a:r>
              <a:rPr lang="en-US" sz="2800" b="1" dirty="0" err="1">
                <a:solidFill>
                  <a:srgbClr val="FF3300"/>
                </a:solidFill>
              </a:rPr>
              <a:t>có</a:t>
            </a:r>
            <a:r>
              <a:rPr lang="en-US" sz="2800" b="1" dirty="0">
                <a:solidFill>
                  <a:srgbClr val="FF3300"/>
                </a:solidFill>
              </a:rPr>
              <a:t> </a:t>
            </a:r>
            <a:r>
              <a:rPr lang="en-US" sz="2800" b="1" dirty="0" err="1">
                <a:solidFill>
                  <a:srgbClr val="FF3300"/>
                </a:solidFill>
              </a:rPr>
              <a:t>ba</a:t>
            </a:r>
            <a:r>
              <a:rPr lang="en-US" sz="2800" b="1" dirty="0">
                <a:solidFill>
                  <a:srgbClr val="FF3300"/>
                </a:solidFill>
              </a:rPr>
              <a:t> </a:t>
            </a:r>
            <a:r>
              <a:rPr lang="en-US" sz="2800" b="1" dirty="0" err="1">
                <a:solidFill>
                  <a:srgbClr val="FF3300"/>
                </a:solidFill>
              </a:rPr>
              <a:t>phần</a:t>
            </a:r>
            <a:r>
              <a:rPr lang="en-US" sz="2800" b="1" dirty="0">
                <a:solidFill>
                  <a:srgbClr val="FF3300"/>
                </a:solidFill>
              </a:rPr>
              <a:t>:</a:t>
            </a:r>
          </a:p>
          <a:p>
            <a:pPr eaLnBrk="1" hangingPunct="1">
              <a:lnSpc>
                <a:spcPct val="150000"/>
              </a:lnSpc>
              <a:spcBef>
                <a:spcPts val="600"/>
              </a:spcBef>
              <a:spcAft>
                <a:spcPts val="600"/>
              </a:spcAft>
            </a:pPr>
            <a:r>
              <a:rPr lang="en-US" sz="2800" b="1" dirty="0">
                <a:solidFill>
                  <a:srgbClr val="FF3300"/>
                </a:solidFill>
              </a:rPr>
              <a:t>1. </a:t>
            </a:r>
            <a:r>
              <a:rPr lang="en-US" sz="2800" b="1" dirty="0" err="1">
                <a:solidFill>
                  <a:srgbClr val="FF3300"/>
                </a:solidFill>
              </a:rPr>
              <a:t>Mở</a:t>
            </a:r>
            <a:r>
              <a:rPr lang="en-US" sz="2800" b="1" dirty="0">
                <a:solidFill>
                  <a:srgbClr val="FF3300"/>
                </a:solidFill>
              </a:rPr>
              <a:t> </a:t>
            </a:r>
            <a:r>
              <a:rPr lang="en-US" sz="2800" b="1" dirty="0" err="1">
                <a:solidFill>
                  <a:srgbClr val="FF3300"/>
                </a:solidFill>
              </a:rPr>
              <a:t>bài</a:t>
            </a:r>
            <a:r>
              <a:rPr lang="en-US" sz="2800" b="1" dirty="0">
                <a:solidFill>
                  <a:srgbClr val="FF3300"/>
                </a:solidFill>
              </a:rPr>
              <a:t>:</a:t>
            </a:r>
            <a:r>
              <a:rPr lang="en-US" sz="2800" b="1" dirty="0"/>
              <a:t>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hoặc</a:t>
            </a:r>
            <a:r>
              <a:rPr lang="en-US" sz="2800" b="1" dirty="0">
                <a:solidFill>
                  <a:srgbClr val="0000FF"/>
                </a:solidFill>
              </a:rPr>
              <a:t> </a:t>
            </a:r>
            <a:r>
              <a:rPr lang="en-US" sz="2800" b="1" dirty="0" err="1">
                <a:solidFill>
                  <a:srgbClr val="0000FF"/>
                </a:solidFill>
              </a:rPr>
              <a:t>giới</a:t>
            </a:r>
            <a:r>
              <a:rPr lang="en-US" sz="2800" b="1" dirty="0">
                <a:solidFill>
                  <a:srgbClr val="0000FF"/>
                </a:solidFill>
              </a:rPr>
              <a:t> </a:t>
            </a:r>
            <a:r>
              <a:rPr lang="en-US" sz="2800" b="1" dirty="0" err="1">
                <a:solidFill>
                  <a:srgbClr val="0000FF"/>
                </a:solidFill>
              </a:rPr>
              <a:t>thiệu</a:t>
            </a:r>
            <a:r>
              <a:rPr lang="en-US" sz="2800" b="1" dirty="0">
                <a:solidFill>
                  <a:srgbClr val="0000FF"/>
                </a:solidFill>
              </a:rPr>
              <a:t> </a:t>
            </a:r>
            <a:r>
              <a:rPr lang="en-US" sz="2800" b="1" dirty="0" err="1">
                <a:solidFill>
                  <a:srgbClr val="0000FF"/>
                </a:solidFill>
              </a:rPr>
              <a:t>bao</a:t>
            </a:r>
            <a:r>
              <a:rPr lang="en-US" sz="2800" b="1" dirty="0">
                <a:solidFill>
                  <a:srgbClr val="0000FF"/>
                </a:solidFill>
              </a:rPr>
              <a:t> </a:t>
            </a:r>
            <a:r>
              <a:rPr lang="en-US" sz="2800" b="1" dirty="0" err="1">
                <a:solidFill>
                  <a:srgbClr val="0000FF"/>
                </a:solidFill>
              </a:rPr>
              <a:t>quát</a:t>
            </a:r>
            <a:r>
              <a:rPr lang="en-US" sz="2800" b="1" dirty="0">
                <a:solidFill>
                  <a:srgbClr val="0000FF"/>
                </a:solidFill>
              </a:rPr>
              <a:t> </a:t>
            </a:r>
            <a:r>
              <a:rPr lang="en-US" sz="2800" b="1" dirty="0" err="1">
                <a:solidFill>
                  <a:srgbClr val="0000FF"/>
                </a:solidFill>
              </a:rPr>
              <a:t>về</a:t>
            </a:r>
            <a:r>
              <a:rPr lang="en-US" sz="2800" b="1" dirty="0">
                <a:solidFill>
                  <a:srgbClr val="0000FF"/>
                </a:solidFill>
              </a:rPr>
              <a:t> </a:t>
            </a:r>
            <a:r>
              <a:rPr lang="en-US" sz="2800" b="1" dirty="0" err="1">
                <a:solidFill>
                  <a:srgbClr val="0000FF"/>
                </a:solidFill>
              </a:rPr>
              <a:t>cây</a:t>
            </a:r>
            <a:r>
              <a:rPr lang="en-US" sz="2800" b="1" dirty="0">
                <a:solidFill>
                  <a:srgbClr val="0000FF"/>
                </a:solidFill>
              </a:rPr>
              <a:t>.</a:t>
            </a:r>
          </a:p>
          <a:p>
            <a:pPr eaLnBrk="1" hangingPunct="1">
              <a:lnSpc>
                <a:spcPct val="150000"/>
              </a:lnSpc>
              <a:spcBef>
                <a:spcPts val="600"/>
              </a:spcBef>
              <a:spcAft>
                <a:spcPts val="600"/>
              </a:spcAft>
            </a:pPr>
            <a:r>
              <a:rPr lang="en-US" sz="2800" b="1" dirty="0">
                <a:solidFill>
                  <a:srgbClr val="FF3300"/>
                </a:solidFill>
              </a:rPr>
              <a:t>2. </a:t>
            </a:r>
            <a:r>
              <a:rPr lang="en-US" sz="2800" b="1" dirty="0" err="1">
                <a:solidFill>
                  <a:srgbClr val="FF3300"/>
                </a:solidFill>
              </a:rPr>
              <a:t>Thân</a:t>
            </a:r>
            <a:r>
              <a:rPr lang="en-US" sz="2800" b="1" dirty="0">
                <a:solidFill>
                  <a:srgbClr val="FF3300"/>
                </a:solidFill>
              </a:rPr>
              <a:t> </a:t>
            </a:r>
            <a:r>
              <a:rPr lang="en-US" sz="2800" b="1" dirty="0" err="1">
                <a:solidFill>
                  <a:srgbClr val="FF3300"/>
                </a:solidFill>
              </a:rPr>
              <a:t>bài</a:t>
            </a:r>
            <a:r>
              <a:rPr lang="en-US" sz="2800" b="1" dirty="0">
                <a:solidFill>
                  <a:srgbClr val="FF3300"/>
                </a:solidFill>
              </a:rPr>
              <a:t>:</a:t>
            </a:r>
            <a:r>
              <a:rPr lang="en-US" sz="2800" b="1" dirty="0"/>
              <a:t>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từng</a:t>
            </a:r>
            <a:r>
              <a:rPr lang="en-US" sz="2800" b="1" dirty="0">
                <a:solidFill>
                  <a:srgbClr val="0000FF"/>
                </a:solidFill>
              </a:rPr>
              <a:t> </a:t>
            </a:r>
            <a:r>
              <a:rPr lang="en-US" sz="2800" b="1" dirty="0" err="1">
                <a:solidFill>
                  <a:srgbClr val="0000FF"/>
                </a:solidFill>
              </a:rPr>
              <a:t>bộ</a:t>
            </a:r>
            <a:r>
              <a:rPr lang="en-US" sz="2800" b="1" dirty="0">
                <a:solidFill>
                  <a:srgbClr val="0000FF"/>
                </a:solidFill>
              </a:rPr>
              <a:t> </a:t>
            </a:r>
            <a:r>
              <a:rPr lang="en-US" sz="2800" b="1" dirty="0" err="1">
                <a:solidFill>
                  <a:srgbClr val="0000FF"/>
                </a:solidFill>
              </a:rPr>
              <a:t>phận</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cây</a:t>
            </a:r>
            <a:r>
              <a:rPr lang="en-US" sz="2800" b="1" dirty="0">
                <a:solidFill>
                  <a:srgbClr val="0000FF"/>
                </a:solidFill>
              </a:rPr>
              <a:t> </a:t>
            </a:r>
            <a:r>
              <a:rPr lang="en-US" sz="2800" b="1" dirty="0" err="1">
                <a:solidFill>
                  <a:srgbClr val="0000FF"/>
                </a:solidFill>
              </a:rPr>
              <a:t>hoặc</a:t>
            </a:r>
            <a:r>
              <a:rPr lang="en-US" sz="2800" b="1" dirty="0">
                <a:solidFill>
                  <a:srgbClr val="0000FF"/>
                </a:solidFill>
              </a:rPr>
              <a:t>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từng</a:t>
            </a:r>
            <a:r>
              <a:rPr lang="en-US" sz="2800" b="1" dirty="0">
                <a:solidFill>
                  <a:srgbClr val="0000FF"/>
                </a:solidFill>
              </a:rPr>
              <a:t> </a:t>
            </a:r>
            <a:r>
              <a:rPr lang="en-US" sz="2800" b="1" dirty="0" err="1">
                <a:solidFill>
                  <a:srgbClr val="0000FF"/>
                </a:solidFill>
              </a:rPr>
              <a:t>thời</a:t>
            </a:r>
            <a:r>
              <a:rPr lang="en-US" sz="2800" b="1" dirty="0">
                <a:solidFill>
                  <a:srgbClr val="0000FF"/>
                </a:solidFill>
              </a:rPr>
              <a:t> </a:t>
            </a:r>
            <a:r>
              <a:rPr lang="en-US" sz="2800" b="1" dirty="0" err="1">
                <a:solidFill>
                  <a:srgbClr val="0000FF"/>
                </a:solidFill>
              </a:rPr>
              <a:t>kì</a:t>
            </a:r>
            <a:r>
              <a:rPr lang="en-US" sz="2800" b="1" dirty="0">
                <a:solidFill>
                  <a:srgbClr val="0000FF"/>
                </a:solidFill>
              </a:rPr>
              <a:t> </a:t>
            </a:r>
            <a:r>
              <a:rPr lang="en-US" sz="2800" b="1" dirty="0" err="1">
                <a:solidFill>
                  <a:srgbClr val="0000FF"/>
                </a:solidFill>
              </a:rPr>
              <a:t>phát</a:t>
            </a:r>
            <a:r>
              <a:rPr lang="en-US" sz="2800" b="1" dirty="0">
                <a:solidFill>
                  <a:srgbClr val="0000FF"/>
                </a:solidFill>
              </a:rPr>
              <a:t> </a:t>
            </a:r>
            <a:r>
              <a:rPr lang="en-US" sz="2800" b="1" dirty="0" err="1">
                <a:solidFill>
                  <a:srgbClr val="0000FF"/>
                </a:solidFill>
              </a:rPr>
              <a:t>triển</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cây</a:t>
            </a:r>
            <a:r>
              <a:rPr lang="en-US" sz="2800" b="1" dirty="0"/>
              <a:t>.</a:t>
            </a:r>
          </a:p>
          <a:p>
            <a:pPr eaLnBrk="1" hangingPunct="1">
              <a:lnSpc>
                <a:spcPct val="150000"/>
              </a:lnSpc>
              <a:spcBef>
                <a:spcPts val="600"/>
              </a:spcBef>
              <a:spcAft>
                <a:spcPts val="600"/>
              </a:spcAft>
            </a:pPr>
            <a:r>
              <a:rPr lang="en-US" sz="2800" b="1" dirty="0">
                <a:solidFill>
                  <a:srgbClr val="FF3300"/>
                </a:solidFill>
              </a:rPr>
              <a:t>3. </a:t>
            </a:r>
            <a:r>
              <a:rPr lang="en-US" sz="2800" b="1" dirty="0" err="1">
                <a:solidFill>
                  <a:srgbClr val="FF3300"/>
                </a:solidFill>
              </a:rPr>
              <a:t>Kết</a:t>
            </a:r>
            <a:r>
              <a:rPr lang="en-US" sz="2800" b="1" dirty="0">
                <a:solidFill>
                  <a:srgbClr val="FF3300"/>
                </a:solidFill>
              </a:rPr>
              <a:t> </a:t>
            </a:r>
            <a:r>
              <a:rPr lang="en-US" sz="2800" b="1" dirty="0" err="1">
                <a:solidFill>
                  <a:srgbClr val="FF3300"/>
                </a:solidFill>
              </a:rPr>
              <a:t>bài</a:t>
            </a:r>
            <a:r>
              <a:rPr lang="en-US" sz="2800" b="1" dirty="0">
                <a:solidFill>
                  <a:srgbClr val="FF3300"/>
                </a:solidFill>
              </a:rPr>
              <a:t>:</a:t>
            </a:r>
            <a:r>
              <a:rPr lang="en-US" sz="2800" b="1" dirty="0"/>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thể</a:t>
            </a:r>
            <a:r>
              <a:rPr lang="en-US" sz="2800" b="1" dirty="0">
                <a:solidFill>
                  <a:srgbClr val="0000FF"/>
                </a:solidFill>
              </a:rPr>
              <a:t> </a:t>
            </a:r>
            <a:r>
              <a:rPr lang="en-US" sz="2800" b="1" dirty="0" err="1">
                <a:solidFill>
                  <a:srgbClr val="0000FF"/>
                </a:solidFill>
              </a:rPr>
              <a:t>nêu</a:t>
            </a:r>
            <a:r>
              <a:rPr lang="en-US" sz="2800" b="1" dirty="0">
                <a:solidFill>
                  <a:srgbClr val="0000FF"/>
                </a:solidFill>
              </a:rPr>
              <a:t> </a:t>
            </a:r>
            <a:r>
              <a:rPr lang="en-US" sz="2800" b="1" dirty="0" err="1">
                <a:solidFill>
                  <a:srgbClr val="0000FF"/>
                </a:solidFill>
              </a:rPr>
              <a:t>lợi</a:t>
            </a:r>
            <a:r>
              <a:rPr lang="en-US" sz="2800" b="1" dirty="0">
                <a:solidFill>
                  <a:srgbClr val="0000FF"/>
                </a:solidFill>
              </a:rPr>
              <a:t> </a:t>
            </a:r>
            <a:r>
              <a:rPr lang="en-US" sz="2800" b="1" dirty="0" err="1">
                <a:solidFill>
                  <a:srgbClr val="0000FF"/>
                </a:solidFill>
              </a:rPr>
              <a:t>ích</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cây</a:t>
            </a:r>
            <a:r>
              <a:rPr lang="en-US" sz="2800" b="1" dirty="0">
                <a:solidFill>
                  <a:srgbClr val="0000FF"/>
                </a:solidFill>
              </a:rPr>
              <a:t>, </a:t>
            </a:r>
            <a:r>
              <a:rPr lang="en-US" sz="2800" b="1" dirty="0" err="1">
                <a:solidFill>
                  <a:srgbClr val="0000FF"/>
                </a:solidFill>
              </a:rPr>
              <a:t>ấn</a:t>
            </a:r>
            <a:r>
              <a:rPr lang="en-US" sz="2800" b="1" dirty="0">
                <a:solidFill>
                  <a:srgbClr val="0000FF"/>
                </a:solidFill>
              </a:rPr>
              <a:t> </a:t>
            </a:r>
            <a:r>
              <a:rPr lang="en-US" sz="2800" b="1" dirty="0" err="1">
                <a:solidFill>
                  <a:srgbClr val="0000FF"/>
                </a:solidFill>
              </a:rPr>
              <a:t>tượng</a:t>
            </a:r>
            <a:r>
              <a:rPr lang="en-US" sz="2800" b="1" dirty="0">
                <a:solidFill>
                  <a:srgbClr val="0000FF"/>
                </a:solidFill>
              </a:rPr>
              <a:t> </a:t>
            </a:r>
            <a:r>
              <a:rPr lang="en-US" sz="2800" b="1" dirty="0" err="1">
                <a:solidFill>
                  <a:srgbClr val="0000FF"/>
                </a:solidFill>
              </a:rPr>
              <a:t>đặc</a:t>
            </a:r>
            <a:r>
              <a:rPr lang="en-US" sz="2800" b="1" dirty="0">
                <a:solidFill>
                  <a:srgbClr val="0000FF"/>
                </a:solidFill>
              </a:rPr>
              <a:t> </a:t>
            </a:r>
            <a:r>
              <a:rPr lang="en-US" sz="2800" b="1" dirty="0" err="1">
                <a:solidFill>
                  <a:srgbClr val="0000FF"/>
                </a:solidFill>
              </a:rPr>
              <a:t>biêt</a:t>
            </a:r>
            <a:r>
              <a:rPr lang="en-US" sz="2800" b="1" dirty="0">
                <a:solidFill>
                  <a:srgbClr val="0000FF"/>
                </a:solidFill>
              </a:rPr>
              <a:t> </a:t>
            </a:r>
            <a:r>
              <a:rPr lang="en-US" sz="2800" b="1" dirty="0" err="1">
                <a:solidFill>
                  <a:srgbClr val="0000FF"/>
                </a:solidFill>
              </a:rPr>
              <a:t>hoặc</a:t>
            </a: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cảm</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người</a:t>
            </a:r>
            <a:r>
              <a:rPr lang="en-US" sz="2800" b="1" dirty="0">
                <a:solidFill>
                  <a:srgbClr val="0000FF"/>
                </a:solidFill>
              </a:rPr>
              <a:t>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với</a:t>
            </a:r>
            <a:r>
              <a:rPr lang="en-US" sz="2800" b="1" dirty="0">
                <a:solidFill>
                  <a:srgbClr val="0000FF"/>
                </a:solidFill>
              </a:rPr>
              <a:t> </a:t>
            </a:r>
            <a:r>
              <a:rPr lang="en-US" sz="2800" b="1" dirty="0" err="1">
                <a:solidFill>
                  <a:srgbClr val="0000FF"/>
                </a:solidFill>
              </a:rPr>
              <a:t>cây</a:t>
            </a:r>
            <a:r>
              <a:rPr lang="en-US" sz="2800" b="1" dirty="0">
                <a:solidFill>
                  <a:srgbClr val="0000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5363" name="Text Box 13"/>
          <p:cNvSpPr txBox="1">
            <a:spLocks noChangeArrowheads="1"/>
          </p:cNvSpPr>
          <p:nvPr/>
        </p:nvSpPr>
        <p:spPr bwMode="auto">
          <a:xfrm>
            <a:off x="381000" y="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III. Luyện tập</a:t>
            </a:r>
          </a:p>
        </p:txBody>
      </p:sp>
      <p:sp>
        <p:nvSpPr>
          <p:cNvPr id="15364" name="Text Box 14"/>
          <p:cNvSpPr txBox="1">
            <a:spLocks noChangeArrowheads="1"/>
          </p:cNvSpPr>
          <p:nvPr/>
        </p:nvSpPr>
        <p:spPr bwMode="auto">
          <a:xfrm>
            <a:off x="304800" y="3968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u="sng">
                <a:solidFill>
                  <a:srgbClr val="FF3300"/>
                </a:solidFill>
                <a:latin typeface="Times New Roman" panose="02020603050405020304" pitchFamily="18" charset="0"/>
              </a:rPr>
              <a:t>Bài 1</a:t>
            </a:r>
            <a:r>
              <a:rPr lang="en-US" sz="2400" b="1" i="1">
                <a:solidFill>
                  <a:srgbClr val="FF3300"/>
                </a:solidFill>
                <a:latin typeface="Times New Roman" panose="02020603050405020304" pitchFamily="18" charset="0"/>
              </a:rPr>
              <a:t>: Đọc bài văn sau và cho biết cây gạo được miêu tả theo trình tự nào?</a:t>
            </a:r>
          </a:p>
        </p:txBody>
      </p:sp>
      <p:sp>
        <p:nvSpPr>
          <p:cNvPr id="15365" name="Text Box 15"/>
          <p:cNvSpPr txBox="1">
            <a:spLocks noChangeArrowheads="1"/>
          </p:cNvSpPr>
          <p:nvPr/>
        </p:nvSpPr>
        <p:spPr bwMode="auto">
          <a:xfrm>
            <a:off x="0" y="1098550"/>
            <a:ext cx="9144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200" b="1" i="1">
                <a:solidFill>
                  <a:srgbClr val="FF3300"/>
                </a:solidFill>
                <a:latin typeface="Times New Roman" panose="02020603050405020304" pitchFamily="18" charset="0"/>
              </a:rPr>
              <a:t>Cây gạo</a:t>
            </a:r>
          </a:p>
          <a:p>
            <a:pPr eaLnBrk="1" hangingPunct="1">
              <a:spcBef>
                <a:spcPct val="50000"/>
              </a:spcBef>
            </a:pPr>
            <a:r>
              <a:rPr lang="en-US" sz="2200">
                <a:latin typeface="Times New Roman" panose="02020603050405020304" pitchFamily="18" charset="0"/>
              </a:rPr>
              <a:t>    </a:t>
            </a:r>
            <a:r>
              <a:rPr lang="en-US" sz="2200">
                <a:solidFill>
                  <a:srgbClr val="0000FF"/>
                </a:solidFill>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p>
          <a:p>
            <a:pPr eaLnBrk="1" hangingPunct="1">
              <a:spcBef>
                <a:spcPct val="50000"/>
              </a:spcBef>
            </a:pPr>
            <a:r>
              <a:rPr lang="en-US" sz="2200">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eaLnBrk="1" hangingPunct="1">
              <a:spcBef>
                <a:spcPct val="50000"/>
              </a:spcBef>
            </a:pPr>
            <a:r>
              <a:rPr lang="en-US" sz="2200">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p>
          <a:p>
            <a:pPr eaLnBrk="1" hangingPunct="1">
              <a:spcBef>
                <a:spcPct val="50000"/>
              </a:spcBef>
            </a:pPr>
            <a:r>
              <a:rPr lang="en-US" sz="2200">
                <a:solidFill>
                  <a:srgbClr val="0000FF"/>
                </a:solidFill>
                <a:latin typeface="Times New Roman" panose="02020603050405020304" pitchFamily="18" charset="0"/>
              </a:rPr>
              <a:t>					</a:t>
            </a:r>
            <a:r>
              <a:rPr lang="en-US" sz="2200" i="1">
                <a:latin typeface="Times New Roman" panose="02020603050405020304" pitchFamily="18" charset="0"/>
              </a:rPr>
              <a:t>Theo</a:t>
            </a:r>
            <a:r>
              <a:rPr lang="en-US" sz="2200">
                <a:latin typeface="Times New Roman" panose="02020603050405020304" pitchFamily="18" charset="0"/>
              </a:rPr>
              <a:t>  VŨ TÚ NAM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y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oa_g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ay gao 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a:grpSpLocks/>
          </p:cNvGrpSpPr>
          <p:nvPr/>
        </p:nvGrpSpPr>
        <p:grpSpPr bwMode="auto">
          <a:xfrm>
            <a:off x="5334000" y="2438400"/>
            <a:ext cx="3810000" cy="2438400"/>
            <a:chOff x="3360" y="1680"/>
            <a:chExt cx="2400" cy="1584"/>
          </a:xfrm>
        </p:grpSpPr>
        <p:pic>
          <p:nvPicPr>
            <p:cNvPr id="16395" name="Picture 13" descr="vietnam-paintings-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1680"/>
              <a:ext cx="10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van-mieu-mao-dien-bieu-tuong-tinh-than-hieu-hoc-xu-dong-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1680"/>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3" name="Picture 15" descr="hoagao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76200" y="152400"/>
            <a:ext cx="495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32786" name="Text Box 18"/>
          <p:cNvSpPr txBox="1">
            <a:spLocks noChangeArrowheads="1"/>
          </p:cNvSpPr>
          <p:nvPr/>
        </p:nvSpPr>
        <p:spPr bwMode="auto">
          <a:xfrm>
            <a:off x="0" y="25908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32787" name="Text Box 19"/>
          <p:cNvSpPr txBox="1">
            <a:spLocks noChangeArrowheads="1"/>
          </p:cNvSpPr>
          <p:nvPr/>
        </p:nvSpPr>
        <p:spPr bwMode="auto">
          <a:xfrm>
            <a:off x="0" y="4419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pic>
        <p:nvPicPr>
          <p:cNvPr id="32788" name="Picture 20"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8768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5000"/>
                                        <p:tgtEl>
                                          <p:spTgt spid="32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0"/>
                                        <p:tgtEl>
                                          <p:spTgt spid="32780"/>
                                        </p:tgtEl>
                                      </p:cBhvr>
                                    </p:animEffect>
                                    <p:set>
                                      <p:cBhvr>
                                        <p:cTn id="19" dur="1" fill="hold">
                                          <p:stCondLst>
                                            <p:cond delay="4999"/>
                                          </p:stCondLst>
                                        </p:cTn>
                                        <p:tgtEl>
                                          <p:spTgt spid="32780"/>
                                        </p:tgtEl>
                                        <p:attrNameLst>
                                          <p:attrName>style.visibility</p:attrName>
                                        </p:attrNameLst>
                                      </p:cBhvr>
                                      <p:to>
                                        <p:strVal val="hidden"/>
                                      </p:to>
                                    </p:set>
                                  </p:childTnLst>
                                </p:cTn>
                              </p:par>
                            </p:childTnLst>
                          </p:cTn>
                        </p:par>
                        <p:par>
                          <p:cTn id="20" fill="hold" nodeType="afterGroup">
                            <p:stCondLst>
                              <p:cond delay="5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0"/>
                                  </p:stCondLst>
                                  <p:childTnLst>
                                    <p:animEffect transition="out" filter="diamond(in)">
                                      <p:cBhvr>
                                        <p:cTn id="27" dur="5000"/>
                                        <p:tgtEl>
                                          <p:spTgt spid="32774"/>
                                        </p:tgtEl>
                                      </p:cBhvr>
                                    </p:animEffect>
                                    <p:set>
                                      <p:cBhvr>
                                        <p:cTn id="28" dur="1" fill="hold">
                                          <p:stCondLst>
                                            <p:cond delay="4999"/>
                                          </p:stCondLst>
                                        </p:cTn>
                                        <p:tgtEl>
                                          <p:spTgt spid="32774"/>
                                        </p:tgtEl>
                                        <p:attrNameLst>
                                          <p:attrName>style.visibility</p:attrName>
                                        </p:attrNameLst>
                                      </p:cBhvr>
                                      <p:to>
                                        <p:strVal val="hidden"/>
                                      </p:to>
                                    </p:set>
                                  </p:childTnLst>
                                </p:cTn>
                              </p:par>
                            </p:childTnLst>
                          </p:cTn>
                        </p:par>
                        <p:par>
                          <p:cTn id="29" fill="hold" nodeType="afterGroup">
                            <p:stCondLst>
                              <p:cond delay="5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2000"/>
                                        <p:tgtEl>
                                          <p:spTgt spid="327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0"/>
                                        <p:tgtEl>
                                          <p:spTgt spid="32772"/>
                                        </p:tgtEl>
                                      </p:cBhvr>
                                    </p:animEffect>
                                    <p:set>
                                      <p:cBhvr>
                                        <p:cTn id="37" dur="1" fill="hold">
                                          <p:stCondLst>
                                            <p:cond delay="4999"/>
                                          </p:stCondLst>
                                        </p:cTn>
                                        <p:tgtEl>
                                          <p:spTgt spid="32772"/>
                                        </p:tgtEl>
                                        <p:attrNameLst>
                                          <p:attrName>style.visibility</p:attrName>
                                        </p:attrNameLst>
                                      </p:cBhvr>
                                      <p:to>
                                        <p:strVal val="hidden"/>
                                      </p:to>
                                    </p:set>
                                  </p:childTnLst>
                                </p:cTn>
                              </p:par>
                            </p:childTnLst>
                          </p:cTn>
                        </p:par>
                        <p:par>
                          <p:cTn id="38" fill="hold" nodeType="afterGroup">
                            <p:stCondLst>
                              <p:cond delay="5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5000"/>
                                        <p:tgtEl>
                                          <p:spTgt spid="3278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nodeType="afterGroup">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5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228600" y="152400"/>
            <a:ext cx="4724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17411" name="Text Box 10"/>
          <p:cNvSpPr txBox="1">
            <a:spLocks noChangeArrowheads="1"/>
          </p:cNvSpPr>
          <p:nvPr/>
        </p:nvSpPr>
        <p:spPr bwMode="auto">
          <a:xfrm>
            <a:off x="152400" y="24384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17412" name="Text Box 11"/>
          <p:cNvSpPr txBox="1">
            <a:spLocks noChangeArrowheads="1"/>
          </p:cNvSpPr>
          <p:nvPr/>
        </p:nvSpPr>
        <p:spPr bwMode="auto">
          <a:xfrm>
            <a:off x="152400" y="43434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sp>
        <p:nvSpPr>
          <p:cNvPr id="17413" name="Line 13"/>
          <p:cNvSpPr>
            <a:spLocks noChangeShapeType="1"/>
          </p:cNvSpPr>
          <p:nvPr/>
        </p:nvSpPr>
        <p:spPr bwMode="auto">
          <a:xfrm>
            <a:off x="51054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14"/>
          <p:cNvSpPr>
            <a:spLocks noChangeShapeType="1"/>
          </p:cNvSpPr>
          <p:nvPr/>
        </p:nvSpPr>
        <p:spPr bwMode="auto">
          <a:xfrm>
            <a:off x="0" y="2286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5"/>
          <p:cNvSpPr>
            <a:spLocks noChangeShapeType="1"/>
          </p:cNvSpPr>
          <p:nvPr/>
        </p:nvSpPr>
        <p:spPr bwMode="auto">
          <a:xfrm>
            <a:off x="0" y="4191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Text Box 16"/>
          <p:cNvSpPr txBox="1">
            <a:spLocks noChangeArrowheads="1"/>
          </p:cNvSpPr>
          <p:nvPr/>
        </p:nvSpPr>
        <p:spPr bwMode="auto">
          <a:xfrm>
            <a:off x="5257800" y="3810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Mở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bao quát cây gạo già mỗi khi bước vào mùa hoa.</a:t>
            </a:r>
          </a:p>
        </p:txBody>
      </p:sp>
      <p:sp>
        <p:nvSpPr>
          <p:cNvPr id="33809" name="Text Box 17"/>
          <p:cNvSpPr txBox="1">
            <a:spLocks noChangeArrowheads="1"/>
          </p:cNvSpPr>
          <p:nvPr/>
        </p:nvSpPr>
        <p:spPr bwMode="auto">
          <a:xfrm>
            <a:off x="5257800" y="27432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Thân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già sau mùa hoa.</a:t>
            </a:r>
          </a:p>
        </p:txBody>
      </p:sp>
      <p:sp>
        <p:nvSpPr>
          <p:cNvPr id="33811" name="Text Box 19"/>
          <p:cNvSpPr txBox="1">
            <a:spLocks noChangeArrowheads="1"/>
          </p:cNvSpPr>
          <p:nvPr/>
        </p:nvSpPr>
        <p:spPr bwMode="auto">
          <a:xfrm>
            <a:off x="5410200" y="4953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Kết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khi tạo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808"/>
                                        </p:tgtEl>
                                        <p:attrNameLst>
                                          <p:attrName>ppt_w</p:attrName>
                                        </p:attrNameLst>
                                      </p:cBhvr>
                                      <p:tavLst>
                                        <p:tav tm="0">
                                          <p:val>
                                            <p:strVal val="#ppt_w*.05"/>
                                          </p:val>
                                        </p:tav>
                                        <p:tav tm="100000">
                                          <p:val>
                                            <p:strVal val="#ppt_w"/>
                                          </p:val>
                                        </p:tav>
                                      </p:tavLst>
                                    </p:anim>
                                    <p:anim calcmode="lin" valueType="num">
                                      <p:cBhvr>
                                        <p:cTn id="10" dur="1000" fill="hold"/>
                                        <p:tgtEl>
                                          <p:spTgt spid="3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8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809"/>
                                        </p:tgtEl>
                                        <p:attrNameLst>
                                          <p:attrName>style.visibility</p:attrName>
                                        </p:attrNameLst>
                                      </p:cBhvr>
                                      <p:to>
                                        <p:strVal val="visible"/>
                                      </p:to>
                                    </p:set>
                                    <p:anim calcmode="lin" valueType="num">
                                      <p:cBhvr>
                                        <p:cTn id="19" dur="500" fill="hold"/>
                                        <p:tgtEl>
                                          <p:spTgt spid="33809"/>
                                        </p:tgtEl>
                                        <p:attrNameLst>
                                          <p:attrName>ppt_w</p:attrName>
                                        </p:attrNameLst>
                                      </p:cBhvr>
                                      <p:tavLst>
                                        <p:tav tm="0">
                                          <p:val>
                                            <p:fltVal val="0"/>
                                          </p:val>
                                        </p:tav>
                                        <p:tav tm="100000">
                                          <p:val>
                                            <p:strVal val="#ppt_w"/>
                                          </p:val>
                                        </p:tav>
                                      </p:tavLst>
                                    </p:anim>
                                    <p:anim calcmode="lin" valueType="num">
                                      <p:cBhvr>
                                        <p:cTn id="20" dur="500" fill="hold"/>
                                        <p:tgtEl>
                                          <p:spTgt spid="33809"/>
                                        </p:tgtEl>
                                        <p:attrNameLst>
                                          <p:attrName>ppt_h</p:attrName>
                                        </p:attrNameLst>
                                      </p:cBhvr>
                                      <p:tavLst>
                                        <p:tav tm="0">
                                          <p:val>
                                            <p:fltVal val="0"/>
                                          </p:val>
                                        </p:tav>
                                        <p:tav tm="100000">
                                          <p:val>
                                            <p:strVal val="#ppt_h"/>
                                          </p:val>
                                        </p:tav>
                                      </p:tavLst>
                                    </p:anim>
                                    <p:animEffect transition="in" filter="fade">
                                      <p:cBhvr>
                                        <p:cTn id="21" dur="500"/>
                                        <p:tgtEl>
                                          <p:spTgt spid="338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3811"/>
                                        </p:tgtEl>
                                        <p:attrNameLst>
                                          <p:attrName>style.visibility</p:attrName>
                                        </p:attrNameLst>
                                      </p:cBhvr>
                                      <p:to>
                                        <p:strVal val="visible"/>
                                      </p:to>
                                    </p:set>
                                    <p:anim calcmode="lin" valueType="num">
                                      <p:cBhvr>
                                        <p:cTn id="26"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29" dur="1000" fill="hold"/>
                                        <p:tgtEl>
                                          <p:spTgt spid="338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5800" y="3886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cs typeface="Arial" panose="020B0604020202020204" pitchFamily="34" charset="0"/>
            </a:endParaRPr>
          </a:p>
        </p:txBody>
      </p:sp>
      <p:sp>
        <p:nvSpPr>
          <p:cNvPr id="22541" name="Text Box 13"/>
          <p:cNvSpPr txBox="1">
            <a:spLocks noChangeArrowheads="1"/>
          </p:cNvSpPr>
          <p:nvPr/>
        </p:nvSpPr>
        <p:spPr bwMode="auto">
          <a:xfrm>
            <a:off x="457200" y="866775"/>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a:solidFill>
                  <a:srgbClr val="0000FF"/>
                </a:solidFill>
                <a:latin typeface="Times New Roman" panose="02020603050405020304" pitchFamily="18" charset="0"/>
              </a:rPr>
              <a:t>Tả theo từng thời kì phát triển trong một năm: từ lúc ra hoa đến lúc kết quả</a:t>
            </a:r>
          </a:p>
        </p:txBody>
      </p:sp>
      <p:sp>
        <p:nvSpPr>
          <p:cNvPr id="22542" name="Text Box 14"/>
          <p:cNvSpPr txBox="1">
            <a:spLocks noChangeArrowheads="1"/>
          </p:cNvSpPr>
          <p:nvPr/>
        </p:nvSpPr>
        <p:spPr bwMode="auto">
          <a:xfrm>
            <a:off x="457200" y="1752600"/>
            <a:ext cx="8153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u="sng">
                <a:solidFill>
                  <a:srgbClr val="FF3300"/>
                </a:solidFill>
                <a:latin typeface="Times New Roman" panose="02020603050405020304" pitchFamily="18" charset="0"/>
              </a:rPr>
              <a:t>Bài 2:</a:t>
            </a:r>
            <a:r>
              <a:rPr lang="en-US" sz="2600" b="1">
                <a:solidFill>
                  <a:srgbClr val="FF3300"/>
                </a:solidFill>
                <a:latin typeface="Times New Roman" panose="02020603050405020304" pitchFamily="18" charset="0"/>
              </a:rPr>
              <a:t> </a:t>
            </a:r>
            <a:r>
              <a:rPr lang="en-US" sz="2600" b="1" i="1">
                <a:solidFill>
                  <a:srgbClr val="FF3300"/>
                </a:solidFill>
                <a:latin typeface="Times New Roman" panose="02020603050405020304" pitchFamily="18" charset="0"/>
              </a:rPr>
              <a:t>Lập dàn ý miêu tả một cây ăn quả quen thuộc theo một trong hai cách đã học:</a:t>
            </a: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bộ  phận của cây.</a:t>
            </a: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thời kì phát triển của cây.</a:t>
            </a:r>
          </a:p>
        </p:txBody>
      </p:sp>
      <p:sp>
        <p:nvSpPr>
          <p:cNvPr id="22550" name="AutoShape 22"/>
          <p:cNvSpPr>
            <a:spLocks noChangeArrowheads="1"/>
          </p:cNvSpPr>
          <p:nvPr/>
        </p:nvSpPr>
        <p:spPr bwMode="auto">
          <a:xfrm>
            <a:off x="1524000" y="4038600"/>
            <a:ext cx="5105400" cy="2057400"/>
          </a:xfrm>
          <a:prstGeom prst="cloudCallout">
            <a:avLst>
              <a:gd name="adj1" fmla="val 29602"/>
              <a:gd name="adj2" fmla="val 5933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600" b="1">
                <a:solidFill>
                  <a:srgbClr val="FF3300"/>
                </a:solidFill>
              </a:rPr>
              <a:t>Kể tên một số cây ăn quả mà em biết?</a:t>
            </a:r>
          </a:p>
        </p:txBody>
      </p:sp>
      <p:sp>
        <p:nvSpPr>
          <p:cNvPr id="18438" name="Rectangle 23"/>
          <p:cNvSpPr>
            <a:spLocks noChangeArrowheads="1"/>
          </p:cNvSpPr>
          <p:nvPr/>
        </p:nvSpPr>
        <p:spPr bwMode="auto">
          <a:xfrm>
            <a:off x="533400" y="357188"/>
            <a:ext cx="5802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i="1">
                <a:solidFill>
                  <a:srgbClr val="FF3300"/>
                </a:solidFill>
              </a:rPr>
              <a:t>Bài cây gạo miêu tả theo trình tự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2000" fill="hold"/>
                                        <p:tgtEl>
                                          <p:spTgt spid="22541"/>
                                        </p:tgtEl>
                                        <p:attrNameLst>
                                          <p:attrName>ppt_x</p:attrName>
                                        </p:attrNameLst>
                                      </p:cBhvr>
                                      <p:tavLst>
                                        <p:tav tm="0">
                                          <p:val>
                                            <p:strVal val="#ppt_x-.2"/>
                                          </p:val>
                                        </p:tav>
                                        <p:tav tm="100000">
                                          <p:val>
                                            <p:strVal val="#ppt_x"/>
                                          </p:val>
                                        </p:tav>
                                      </p:tavLst>
                                    </p:anim>
                                    <p:anim calcmode="lin" valueType="num">
                                      <p:cBhvr>
                                        <p:cTn id="8"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42"/>
                                        </p:tgtEl>
                                        <p:attrNameLst>
                                          <p:attrName>style.visibility</p:attrName>
                                        </p:attrNameLst>
                                      </p:cBhvr>
                                      <p:to>
                                        <p:strVal val="visible"/>
                                      </p:to>
                                    </p:set>
                                    <p:anim calcmode="lin" valueType="num">
                                      <p:cBhvr>
                                        <p:cTn id="14" dur="1000" fill="hold"/>
                                        <p:tgtEl>
                                          <p:spTgt spid="22542"/>
                                        </p:tgtEl>
                                        <p:attrNameLst>
                                          <p:attrName>ppt_x</p:attrName>
                                        </p:attrNameLst>
                                      </p:cBhvr>
                                      <p:tavLst>
                                        <p:tav tm="0">
                                          <p:val>
                                            <p:strVal val="#ppt_x-.2"/>
                                          </p:val>
                                        </p:tav>
                                        <p:tav tm="100000">
                                          <p:val>
                                            <p:strVal val="#ppt_x"/>
                                          </p:val>
                                        </p:tav>
                                      </p:tavLst>
                                    </p:anim>
                                    <p:anim calcmode="lin" valueType="num">
                                      <p:cBhvr>
                                        <p:cTn id="15"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wedge">
                                      <p:cBhvr>
                                        <p:cTn id="21"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050" y="0"/>
            <a:ext cx="91249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Hộp_Văn_Bản 7"/>
          <p:cNvSpPr txBox="1">
            <a:spLocks noChangeArrowheads="1"/>
          </p:cNvSpPr>
          <p:nvPr/>
        </p:nvSpPr>
        <p:spPr bwMode="auto">
          <a:xfrm>
            <a:off x="1403350" y="1519238"/>
            <a:ext cx="67691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514656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a:grpSpLocks/>
          </p:cNvGrpSpPr>
          <p:nvPr/>
        </p:nvGrpSpPr>
        <p:grpSpPr bwMode="auto">
          <a:xfrm>
            <a:off x="0" y="0"/>
            <a:ext cx="9144000" cy="6858000"/>
            <a:chOff x="0" y="0"/>
            <a:chExt cx="5760" cy="4320"/>
          </a:xfrm>
        </p:grpSpPr>
        <p:pic>
          <p:nvPicPr>
            <p:cNvPr id="19459" name="Picture 4" descr="cay đu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Dua-Nhao-Th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0"/>
              <a:ext cx="312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ay m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8"/>
              <a:ext cx="264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ay b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2160"/>
              <a:ext cx="31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864" y="2016"/>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đu đủ</a:t>
              </a:r>
            </a:p>
          </p:txBody>
        </p:sp>
        <p:sp>
          <p:nvSpPr>
            <p:cNvPr id="19464" name="Rectangle 9"/>
            <p:cNvSpPr>
              <a:spLocks noChangeArrowheads="1"/>
            </p:cNvSpPr>
            <p:nvPr/>
          </p:nvSpPr>
          <p:spPr bwMode="auto">
            <a:xfrm>
              <a:off x="816" y="4128"/>
              <a:ext cx="1056"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mít</a:t>
              </a:r>
            </a:p>
          </p:txBody>
        </p:sp>
        <p:sp>
          <p:nvSpPr>
            <p:cNvPr id="19465" name="Rectangle 10"/>
            <p:cNvSpPr>
              <a:spLocks noChangeArrowheads="1"/>
            </p:cNvSpPr>
            <p:nvPr/>
          </p:nvSpPr>
          <p:spPr bwMode="auto">
            <a:xfrm>
              <a:off x="3696" y="4128"/>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bưởi</a:t>
              </a:r>
            </a:p>
          </p:txBody>
        </p:sp>
        <p:sp>
          <p:nvSpPr>
            <p:cNvPr id="19466" name="Rectangle 11"/>
            <p:cNvSpPr>
              <a:spLocks noChangeArrowheads="1"/>
            </p:cNvSpPr>
            <p:nvPr/>
          </p:nvSpPr>
          <p:spPr bwMode="auto">
            <a:xfrm>
              <a:off x="3648" y="1968"/>
              <a:ext cx="1008"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dừa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8" name="Group 12"/>
          <p:cNvGrpSpPr>
            <a:grpSpLocks/>
          </p:cNvGrpSpPr>
          <p:nvPr/>
        </p:nvGrpSpPr>
        <p:grpSpPr bwMode="auto">
          <a:xfrm>
            <a:off x="0" y="0"/>
            <a:ext cx="9144000" cy="6858000"/>
            <a:chOff x="0" y="0"/>
            <a:chExt cx="5760" cy="4320"/>
          </a:xfrm>
        </p:grpSpPr>
        <p:pic>
          <p:nvPicPr>
            <p:cNvPr id="20484" name="Picture 4" descr="Lemon_tree_Berkeley_closeup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ay xoài"/>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2832" y="0"/>
              <a:ext cx="292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huoi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2304"/>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y nh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6"/>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200" y="2016"/>
              <a:ext cx="1296" cy="192"/>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cam</a:t>
              </a:r>
            </a:p>
          </p:txBody>
        </p:sp>
        <p:sp>
          <p:nvSpPr>
            <p:cNvPr id="20489" name="Rectangle 9"/>
            <p:cNvSpPr>
              <a:spLocks noChangeArrowheads="1"/>
            </p:cNvSpPr>
            <p:nvPr/>
          </p:nvSpPr>
          <p:spPr bwMode="auto">
            <a:xfrm>
              <a:off x="3504" y="2064"/>
              <a:ext cx="1152"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xoài</a:t>
              </a:r>
            </a:p>
          </p:txBody>
        </p:sp>
        <p:sp>
          <p:nvSpPr>
            <p:cNvPr id="20490" name="Rectangle 10"/>
            <p:cNvSpPr>
              <a:spLocks noChangeArrowheads="1"/>
            </p:cNvSpPr>
            <p:nvPr/>
          </p:nvSpPr>
          <p:spPr bwMode="auto">
            <a:xfrm>
              <a:off x="960" y="4080"/>
              <a:ext cx="120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nhãn</a:t>
              </a:r>
            </a:p>
          </p:txBody>
        </p:sp>
        <p:sp>
          <p:nvSpPr>
            <p:cNvPr id="20491" name="Rectangle 11"/>
            <p:cNvSpPr>
              <a:spLocks noChangeArrowheads="1"/>
            </p:cNvSpPr>
            <p:nvPr/>
          </p:nvSpPr>
          <p:spPr bwMode="auto">
            <a:xfrm>
              <a:off x="3936" y="4080"/>
              <a:ext cx="96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chuối</a:t>
              </a:r>
            </a:p>
          </p:txBody>
        </p:sp>
      </p:grpSp>
      <p:sp>
        <p:nvSpPr>
          <p:cNvPr id="20483" name="AutoShape 13">
            <a:hlinkClick r:id="rId6" action="ppaction://hlinksldjump" highlightClick="1"/>
          </p:cNvPr>
          <p:cNvSpPr>
            <a:spLocks noChangeArrowheads="1"/>
          </p:cNvSpPr>
          <p:nvPr/>
        </p:nvSpPr>
        <p:spPr bwMode="auto">
          <a:xfrm>
            <a:off x="8458200" y="6553200"/>
            <a:ext cx="5334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21507" name="Text Box 7"/>
          <p:cNvSpPr txBox="1">
            <a:spLocks noChangeArrowheads="1"/>
          </p:cNvSpPr>
          <p:nvPr/>
        </p:nvSpPr>
        <p:spPr bwMode="auto">
          <a:xfrm>
            <a:off x="2819400" y="152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8" name="Text Box 8"/>
          <p:cNvSpPr txBox="1">
            <a:spLocks noChangeArrowheads="1"/>
          </p:cNvSpPr>
          <p:nvPr/>
        </p:nvSpPr>
        <p:spPr bwMode="auto">
          <a:xfrm>
            <a:off x="2689225" y="1211263"/>
            <a:ext cx="4016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9" name="Text Box 10"/>
          <p:cNvSpPr txBox="1">
            <a:spLocks noChangeArrowheads="1"/>
          </p:cNvSpPr>
          <p:nvPr/>
        </p:nvSpPr>
        <p:spPr bwMode="auto">
          <a:xfrm>
            <a:off x="0" y="76200"/>
            <a:ext cx="9144000" cy="647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US" sz="2000" b="1" dirty="0">
                <a:latin typeface="Times New Roman" panose="02020603050405020304" pitchFamily="18" charset="0"/>
              </a:rPr>
              <a:t>		</a:t>
            </a:r>
            <a:r>
              <a:rPr lang="en-US" sz="2000" b="1" dirty="0" err="1">
                <a:solidFill>
                  <a:srgbClr val="FF3300"/>
                </a:solidFill>
                <a:latin typeface="Times New Roman" panose="02020603050405020304" pitchFamily="18" charset="0"/>
              </a:rPr>
              <a:t>Dàn</a:t>
            </a:r>
            <a:r>
              <a:rPr lang="en-US" sz="2000" b="1" dirty="0">
                <a:solidFill>
                  <a:srgbClr val="FF3300"/>
                </a:solidFill>
                <a:latin typeface="Times New Roman" panose="02020603050405020304" pitchFamily="18" charset="0"/>
              </a:rPr>
              <a:t> ý </a:t>
            </a:r>
            <a:r>
              <a:rPr lang="en-US" sz="2000" b="1" dirty="0" err="1">
                <a:solidFill>
                  <a:srgbClr val="FF3300"/>
                </a:solidFill>
                <a:latin typeface="Times New Roman" panose="02020603050405020304" pitchFamily="18" charset="0"/>
              </a:rPr>
              <a:t>tả</a:t>
            </a:r>
            <a:r>
              <a:rPr lang="en-US" sz="2000" b="1" dirty="0">
                <a:solidFill>
                  <a:srgbClr val="FF3300"/>
                </a:solidFill>
                <a:latin typeface="Times New Roman" panose="02020603050405020304" pitchFamily="18" charset="0"/>
              </a:rPr>
              <a:t> </a:t>
            </a:r>
            <a:r>
              <a:rPr lang="en-US" sz="2000" b="1" dirty="0" err="1">
                <a:solidFill>
                  <a:srgbClr val="FF3300"/>
                </a:solidFill>
                <a:latin typeface="Times New Roman" panose="02020603050405020304" pitchFamily="18" charset="0"/>
              </a:rPr>
              <a:t>cây</a:t>
            </a:r>
            <a:r>
              <a:rPr lang="en-US" sz="2000" b="1" dirty="0">
                <a:solidFill>
                  <a:srgbClr val="FF3300"/>
                </a:solidFill>
                <a:latin typeface="Times New Roman" panose="02020603050405020304" pitchFamily="18" charset="0"/>
              </a:rPr>
              <a:t> </a:t>
            </a:r>
            <a:r>
              <a:rPr lang="en-US" sz="2000" b="1" dirty="0" err="1">
                <a:solidFill>
                  <a:srgbClr val="FF3300"/>
                </a:solidFill>
                <a:latin typeface="Times New Roman" panose="02020603050405020304" pitchFamily="18" charset="0"/>
              </a:rPr>
              <a:t>chuối</a:t>
            </a:r>
            <a:r>
              <a:rPr lang="en-US" sz="2000" b="1" dirty="0">
                <a:latin typeface="Times New Roman" panose="02020603050405020304" pitchFamily="18" charset="0"/>
              </a:rPr>
              <a:t> </a:t>
            </a:r>
            <a:r>
              <a:rPr lang="en-US" sz="2000" b="1" i="1" dirty="0">
                <a:solidFill>
                  <a:srgbClr val="FF3300"/>
                </a:solidFill>
                <a:latin typeface="Times New Roman" panose="02020603050405020304" pitchFamily="18" charset="0"/>
              </a:rPr>
              <a:t>(</a:t>
            </a:r>
            <a:r>
              <a:rPr lang="en-US" sz="2000" b="1" i="1" dirty="0" err="1">
                <a:solidFill>
                  <a:srgbClr val="FF3300"/>
                </a:solidFill>
                <a:latin typeface="Times New Roman" panose="02020603050405020304" pitchFamily="18" charset="0"/>
              </a:rPr>
              <a:t>theo</a:t>
            </a:r>
            <a:r>
              <a:rPr lang="en-US" sz="2000" b="1" i="1" dirty="0">
                <a:solidFill>
                  <a:srgbClr val="FF3300"/>
                </a:solidFill>
                <a:latin typeface="Times New Roman" panose="02020603050405020304" pitchFamily="18" charset="0"/>
              </a:rPr>
              <a:t> </a:t>
            </a:r>
            <a:r>
              <a:rPr lang="en-US" sz="2000" b="1" i="1" dirty="0" err="1" smtClean="0">
                <a:solidFill>
                  <a:srgbClr val="FF3300"/>
                </a:solidFill>
                <a:latin typeface="Times New Roman" panose="02020603050405020304" pitchFamily="18" charset="0"/>
              </a:rPr>
              <a:t>từng</a:t>
            </a:r>
            <a:r>
              <a:rPr lang="en-US" sz="2000" b="1" i="1" dirty="0" smtClean="0">
                <a:solidFill>
                  <a:srgbClr val="FF3300"/>
                </a:solidFill>
                <a:latin typeface="Times New Roman" panose="02020603050405020304" pitchFamily="18" charset="0"/>
              </a:rPr>
              <a:t> </a:t>
            </a:r>
            <a:r>
              <a:rPr lang="en-US" sz="2000" b="1" i="1" dirty="0" err="1" smtClean="0">
                <a:solidFill>
                  <a:srgbClr val="FF3300"/>
                </a:solidFill>
                <a:latin typeface="Times New Roman" panose="02020603050405020304" pitchFamily="18" charset="0"/>
              </a:rPr>
              <a:t>bộ</a:t>
            </a:r>
            <a:r>
              <a:rPr lang="en-US" sz="2000" b="1" i="1" dirty="0" smtClean="0">
                <a:solidFill>
                  <a:srgbClr val="FF3300"/>
                </a:solidFill>
                <a:latin typeface="Times New Roman" panose="02020603050405020304" pitchFamily="18" charset="0"/>
              </a:rPr>
              <a:t> </a:t>
            </a:r>
            <a:r>
              <a:rPr lang="en-US" sz="2000" b="1" i="1" dirty="0" err="1" smtClean="0">
                <a:solidFill>
                  <a:srgbClr val="FF3300"/>
                </a:solidFill>
                <a:latin typeface="Times New Roman" panose="02020603050405020304" pitchFamily="18" charset="0"/>
              </a:rPr>
              <a:t>phận</a:t>
            </a:r>
            <a:r>
              <a:rPr lang="en-US" sz="2000" b="1" i="1" dirty="0" smtClean="0">
                <a:solidFill>
                  <a:srgbClr val="FF3300"/>
                </a:solidFill>
                <a:latin typeface="Times New Roman" panose="02020603050405020304" pitchFamily="18" charset="0"/>
              </a:rPr>
              <a:t> </a:t>
            </a:r>
            <a:r>
              <a:rPr lang="en-US" sz="2000" b="1" i="1" dirty="0" err="1" smtClean="0">
                <a:solidFill>
                  <a:srgbClr val="FF3300"/>
                </a:solidFill>
                <a:latin typeface="Times New Roman" panose="02020603050405020304" pitchFamily="18" charset="0"/>
              </a:rPr>
              <a:t>của</a:t>
            </a:r>
            <a:r>
              <a:rPr lang="en-US" sz="2000" b="1" i="1" dirty="0" smtClean="0">
                <a:solidFill>
                  <a:srgbClr val="FF3300"/>
                </a:solidFill>
                <a:latin typeface="Times New Roman" panose="02020603050405020304" pitchFamily="18" charset="0"/>
              </a:rPr>
              <a:t> </a:t>
            </a:r>
            <a:r>
              <a:rPr lang="en-US" sz="2000" b="1" i="1" dirty="0" err="1" smtClean="0">
                <a:solidFill>
                  <a:srgbClr val="FF3300"/>
                </a:solidFill>
                <a:latin typeface="Times New Roman" panose="02020603050405020304" pitchFamily="18" charset="0"/>
              </a:rPr>
              <a:t>cây</a:t>
            </a:r>
            <a:r>
              <a:rPr lang="en-US" sz="2000" b="1" i="1" dirty="0" smtClean="0">
                <a:solidFill>
                  <a:srgbClr val="FF3300"/>
                </a:solidFill>
                <a:latin typeface="Times New Roman" panose="02020603050405020304" pitchFamily="18" charset="0"/>
              </a:rPr>
              <a:t>)</a:t>
            </a:r>
            <a:endParaRPr lang="en-US" sz="2000" b="1" i="1" dirty="0">
              <a:solidFill>
                <a:srgbClr val="FF3300"/>
              </a:solidFill>
              <a:latin typeface="Times New Roman" panose="02020603050405020304" pitchFamily="18" charset="0"/>
            </a:endParaRPr>
          </a:p>
          <a:p>
            <a:pPr eaLnBrk="1" hangingPunct="1">
              <a:spcBef>
                <a:spcPts val="600"/>
              </a:spcBef>
              <a:buAutoNum type="arabicPeriod"/>
            </a:pPr>
            <a:r>
              <a:rPr lang="en-US" sz="2000" b="1" dirty="0" err="1" smtClean="0">
                <a:solidFill>
                  <a:srgbClr val="0000FF"/>
                </a:solidFill>
                <a:latin typeface="Times New Roman" panose="02020603050405020304" pitchFamily="18" charset="0"/>
              </a:rPr>
              <a:t>Mở</a:t>
            </a:r>
            <a:r>
              <a:rPr lang="en-US" sz="2000" b="1" dirty="0" smtClean="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bài</a:t>
            </a:r>
            <a:r>
              <a:rPr lang="en-US" sz="2000" b="1">
                <a:solidFill>
                  <a:srgbClr val="0000FF"/>
                </a:solidFill>
                <a:latin typeface="Times New Roman" panose="02020603050405020304" pitchFamily="18" charset="0"/>
              </a:rPr>
              <a:t>: </a:t>
            </a:r>
            <a:endParaRPr lang="en-US" sz="2000" b="1" smtClean="0">
              <a:solidFill>
                <a:srgbClr val="0000FF"/>
              </a:solidFill>
              <a:latin typeface="Times New Roman" panose="02020603050405020304" pitchFamily="18" charset="0"/>
            </a:endParaRPr>
          </a:p>
          <a:p>
            <a:pPr marL="0" indent="0" eaLnBrk="1" hangingPunct="1">
              <a:spcBef>
                <a:spcPts val="600"/>
              </a:spcBef>
            </a:pPr>
            <a:r>
              <a:rPr lang="en-US" sz="2000" b="1" smtClean="0">
                <a:solidFill>
                  <a:srgbClr val="0000FF"/>
                </a:solidFill>
                <a:latin typeface="Times New Roman" panose="02020603050405020304" pitchFamily="18" charset="0"/>
              </a:rPr>
              <a:t>     -Cây </a:t>
            </a:r>
            <a:r>
              <a:rPr lang="en-US" sz="2000" b="1" dirty="0" err="1">
                <a:solidFill>
                  <a:srgbClr val="0000FF"/>
                </a:solidFill>
                <a:latin typeface="Times New Roman" panose="02020603050405020304" pitchFamily="18" charset="0"/>
              </a:rPr>
              <a:t>chuối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tiêu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trồng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góc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vườn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ngoại</a:t>
            </a:r>
            <a:r>
              <a:rPr lang="en-US" sz="2000" b="1" dirty="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em</a:t>
            </a:r>
            <a:r>
              <a:rPr lang="en-US" sz="2000" b="1" dirty="0" smtClean="0">
                <a:solidFill>
                  <a:srgbClr val="0000FF"/>
                </a:solidFill>
                <a:latin typeface="Times New Roman" panose="02020603050405020304" pitchFamily="18" charset="0"/>
              </a:rPr>
              <a:t>.</a:t>
            </a:r>
          </a:p>
          <a:p>
            <a:pPr marL="0" indent="0" eaLnBrk="1" hangingPunct="1">
              <a:spcBef>
                <a:spcPts val="600"/>
              </a:spcBef>
            </a:pPr>
            <a:r>
              <a:rPr lang="en-US" sz="2000" b="1" smtClean="0">
                <a:solidFill>
                  <a:srgbClr val="0000FF"/>
                </a:solidFill>
                <a:latin typeface="Times New Roman" panose="02020603050405020304" pitchFamily="18" charset="0"/>
              </a:rPr>
              <a:t>2. Thân </a:t>
            </a:r>
            <a:r>
              <a:rPr lang="en-US" sz="2000" b="1" dirty="0" err="1">
                <a:solidFill>
                  <a:srgbClr val="0000FF"/>
                </a:solidFill>
                <a:latin typeface="Times New Roman" panose="02020603050405020304" pitchFamily="18" charset="0"/>
              </a:rPr>
              <a:t>bài</a:t>
            </a:r>
            <a:r>
              <a:rPr lang="en-US" sz="2000" b="1" dirty="0">
                <a:solidFill>
                  <a:srgbClr val="0000FF"/>
                </a:solidFill>
                <a:latin typeface="Times New Roman" panose="02020603050405020304" pitchFamily="18" charset="0"/>
              </a:rPr>
              <a:t>:</a:t>
            </a:r>
            <a:r>
              <a:rPr lang="en-US" sz="2000" b="1" dirty="0">
                <a:latin typeface="Times New Roman" panose="02020603050405020304" pitchFamily="18" charset="0"/>
              </a:rPr>
              <a:t> </a:t>
            </a:r>
          </a:p>
          <a:p>
            <a:pPr eaLnBrk="1" hangingPunct="1">
              <a:spcBef>
                <a:spcPts val="600"/>
              </a:spcBef>
              <a:buFontTx/>
              <a:buAutoNum type="alphaLcParenR"/>
            </a:pPr>
            <a:r>
              <a:rPr lang="en-US" sz="2000" b="1" dirty="0" err="1">
                <a:solidFill>
                  <a:srgbClr val="FF6600"/>
                </a:solidFill>
                <a:latin typeface="Times New Roman" panose="02020603050405020304" pitchFamily="18" charset="0"/>
              </a:rPr>
              <a:t>Tả</a:t>
            </a:r>
            <a:r>
              <a:rPr lang="en-US" sz="2000" b="1" dirty="0">
                <a:solidFill>
                  <a:srgbClr val="FF6600"/>
                </a:solidFill>
                <a:latin typeface="Times New Roman" panose="02020603050405020304" pitchFamily="18" charset="0"/>
              </a:rPr>
              <a:t> </a:t>
            </a:r>
            <a:r>
              <a:rPr lang="en-US" sz="2000" b="1" dirty="0" err="1">
                <a:solidFill>
                  <a:srgbClr val="FF6600"/>
                </a:solidFill>
                <a:latin typeface="Times New Roman" panose="02020603050405020304" pitchFamily="18" charset="0"/>
              </a:rPr>
              <a:t>bao</a:t>
            </a:r>
            <a:r>
              <a:rPr lang="en-US" sz="2000" b="1" dirty="0">
                <a:solidFill>
                  <a:srgbClr val="FF6600"/>
                </a:solidFill>
                <a:latin typeface="Times New Roman" panose="02020603050405020304" pitchFamily="18" charset="0"/>
              </a:rPr>
              <a:t> </a:t>
            </a:r>
            <a:r>
              <a:rPr lang="en-US" sz="2000" b="1" dirty="0" err="1">
                <a:solidFill>
                  <a:srgbClr val="FF6600"/>
                </a:solidFill>
                <a:latin typeface="Times New Roman" panose="02020603050405020304" pitchFamily="18" charset="0"/>
              </a:rPr>
              <a:t>quát</a:t>
            </a:r>
            <a:r>
              <a:rPr lang="en-US" sz="2000" b="1" dirty="0">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chuối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to.  </a:t>
            </a:r>
            <a:r>
              <a:rPr lang="en-US" sz="2000" b="1" dirty="0" err="1">
                <a:solidFill>
                  <a:srgbClr val="0000FF"/>
                </a:solidFill>
                <a:latin typeface="Times New Roman" panose="02020603050405020304" pitchFamily="18" charset="0"/>
              </a:rPr>
              <a:t>Mọc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cùng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bụi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chuối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tốt</a:t>
            </a:r>
            <a:r>
              <a:rPr lang="en-US" sz="2000" b="1" dirty="0">
                <a:latin typeface="Times New Roman" panose="02020603050405020304" pitchFamily="18" charset="0"/>
              </a:rPr>
              <a:t>.</a:t>
            </a:r>
          </a:p>
          <a:p>
            <a:pPr eaLnBrk="1" hangingPunct="1">
              <a:spcBef>
                <a:spcPts val="600"/>
              </a:spcBef>
            </a:pPr>
            <a:r>
              <a:rPr lang="en-US" sz="2000" b="1" dirty="0">
                <a:solidFill>
                  <a:srgbClr val="FF6600"/>
                </a:solidFill>
                <a:latin typeface="Times New Roman" panose="02020603050405020304" pitchFamily="18" charset="0"/>
              </a:rPr>
              <a:t>b)</a:t>
            </a:r>
            <a:r>
              <a:rPr lang="en-US" sz="2000" b="1" dirty="0" err="1">
                <a:solidFill>
                  <a:srgbClr val="FF6600"/>
                </a:solidFill>
                <a:latin typeface="Times New Roman" panose="02020603050405020304" pitchFamily="18" charset="0"/>
              </a:rPr>
              <a:t>Tả</a:t>
            </a:r>
            <a:r>
              <a:rPr lang="en-US" sz="2000" b="1" dirty="0">
                <a:solidFill>
                  <a:srgbClr val="FF6600"/>
                </a:solidFill>
                <a:latin typeface="Times New Roman" panose="02020603050405020304" pitchFamily="18" charset="0"/>
              </a:rPr>
              <a:t> </a:t>
            </a:r>
            <a:r>
              <a:rPr lang="en-US" sz="2000" b="1" dirty="0" err="1">
                <a:solidFill>
                  <a:srgbClr val="FF6600"/>
                </a:solidFill>
                <a:latin typeface="Times New Roman" panose="02020603050405020304" pitchFamily="18" charset="0"/>
              </a:rPr>
              <a:t>từng</a:t>
            </a:r>
            <a:r>
              <a:rPr lang="en-US" sz="2000" b="1" dirty="0">
                <a:solidFill>
                  <a:srgbClr val="FF6600"/>
                </a:solidFill>
                <a:latin typeface="Times New Roman" panose="02020603050405020304" pitchFamily="18" charset="0"/>
              </a:rPr>
              <a:t> </a:t>
            </a:r>
            <a:r>
              <a:rPr lang="en-US" sz="2000" b="1" dirty="0" err="1">
                <a:solidFill>
                  <a:srgbClr val="FF6600"/>
                </a:solidFill>
                <a:latin typeface="Times New Roman" panose="02020603050405020304" pitchFamily="18" charset="0"/>
              </a:rPr>
              <a:t>bộ</a:t>
            </a:r>
            <a:r>
              <a:rPr lang="en-US" sz="2000" b="1" dirty="0">
                <a:solidFill>
                  <a:srgbClr val="FF6600"/>
                </a:solidFill>
                <a:latin typeface="Times New Roman" panose="02020603050405020304" pitchFamily="18" charset="0"/>
              </a:rPr>
              <a:t> </a:t>
            </a:r>
            <a:r>
              <a:rPr lang="en-US" sz="2000" b="1" dirty="0" err="1">
                <a:solidFill>
                  <a:srgbClr val="FF6600"/>
                </a:solidFill>
                <a:latin typeface="Times New Roman" panose="02020603050405020304" pitchFamily="18" charset="0"/>
              </a:rPr>
              <a:t>phận</a:t>
            </a:r>
            <a:r>
              <a:rPr lang="en-US" sz="2000" b="1" dirty="0">
                <a:solidFill>
                  <a:srgbClr val="FF6600"/>
                </a:solidFill>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Rễ </a:t>
            </a:r>
            <a:r>
              <a:rPr lang="en-US" sz="2000" b="1" dirty="0" err="1">
                <a:solidFill>
                  <a:srgbClr val="0000FF"/>
                </a:solidFill>
                <a:latin typeface="Times New Roman" panose="02020603050405020304" pitchFamily="18" charset="0"/>
              </a:rPr>
              <a:t>bám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sâu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tỏa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Gốc </a:t>
            </a:r>
            <a:r>
              <a:rPr lang="en-US" sz="2000" b="1" dirty="0" err="1">
                <a:solidFill>
                  <a:srgbClr val="0000FF"/>
                </a:solidFill>
                <a:latin typeface="Times New Roman" panose="02020603050405020304" pitchFamily="18" charset="0"/>
              </a:rPr>
              <a:t>hơi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phình</a:t>
            </a:r>
            <a:r>
              <a:rPr lang="en-US" sz="2000" b="1" dirty="0">
                <a:solidFill>
                  <a:srgbClr val="0000FF"/>
                </a:solidFill>
                <a:latin typeface="Times New Roman" panose="02020603050405020304" pitchFamily="18" charset="0"/>
              </a:rPr>
              <a:t>, to </a:t>
            </a:r>
            <a:r>
              <a:rPr lang="en-US" sz="2000" b="1" dirty="0" err="1">
                <a:solidFill>
                  <a:srgbClr val="0000FF"/>
                </a:solidFill>
                <a:latin typeface="Times New Roman" panose="02020603050405020304" pitchFamily="18" charset="0"/>
              </a:rPr>
              <a:t>hơn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Thân </a:t>
            </a:r>
            <a:r>
              <a:rPr lang="en-US" sz="2000" b="1" dirty="0" err="1">
                <a:solidFill>
                  <a:srgbClr val="0000FF"/>
                </a:solidFill>
                <a:latin typeface="Times New Roman" panose="02020603050405020304" pitchFamily="18" charset="0"/>
              </a:rPr>
              <a:t>xốp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nhẵn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Lá </a:t>
            </a:r>
            <a:r>
              <a:rPr lang="en-US" sz="2000" b="1" dirty="0">
                <a:solidFill>
                  <a:srgbClr val="0000FF"/>
                </a:solidFill>
                <a:latin typeface="Times New Roman" panose="02020603050405020304" pitchFamily="18" charset="0"/>
              </a:rPr>
              <a:t>to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tiêu</a:t>
            </a:r>
            <a:r>
              <a:rPr lang="en-US" sz="2000" b="1" dirty="0">
                <a:solidFill>
                  <a:srgbClr val="0000FF"/>
                </a:solidFill>
                <a:latin typeface="Times New Roman" panose="02020603050405020304" pitchFamily="18" charset="0"/>
              </a:rPr>
              <a:t>. </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Buồng </a:t>
            </a:r>
            <a:r>
              <a:rPr lang="en-US" sz="2000" b="1" dirty="0" err="1">
                <a:solidFill>
                  <a:srgbClr val="0000FF"/>
                </a:solidFill>
                <a:latin typeface="Times New Roman" panose="02020603050405020304" pitchFamily="18" charset="0"/>
              </a:rPr>
              <a:t>chuối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đếm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được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nải</a:t>
            </a:r>
            <a:r>
              <a:rPr lang="en-US" sz="2000" b="1" dirty="0">
                <a:solidFill>
                  <a:srgbClr val="0000FF"/>
                </a:solidFill>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Các </a:t>
            </a:r>
            <a:r>
              <a:rPr lang="en-US" sz="2000" b="1" dirty="0" err="1">
                <a:solidFill>
                  <a:srgbClr val="0000FF"/>
                </a:solidFill>
                <a:latin typeface="Times New Roman" panose="02020603050405020304" pitchFamily="18" charset="0"/>
              </a:rPr>
              <a:t>nải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chuối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úp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nhau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quả</a:t>
            </a:r>
            <a:r>
              <a:rPr lang="en-US" sz="2000" b="1" dirty="0">
                <a:solidFill>
                  <a:srgbClr val="0000FF"/>
                </a:solidFill>
                <a:latin typeface="Times New Roman" panose="02020603050405020304" pitchFamily="18" charset="0"/>
              </a:rPr>
              <a:t> to </a:t>
            </a:r>
            <a:r>
              <a:rPr lang="en-US" sz="2000" b="1" dirty="0" err="1">
                <a:solidFill>
                  <a:srgbClr val="0000FF"/>
                </a:solidFill>
                <a:latin typeface="Times New Roman" panose="02020603050405020304" pitchFamily="18" charset="0"/>
              </a:rPr>
              <a:t>làm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nghiêng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mình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trĩu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xuống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 Chuối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hương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thơm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phất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vị</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đà</a:t>
            </a:r>
            <a:r>
              <a:rPr lang="en-US" sz="2000" b="1" dirty="0">
                <a:solidFill>
                  <a:srgbClr val="0000FF"/>
                </a:solidFill>
                <a:latin typeface="Times New Roman" panose="02020603050405020304" pitchFamily="18" charset="0"/>
              </a:rPr>
              <a:t>.</a:t>
            </a:r>
          </a:p>
          <a:p>
            <a:pPr eaLnBrk="1" hangingPunct="1">
              <a:spcBef>
                <a:spcPts val="600"/>
              </a:spcBef>
            </a:pPr>
            <a:r>
              <a:rPr lang="en-US" sz="2000" b="1">
                <a:solidFill>
                  <a:srgbClr val="0000FF"/>
                </a:solidFill>
                <a:latin typeface="Times New Roman" panose="02020603050405020304" pitchFamily="18" charset="0"/>
              </a:rPr>
              <a:t>	</a:t>
            </a:r>
            <a:r>
              <a:rPr lang="en-US" sz="2000" b="1" smtClean="0">
                <a:solidFill>
                  <a:srgbClr val="0000FF"/>
                </a:solidFill>
                <a:latin typeface="Times New Roman" panose="02020603050405020304" pitchFamily="18" charset="0"/>
              </a:rPr>
              <a:t>Chuối </a:t>
            </a:r>
            <a:r>
              <a:rPr lang="en-US" sz="2000" b="1" dirty="0" err="1">
                <a:solidFill>
                  <a:srgbClr val="0000FF"/>
                </a:solidFill>
                <a:latin typeface="Times New Roman" panose="02020603050405020304" pitchFamily="18" charset="0"/>
              </a:rPr>
              <a:t>dễ</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trồng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ăn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ngon</a:t>
            </a:r>
            <a:r>
              <a:rPr lang="en-US" sz="2000" b="1" dirty="0">
                <a:solidFill>
                  <a:srgbClr val="0000FF"/>
                </a:solidFill>
                <a:latin typeface="Times New Roman" panose="02020603050405020304" pitchFamily="18" charset="0"/>
              </a:rPr>
              <a:t>.</a:t>
            </a:r>
          </a:p>
          <a:p>
            <a:pPr eaLnBrk="1" hangingPunct="1">
              <a:spcBef>
                <a:spcPts val="600"/>
              </a:spcBef>
            </a:pPr>
            <a:r>
              <a:rPr lang="en-US" sz="2000" b="1" dirty="0">
                <a:solidFill>
                  <a:srgbClr val="0000FF"/>
                </a:solidFill>
                <a:latin typeface="Times New Roman" panose="02020603050405020304" pitchFamily="18" charset="0"/>
              </a:rPr>
              <a:t> </a:t>
            </a:r>
            <a:r>
              <a:rPr lang="en-US" sz="2000" b="1" dirty="0" smtClean="0">
                <a:solidFill>
                  <a:srgbClr val="0000FF"/>
                </a:solidFill>
                <a:latin typeface="Times New Roman" panose="02020603050405020304" pitchFamily="18" charset="0"/>
              </a:rPr>
              <a:t>3.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thường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giúp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sóc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khóm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chuối</a:t>
            </a:r>
            <a:r>
              <a:rPr lang="en-US" sz="2000" b="1" dirty="0">
                <a:latin typeface="Times New Roman" panose="02020603050405020304" pitchFamily="18" charset="0"/>
              </a:rPr>
              <a:t> .</a:t>
            </a:r>
            <a:endParaRPr lang="en-US" sz="2000" dirty="0"/>
          </a:p>
        </p:txBody>
      </p:sp>
      <p:sp>
        <p:nvSpPr>
          <p:cNvPr id="21510" name="AutoShape 14">
            <a:hlinkClick r:id="rId2" action="ppaction://hlinksldjump" highlightClick="1"/>
          </p:cNvPr>
          <p:cNvSpPr>
            <a:spLocks noChangeArrowheads="1"/>
          </p:cNvSpPr>
          <p:nvPr/>
        </p:nvSpPr>
        <p:spPr bwMode="auto">
          <a:xfrm>
            <a:off x="7162800" y="6553200"/>
            <a:ext cx="5334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5314950"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4"/>
          <p:cNvSpPr txBox="1">
            <a:spLocks noChangeArrowheads="1"/>
          </p:cNvSpPr>
          <p:nvPr/>
        </p:nvSpPr>
        <p:spPr bwMode="auto">
          <a:xfrm>
            <a:off x="1066800" y="173251"/>
            <a:ext cx="6515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rgbClr val="FF3300"/>
                </a:solidFill>
                <a:latin typeface="Times New Roman" panose="02020603050405020304" pitchFamily="18" charset="0"/>
              </a:rPr>
              <a:t>Dàn</a:t>
            </a:r>
            <a:r>
              <a:rPr lang="en-US" altLang="en-US" sz="2800" b="1" dirty="0">
                <a:solidFill>
                  <a:srgbClr val="FF3300"/>
                </a:solidFill>
                <a:latin typeface="Times New Roman" panose="02020603050405020304" pitchFamily="18" charset="0"/>
              </a:rPr>
              <a:t> ý </a:t>
            </a:r>
            <a:r>
              <a:rPr lang="en-US" altLang="en-US" sz="2800" b="1" dirty="0" err="1">
                <a:solidFill>
                  <a:srgbClr val="FF3300"/>
                </a:solidFill>
                <a:latin typeface="Times New Roman" panose="02020603050405020304" pitchFamily="18" charset="0"/>
              </a:rPr>
              <a:t>chung</a:t>
            </a:r>
            <a:endParaRPr lang="en-US" altLang="en-US" sz="2800" b="1" i="1" dirty="0">
              <a:solidFill>
                <a:srgbClr val="FF3300"/>
              </a:solidFill>
              <a:latin typeface="Times New Roman" panose="02020603050405020304"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7829550" cy="326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647134"/>
            <a:ext cx="3714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218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p:cNvGrpSpPr>
            <a:grpSpLocks/>
          </p:cNvGrpSpPr>
          <p:nvPr/>
        </p:nvGrpSpPr>
        <p:grpSpPr bwMode="auto">
          <a:xfrm>
            <a:off x="0" y="0"/>
            <a:ext cx="9144000" cy="6858000"/>
            <a:chOff x="0" y="0"/>
            <a:chExt cx="9144000" cy="6858000"/>
          </a:xfrm>
        </p:grpSpPr>
        <p:pic>
          <p:nvPicPr>
            <p:cNvPr id="4099"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9"/>
            <p:cNvSpPr txBox="1">
              <a:spLocks noChangeArrowheads="1"/>
            </p:cNvSpPr>
            <p:nvPr/>
          </p:nvSpPr>
          <p:spPr bwMode="auto">
            <a:xfrm>
              <a:off x="1219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FF00"/>
                  </a:solidFill>
                  <a:latin typeface="HP001 4 hàng" panose="020B0603050302020204" pitchFamily="34" charset="0"/>
                </a:rPr>
                <a:t>Tạm biệt các em,</a:t>
              </a:r>
            </a:p>
            <a:p>
              <a:pPr algn="ctr" eaLnBrk="1" hangingPunct="1">
                <a:spcBef>
                  <a:spcPct val="50000"/>
                </a:spcBef>
                <a:buFontTx/>
                <a:buNone/>
              </a:pPr>
              <a:r>
                <a:rPr lang="en-US" altLang="en-US" sz="3600" b="1">
                  <a:solidFill>
                    <a:srgbClr val="FFFF00"/>
                  </a:solidFill>
                  <a:latin typeface="HP001 4 hàng" panose="020B0603050302020204" pitchFamily="34" charset="0"/>
                </a:rPr>
                <a:t>hẹn gặp lại!</a:t>
              </a:r>
            </a:p>
          </p:txBody>
        </p:sp>
        <p:sp>
          <p:nvSpPr>
            <p:cNvPr id="4101" name="Text Box 9"/>
            <p:cNvSpPr txBox="1">
              <a:spLocks noChangeArrowheads="1"/>
            </p:cNvSpPr>
            <p:nvPr/>
          </p:nvSpPr>
          <p:spPr bwMode="auto">
            <a:xfrm>
              <a:off x="5580112"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a:solidFill>
                    <a:srgbClr val="0000FF"/>
                  </a:solidFill>
                  <a:latin typeface="HP001 4 hàng" panose="020B0603050302020204" pitchFamily="34" charset="0"/>
                </a:rPr>
                <a:t>Giáo viên: Trần Công Hiến</a:t>
              </a:r>
            </a:p>
          </p:txBody>
        </p:sp>
      </p:grpSp>
    </p:spTree>
    <p:extLst>
      <p:ext uri="{BB962C8B-B14F-4D97-AF65-F5344CB8AC3E}">
        <p14:creationId xmlns:p14="http://schemas.microsoft.com/office/powerpoint/2010/main" val="236155564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565355" y="5334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smtClean="0"/>
              <a:t>- </a:t>
            </a:r>
            <a:r>
              <a:rPr lang="en-US" sz="2800" b="1" dirty="0" err="1" smtClean="0"/>
              <a:t>Nêu</a:t>
            </a:r>
            <a:r>
              <a:rPr lang="en-US" sz="2800" b="1" dirty="0" smtClean="0"/>
              <a:t> </a:t>
            </a:r>
            <a:r>
              <a:rPr lang="en-US" sz="2800" b="1" dirty="0" err="1"/>
              <a:t>cấu</a:t>
            </a:r>
            <a:r>
              <a:rPr lang="en-US" sz="2800" b="1" dirty="0"/>
              <a:t> </a:t>
            </a:r>
            <a:r>
              <a:rPr lang="en-US" sz="2800" b="1" dirty="0" err="1"/>
              <a:t>tạo</a:t>
            </a:r>
            <a:r>
              <a:rPr lang="en-US" sz="2800" b="1" dirty="0"/>
              <a:t> </a:t>
            </a:r>
            <a:r>
              <a:rPr lang="en-US" sz="2800" b="1" dirty="0" err="1"/>
              <a:t>của</a:t>
            </a:r>
            <a:r>
              <a:rPr lang="en-US" sz="2800" b="1" dirty="0"/>
              <a:t> </a:t>
            </a:r>
            <a:r>
              <a:rPr lang="en-US" sz="2800" b="1" dirty="0" err="1"/>
              <a:t>bài</a:t>
            </a:r>
            <a:r>
              <a:rPr lang="en-US" sz="2800" b="1" dirty="0"/>
              <a:t> </a:t>
            </a:r>
            <a:r>
              <a:rPr lang="en-US" sz="2800" b="1" dirty="0" err="1"/>
              <a:t>văn</a:t>
            </a:r>
            <a:r>
              <a:rPr lang="en-US" sz="2800" b="1" dirty="0"/>
              <a:t> </a:t>
            </a:r>
            <a:r>
              <a:rPr lang="en-US" sz="2800" b="1" dirty="0" err="1"/>
              <a:t>miêu</a:t>
            </a:r>
            <a:r>
              <a:rPr lang="en-US" sz="2800" b="1" dirty="0"/>
              <a:t> </a:t>
            </a:r>
            <a:r>
              <a:rPr lang="en-US" sz="2800" b="1" dirty="0" err="1"/>
              <a:t>tả</a:t>
            </a:r>
            <a:r>
              <a:rPr lang="en-US" sz="2800" b="1" dirty="0"/>
              <a:t> </a:t>
            </a:r>
            <a:r>
              <a:rPr lang="en-US" sz="2800" b="1" dirty="0" err="1"/>
              <a:t>đồ</a:t>
            </a:r>
            <a:r>
              <a:rPr lang="en-US" sz="2800" b="1" dirty="0"/>
              <a:t> </a:t>
            </a:r>
            <a:r>
              <a:rPr lang="en-US" sz="2800" b="1" dirty="0" err="1"/>
              <a:t>vật</a:t>
            </a:r>
            <a:r>
              <a:rPr lang="en-US" sz="2800" b="1" dirty="0"/>
              <a:t>?</a:t>
            </a:r>
          </a:p>
        </p:txBody>
      </p:sp>
      <p:sp>
        <p:nvSpPr>
          <p:cNvPr id="3076" name="Rectangle 14"/>
          <p:cNvSpPr>
            <a:spLocks noChangeArrowheads="1"/>
          </p:cNvSpPr>
          <p:nvPr/>
        </p:nvSpPr>
        <p:spPr bwMode="auto">
          <a:xfrm>
            <a:off x="533400" y="1517650"/>
            <a:ext cx="7772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i="1" dirty="0" err="1">
                <a:solidFill>
                  <a:srgbClr val="FF3300"/>
                </a:solidFill>
              </a:rPr>
              <a:t>Một</a:t>
            </a:r>
            <a:r>
              <a:rPr lang="en-US" sz="2600" b="1" i="1" dirty="0">
                <a:solidFill>
                  <a:srgbClr val="FF3300"/>
                </a:solidFill>
              </a:rPr>
              <a:t> </a:t>
            </a:r>
            <a:r>
              <a:rPr lang="en-US" sz="2600" b="1" i="1" dirty="0" err="1">
                <a:solidFill>
                  <a:srgbClr val="FF3300"/>
                </a:solidFill>
              </a:rPr>
              <a:t>bài</a:t>
            </a:r>
            <a:r>
              <a:rPr lang="en-US" sz="2600" b="1" i="1" dirty="0">
                <a:solidFill>
                  <a:srgbClr val="FF3300"/>
                </a:solidFill>
              </a:rPr>
              <a:t> </a:t>
            </a:r>
            <a:r>
              <a:rPr lang="en-US" sz="2600" b="1" i="1" dirty="0" err="1">
                <a:solidFill>
                  <a:srgbClr val="FF3300"/>
                </a:solidFill>
              </a:rPr>
              <a:t>văn</a:t>
            </a:r>
            <a:r>
              <a:rPr lang="en-US" sz="2600" b="1" i="1" dirty="0">
                <a:solidFill>
                  <a:srgbClr val="FF3300"/>
                </a:solidFill>
              </a:rPr>
              <a:t> </a:t>
            </a:r>
            <a:r>
              <a:rPr lang="en-US" sz="2600" b="1" i="1" dirty="0" err="1">
                <a:solidFill>
                  <a:srgbClr val="FF3300"/>
                </a:solidFill>
              </a:rPr>
              <a:t>miêu</a:t>
            </a:r>
            <a:r>
              <a:rPr lang="en-US" sz="2600" b="1" i="1" dirty="0">
                <a:solidFill>
                  <a:srgbClr val="FF3300"/>
                </a:solidFill>
              </a:rPr>
              <a:t> </a:t>
            </a:r>
            <a:r>
              <a:rPr lang="en-US" sz="2600" b="1" i="1" dirty="0" err="1">
                <a:solidFill>
                  <a:srgbClr val="FF3300"/>
                </a:solidFill>
              </a:rPr>
              <a:t>tả</a:t>
            </a:r>
            <a:r>
              <a:rPr lang="en-US" sz="2600" b="1" i="1" dirty="0">
                <a:solidFill>
                  <a:srgbClr val="FF3300"/>
                </a:solidFill>
              </a:rPr>
              <a:t> </a:t>
            </a:r>
            <a:r>
              <a:rPr lang="en-US" sz="2600" b="1" i="1" dirty="0" err="1">
                <a:solidFill>
                  <a:srgbClr val="FF3300"/>
                </a:solidFill>
              </a:rPr>
              <a:t>đồ</a:t>
            </a:r>
            <a:r>
              <a:rPr lang="en-US" sz="2600" b="1" i="1" dirty="0">
                <a:solidFill>
                  <a:srgbClr val="FF3300"/>
                </a:solidFill>
              </a:rPr>
              <a:t> </a:t>
            </a:r>
            <a:r>
              <a:rPr lang="en-US" sz="2600" b="1" i="1" dirty="0" err="1">
                <a:solidFill>
                  <a:srgbClr val="FF3300"/>
                </a:solidFill>
              </a:rPr>
              <a:t>vật</a:t>
            </a:r>
            <a:r>
              <a:rPr lang="en-US" sz="2600" b="1" i="1" dirty="0">
                <a:solidFill>
                  <a:srgbClr val="FF3300"/>
                </a:solidFill>
              </a:rPr>
              <a:t> </a:t>
            </a:r>
            <a:r>
              <a:rPr lang="en-US" sz="2600" b="1" i="1" dirty="0" err="1">
                <a:solidFill>
                  <a:srgbClr val="FF3300"/>
                </a:solidFill>
              </a:rPr>
              <a:t>gồm</a:t>
            </a:r>
            <a:r>
              <a:rPr lang="en-US" sz="2600" b="1" i="1" dirty="0">
                <a:solidFill>
                  <a:srgbClr val="FF3300"/>
                </a:solidFill>
              </a:rPr>
              <a:t> 3 </a:t>
            </a:r>
            <a:r>
              <a:rPr lang="en-US" sz="2600" b="1" i="1" dirty="0" err="1">
                <a:solidFill>
                  <a:srgbClr val="FF3300"/>
                </a:solidFill>
              </a:rPr>
              <a:t>phần</a:t>
            </a:r>
            <a:r>
              <a:rPr lang="en-US" sz="2600" b="1" i="1" dirty="0">
                <a:solidFill>
                  <a:srgbClr val="FF3300"/>
                </a:solidFill>
              </a:rPr>
              <a:t>:</a:t>
            </a:r>
          </a:p>
          <a:p>
            <a:pPr eaLnBrk="1" hangingPunct="1"/>
            <a:endParaRPr lang="en-US" sz="2600" b="1" i="1" dirty="0">
              <a:solidFill>
                <a:srgbClr val="FF3300"/>
              </a:solidFill>
            </a:endParaRPr>
          </a:p>
          <a:p>
            <a:pPr eaLnBrk="1" hangingPunct="1"/>
            <a:r>
              <a:rPr lang="en-US" sz="2600" b="1" dirty="0" err="1">
                <a:solidFill>
                  <a:srgbClr val="FF0066"/>
                </a:solidFill>
              </a:rPr>
              <a:t>Mở</a:t>
            </a:r>
            <a:r>
              <a:rPr lang="en-US" sz="2600" b="1" dirty="0">
                <a:solidFill>
                  <a:srgbClr val="FF0066"/>
                </a:solidFill>
              </a:rPr>
              <a:t> </a:t>
            </a:r>
            <a:r>
              <a:rPr lang="en-US" sz="2600" b="1" dirty="0" err="1">
                <a:solidFill>
                  <a:srgbClr val="FF0066"/>
                </a:solidFill>
              </a:rPr>
              <a:t>bài</a:t>
            </a:r>
            <a:r>
              <a:rPr lang="en-US" sz="2600" dirty="0"/>
              <a:t>  </a:t>
            </a:r>
            <a:r>
              <a:rPr lang="en-US" sz="2600" dirty="0">
                <a:solidFill>
                  <a:srgbClr val="0000FF"/>
                </a:solidFill>
              </a:rPr>
              <a:t>:   </a:t>
            </a:r>
            <a:r>
              <a:rPr lang="en-US" sz="2600" dirty="0" err="1">
                <a:solidFill>
                  <a:srgbClr val="0000FF"/>
                </a:solidFill>
              </a:rPr>
              <a:t>G</a:t>
            </a:r>
            <a:r>
              <a:rPr lang="en-US" sz="2600" dirty="0" err="1" smtClean="0">
                <a:solidFill>
                  <a:srgbClr val="0000FF"/>
                </a:solidFill>
              </a:rPr>
              <a:t>iới</a:t>
            </a:r>
            <a:r>
              <a:rPr lang="en-US" sz="2600" dirty="0" smtClean="0">
                <a:solidFill>
                  <a:srgbClr val="0000FF"/>
                </a:solidFill>
              </a:rPr>
              <a:t> </a:t>
            </a:r>
            <a:r>
              <a:rPr lang="en-US" sz="2600" dirty="0" err="1">
                <a:solidFill>
                  <a:srgbClr val="0000FF"/>
                </a:solidFill>
              </a:rPr>
              <a:t>thiệu</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định</a:t>
            </a:r>
            <a:r>
              <a:rPr lang="en-US" sz="2600" dirty="0">
                <a:solidFill>
                  <a:srgbClr val="0000FF"/>
                </a:solidFill>
              </a:rPr>
              <a:t> </a:t>
            </a:r>
            <a:r>
              <a:rPr lang="en-US" sz="2600" dirty="0" err="1">
                <a:solidFill>
                  <a:srgbClr val="0000FF"/>
                </a:solidFill>
              </a:rPr>
              <a:t>tả</a:t>
            </a:r>
            <a:endParaRPr lang="en-US" sz="2600" dirty="0">
              <a:solidFill>
                <a:srgbClr val="0000FF"/>
              </a:solidFill>
            </a:endParaRPr>
          </a:p>
          <a:p>
            <a:pPr eaLnBrk="1" hangingPunct="1"/>
            <a:endParaRPr lang="en-US" sz="2600" dirty="0">
              <a:solidFill>
                <a:srgbClr val="0000FF"/>
              </a:solidFill>
            </a:endParaRPr>
          </a:p>
          <a:p>
            <a:pPr eaLnBrk="1" hangingPunct="1"/>
            <a:r>
              <a:rPr lang="en-US" sz="2600" b="1" dirty="0" err="1">
                <a:solidFill>
                  <a:srgbClr val="FF3300"/>
                </a:solidFill>
              </a:rPr>
              <a:t>Thân</a:t>
            </a:r>
            <a:r>
              <a:rPr lang="en-US" sz="2600" b="1" dirty="0">
                <a:solidFill>
                  <a:srgbClr val="FF3300"/>
                </a:solidFill>
              </a:rPr>
              <a:t> </a:t>
            </a:r>
            <a:r>
              <a:rPr lang="en-US" sz="2600" b="1" dirty="0" err="1">
                <a:solidFill>
                  <a:srgbClr val="FF3300"/>
                </a:solidFill>
              </a:rPr>
              <a:t>bài</a:t>
            </a:r>
            <a:r>
              <a:rPr lang="en-US" sz="2600" dirty="0">
                <a:solidFill>
                  <a:srgbClr val="0000FF"/>
                </a:solidFill>
              </a:rPr>
              <a:t>: - </a:t>
            </a:r>
            <a:r>
              <a:rPr lang="en-US" sz="2600" dirty="0" err="1">
                <a:solidFill>
                  <a:srgbClr val="0000FF"/>
                </a:solidFill>
              </a:rPr>
              <a:t>T</a:t>
            </a:r>
            <a:r>
              <a:rPr lang="en-US" sz="2600" dirty="0" err="1" smtClean="0">
                <a:solidFill>
                  <a:srgbClr val="0000FF"/>
                </a:solidFill>
              </a:rPr>
              <a:t>ả</a:t>
            </a:r>
            <a:r>
              <a:rPr lang="en-US" sz="2600" dirty="0" smtClean="0">
                <a:solidFill>
                  <a:srgbClr val="0000FF"/>
                </a:solidFill>
              </a:rPr>
              <a:t> </a:t>
            </a:r>
            <a:r>
              <a:rPr lang="en-US" sz="2600" dirty="0" err="1">
                <a:solidFill>
                  <a:srgbClr val="0000FF"/>
                </a:solidFill>
              </a:rPr>
              <a:t>bao</a:t>
            </a:r>
            <a:r>
              <a:rPr lang="en-US" sz="2600" dirty="0"/>
              <a:t> </a:t>
            </a:r>
            <a:r>
              <a:rPr lang="en-US" sz="2600" dirty="0" err="1">
                <a:solidFill>
                  <a:srgbClr val="0000FF"/>
                </a:solidFill>
              </a:rPr>
              <a:t>quát</a:t>
            </a:r>
            <a:endParaRPr lang="en-US" sz="2600" dirty="0">
              <a:solidFill>
                <a:srgbClr val="0000FF"/>
              </a:solidFill>
            </a:endParaRPr>
          </a:p>
          <a:p>
            <a:pPr eaLnBrk="1" hangingPunct="1"/>
            <a:r>
              <a:rPr lang="en-US" sz="2600" dirty="0">
                <a:solidFill>
                  <a:srgbClr val="0000FF"/>
                </a:solidFill>
              </a:rPr>
              <a:t>                 - </a:t>
            </a:r>
            <a:r>
              <a:rPr lang="en-US" sz="2600" dirty="0" err="1">
                <a:solidFill>
                  <a:srgbClr val="0000FF"/>
                </a:solidFill>
              </a:rPr>
              <a:t>T</a:t>
            </a:r>
            <a:r>
              <a:rPr lang="en-US" sz="2600" dirty="0" err="1" smtClean="0">
                <a:solidFill>
                  <a:srgbClr val="0000FF"/>
                </a:solidFill>
              </a:rPr>
              <a:t>ả</a:t>
            </a:r>
            <a:r>
              <a:rPr lang="en-US" sz="2600" dirty="0" smtClean="0">
                <a:solidFill>
                  <a:srgbClr val="0000FF"/>
                </a:solidFill>
              </a:rPr>
              <a:t> </a:t>
            </a:r>
            <a:r>
              <a:rPr lang="en-US" sz="2600" dirty="0">
                <a:solidFill>
                  <a:srgbClr val="0000FF"/>
                </a:solidFill>
              </a:rPr>
              <a:t>chi </a:t>
            </a:r>
            <a:r>
              <a:rPr lang="en-US" sz="2600" dirty="0" err="1">
                <a:solidFill>
                  <a:srgbClr val="0000FF"/>
                </a:solidFill>
              </a:rPr>
              <a:t>tiết</a:t>
            </a:r>
            <a:r>
              <a:rPr lang="en-US" sz="2600" dirty="0">
                <a:solidFill>
                  <a:srgbClr val="0000FF"/>
                </a:solidFill>
              </a:rPr>
              <a:t> (</a:t>
            </a:r>
            <a:r>
              <a:rPr lang="en-US" sz="2600" dirty="0" err="1">
                <a:solidFill>
                  <a:srgbClr val="0000FF"/>
                </a:solidFill>
              </a:rPr>
              <a:t>theo</a:t>
            </a:r>
            <a:r>
              <a:rPr lang="en-US" sz="2600" dirty="0">
                <a:solidFill>
                  <a:srgbClr val="0000FF"/>
                </a:solidFill>
              </a:rPr>
              <a:t> </a:t>
            </a:r>
            <a:r>
              <a:rPr lang="en-US" sz="2600" dirty="0" err="1">
                <a:solidFill>
                  <a:srgbClr val="0000FF"/>
                </a:solidFill>
              </a:rPr>
              <a:t>trình</a:t>
            </a:r>
            <a:r>
              <a:rPr lang="en-US" sz="2600" dirty="0">
                <a:solidFill>
                  <a:srgbClr val="0000FF"/>
                </a:solidFill>
              </a:rPr>
              <a:t> </a:t>
            </a:r>
            <a:r>
              <a:rPr lang="en-US" sz="2600" dirty="0" err="1">
                <a:solidFill>
                  <a:srgbClr val="0000FF"/>
                </a:solidFill>
              </a:rPr>
              <a:t>tự</a:t>
            </a:r>
            <a:r>
              <a:rPr lang="en-US" sz="2600" dirty="0">
                <a:solidFill>
                  <a:srgbClr val="0000FF"/>
                </a:solidFill>
              </a:rPr>
              <a:t> </a:t>
            </a:r>
            <a:r>
              <a:rPr lang="en-US" sz="2600" dirty="0" err="1">
                <a:solidFill>
                  <a:srgbClr val="0000FF"/>
                </a:solidFill>
              </a:rPr>
              <a:t>nhất</a:t>
            </a:r>
            <a:r>
              <a:rPr lang="en-US" sz="2600" dirty="0">
                <a:solidFill>
                  <a:srgbClr val="0000FF"/>
                </a:solidFill>
              </a:rPr>
              <a:t> </a:t>
            </a:r>
            <a:r>
              <a:rPr lang="en-US" sz="2600" dirty="0" err="1">
                <a:solidFill>
                  <a:srgbClr val="0000FF"/>
                </a:solidFill>
              </a:rPr>
              <a:t>định</a:t>
            </a:r>
            <a:r>
              <a:rPr lang="en-US" sz="2600" dirty="0">
                <a:solidFill>
                  <a:srgbClr val="0000FF"/>
                </a:solidFill>
              </a:rPr>
              <a:t>)</a:t>
            </a:r>
          </a:p>
          <a:p>
            <a:pPr eaLnBrk="1" hangingPunct="1"/>
            <a:endParaRPr lang="en-US" sz="2600" dirty="0">
              <a:solidFill>
                <a:srgbClr val="0000FF"/>
              </a:solidFill>
            </a:endParaRPr>
          </a:p>
          <a:p>
            <a:pPr eaLnBrk="1" hangingPunct="1"/>
            <a:r>
              <a:rPr lang="en-US" sz="2600" b="1" dirty="0" err="1">
                <a:solidFill>
                  <a:srgbClr val="FF0066"/>
                </a:solidFill>
              </a:rPr>
              <a:t>Kết</a:t>
            </a:r>
            <a:r>
              <a:rPr lang="en-US" sz="2600" b="1" dirty="0">
                <a:solidFill>
                  <a:srgbClr val="FF0066"/>
                </a:solidFill>
              </a:rPr>
              <a:t> </a:t>
            </a:r>
            <a:r>
              <a:rPr lang="en-US" sz="2600" b="1" dirty="0" err="1">
                <a:solidFill>
                  <a:srgbClr val="FF0066"/>
                </a:solidFill>
              </a:rPr>
              <a:t>bài</a:t>
            </a:r>
            <a:r>
              <a:rPr lang="en-US" sz="2600" dirty="0">
                <a:solidFill>
                  <a:srgbClr val="FF0066"/>
                </a:solidFill>
              </a:rPr>
              <a:t>:</a:t>
            </a:r>
            <a:r>
              <a:rPr lang="en-US" sz="2600" dirty="0"/>
              <a:t>     </a:t>
            </a:r>
            <a:r>
              <a:rPr lang="en-US" sz="2600" dirty="0" err="1">
                <a:solidFill>
                  <a:srgbClr val="0000FF"/>
                </a:solidFill>
              </a:rPr>
              <a:t>Nêu</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nghĩ</a:t>
            </a:r>
            <a:r>
              <a:rPr lang="en-US" sz="2600" dirty="0">
                <a:solidFill>
                  <a:srgbClr val="0000FF"/>
                </a:solidFill>
              </a:rPr>
              <a:t> </a:t>
            </a:r>
            <a:r>
              <a:rPr lang="en-US" sz="2600" dirty="0" err="1">
                <a:solidFill>
                  <a:srgbClr val="0000FF"/>
                </a:solidFill>
              </a:rPr>
              <a:t>hoặc</a:t>
            </a:r>
            <a:r>
              <a:rPr lang="en-US" sz="2600" dirty="0">
                <a:solidFill>
                  <a:srgbClr val="0000FF"/>
                </a:solidFill>
              </a:rPr>
              <a:t> </a:t>
            </a:r>
            <a:r>
              <a:rPr lang="en-US" sz="2600" dirty="0" err="1">
                <a:solidFill>
                  <a:srgbClr val="0000FF"/>
                </a:solidFill>
              </a:rPr>
              <a:t>tình</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của</a:t>
            </a:r>
            <a:r>
              <a:rPr lang="en-US" sz="2600" dirty="0">
                <a:solidFill>
                  <a:srgbClr val="0000FF"/>
                </a:solidFill>
              </a:rPr>
              <a:t> </a:t>
            </a:r>
            <a:r>
              <a:rPr lang="en-US" sz="2600" dirty="0" err="1">
                <a:solidFill>
                  <a:srgbClr val="0000FF"/>
                </a:solidFill>
              </a:rPr>
              <a:t>người</a:t>
            </a:r>
            <a:r>
              <a:rPr lang="en-US" sz="2600" dirty="0">
                <a:solidFill>
                  <a:srgbClr val="0000FF"/>
                </a:solidFill>
              </a:rPr>
              <a:t> </a:t>
            </a:r>
            <a:r>
              <a:rPr lang="en-US" sz="2600" dirty="0" err="1">
                <a:solidFill>
                  <a:srgbClr val="0000FF"/>
                </a:solidFill>
              </a:rPr>
              <a:t>tả</a:t>
            </a:r>
            <a:r>
              <a:rPr lang="en-US" sz="2600" dirty="0">
                <a:solidFill>
                  <a:srgbClr val="0000FF"/>
                </a:solidFill>
              </a:rPr>
              <a:t> </a:t>
            </a:r>
            <a:r>
              <a:rPr lang="en-US" sz="2600" dirty="0" err="1">
                <a:solidFill>
                  <a:srgbClr val="0000FF"/>
                </a:solidFill>
              </a:rPr>
              <a:t>đối</a:t>
            </a:r>
            <a:r>
              <a:rPr lang="en-US" sz="2600" dirty="0">
                <a:solidFill>
                  <a:srgbClr val="0000FF"/>
                </a:solidFill>
              </a:rPr>
              <a:t> </a:t>
            </a:r>
            <a:r>
              <a:rPr lang="en-US" sz="2600" dirty="0" err="1">
                <a:solidFill>
                  <a:srgbClr val="0000FF"/>
                </a:solidFill>
              </a:rPr>
              <a:t>với</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đó</a:t>
            </a:r>
            <a:r>
              <a:rPr lang="en-US" sz="26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additive="base">
                                        <p:cTn id="14"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xEl>
                                              <p:pRg st="2" end="2"/>
                                            </p:txEl>
                                          </p:spTgt>
                                        </p:tgtEl>
                                        <p:attrNameLst>
                                          <p:attrName>style.visibility</p:attrName>
                                        </p:attrNameLst>
                                      </p:cBhvr>
                                      <p:to>
                                        <p:strVal val="visible"/>
                                      </p:to>
                                    </p:set>
                                    <p:animEffect transition="in" filter="fade">
                                      <p:cBhvr>
                                        <p:cTn id="20" dur="500"/>
                                        <p:tgtEl>
                                          <p:spTgt spid="30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2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2000"/>
                                        <p:tgtEl>
                                          <p:spTgt spid="307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 calcmode="lin" valueType="num">
                                      <p:cBhvr additive="base">
                                        <p:cTn id="33"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050" y="0"/>
            <a:ext cx="91249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Hộp_Văn_Bản 7"/>
          <p:cNvSpPr txBox="1">
            <a:spLocks noChangeArrowheads="1"/>
          </p:cNvSpPr>
          <p:nvPr/>
        </p:nvSpPr>
        <p:spPr bwMode="auto">
          <a:xfrm>
            <a:off x="1403350" y="1519238"/>
            <a:ext cx="67691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Khám phá</a:t>
            </a:r>
          </a:p>
        </p:txBody>
      </p:sp>
      <p:sp>
        <p:nvSpPr>
          <p:cNvPr id="5" name="WordArt 7"/>
          <p:cNvSpPr>
            <a:spLocks noChangeArrowheads="1" noChangeShapeType="1" noTextEdit="1"/>
          </p:cNvSpPr>
          <p:nvPr/>
        </p:nvSpPr>
        <p:spPr bwMode="auto">
          <a:xfrm>
            <a:off x="2209800" y="3467100"/>
            <a:ext cx="4953000" cy="4953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Cấu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tạo</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bài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văn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miêu</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tả</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cây</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cối</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42174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5"/>
                                        </p:tgtEl>
                                      </p:cBhvr>
                                    </p:animEffect>
                                    <p:animScale>
                                      <p:cBhvr>
                                        <p:cTn id="10" dur="500" autoRev="1" fill="hold"/>
                                        <p:tgtEl>
                                          <p:spTgt spid="5"/>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5"/>
                                        </p:tgtEl>
                                        <p:attrNameLst>
                                          <p:attrName>style.color</p:attrName>
                                        </p:attrNameLst>
                                      </p:cBhvr>
                                      <p:by>
                                        <p:hsl h="10842353" s="0" l="0"/>
                                      </p:by>
                                    </p:animClr>
                                    <p:animClr clrSpc="hsl" dir="cw">
                                      <p:cBhvr>
                                        <p:cTn id="13" dur="5000" fill="hold"/>
                                        <p:tgtEl>
                                          <p:spTgt spid="5"/>
                                        </p:tgtEl>
                                        <p:attrNameLst>
                                          <p:attrName>fillcolor</p:attrName>
                                        </p:attrNameLst>
                                      </p:cBhvr>
                                      <p:by>
                                        <p:hsl h="10842353" s="0" l="0"/>
                                      </p:by>
                                    </p:animClr>
                                    <p:animClr clrSpc="hsl" dir="cw">
                                      <p:cBhvr>
                                        <p:cTn id="14" dur="5000" fill="hold"/>
                                        <p:tgtEl>
                                          <p:spTgt spid="5"/>
                                        </p:tgtEl>
                                        <p:attrNameLst>
                                          <p:attrName>stroke.color</p:attrName>
                                        </p:attrNameLst>
                                      </p:cBhvr>
                                      <p:by>
                                        <p:hsl h="10842353" s="0" l="0"/>
                                      </p:by>
                                    </p:animClr>
                                    <p:set>
                                      <p:cBhvr>
                                        <p:cTn id="15" dur="5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09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3" name="Text Box 7"/>
          <p:cNvSpPr txBox="1">
            <a:spLocks noChangeArrowheads="1"/>
          </p:cNvSpPr>
          <p:nvPr/>
        </p:nvSpPr>
        <p:spPr bwMode="auto">
          <a:xfrm>
            <a:off x="457200" y="495301"/>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dirty="0">
                <a:solidFill>
                  <a:srgbClr val="FF3300"/>
                </a:solidFill>
                <a:latin typeface=".VnArial" panose="020B7200000000000000" pitchFamily="34" charset="0"/>
                <a:cs typeface="Arial" panose="020B0604020202020204" pitchFamily="34" charset="0"/>
              </a:rPr>
              <a:t>I. </a:t>
            </a:r>
            <a:r>
              <a:rPr lang="en-US" sz="2800" b="1" u="sng" dirty="0" err="1">
                <a:solidFill>
                  <a:srgbClr val="FF3300"/>
                </a:solidFill>
                <a:latin typeface=".VnArial" panose="020B7200000000000000" pitchFamily="34" charset="0"/>
                <a:cs typeface="Arial" panose="020B0604020202020204" pitchFamily="34" charset="0"/>
              </a:rPr>
              <a:t>NhËn</a:t>
            </a:r>
            <a:r>
              <a:rPr lang="en-US" sz="2800" b="1" u="sng" dirty="0">
                <a:solidFill>
                  <a:srgbClr val="FF3300"/>
                </a:solidFill>
                <a:latin typeface=".VnArial" panose="020B7200000000000000" pitchFamily="34" charset="0"/>
                <a:cs typeface="Arial" panose="020B0604020202020204" pitchFamily="34" charset="0"/>
              </a:rPr>
              <a:t> </a:t>
            </a:r>
            <a:r>
              <a:rPr lang="en-US" sz="2800" b="1" u="sng" dirty="0" err="1">
                <a:solidFill>
                  <a:srgbClr val="FF3300"/>
                </a:solidFill>
                <a:latin typeface=".VnArial" panose="020B7200000000000000" pitchFamily="34" charset="0"/>
                <a:cs typeface="Arial" panose="020B0604020202020204" pitchFamily="34" charset="0"/>
              </a:rPr>
              <a:t>xÐt</a:t>
            </a:r>
            <a:endParaRPr lang="en-US" sz="2800" b="1" u="sng" dirty="0">
              <a:solidFill>
                <a:srgbClr val="FF3300"/>
              </a:solidFill>
              <a:latin typeface=".VnArial" panose="020B7200000000000000" pitchFamily="34" charset="0"/>
              <a:cs typeface="Arial" panose="020B0604020202020204" pitchFamily="34" charset="0"/>
            </a:endParaRPr>
          </a:p>
        </p:txBody>
      </p:sp>
      <p:sp>
        <p:nvSpPr>
          <p:cNvPr id="9224" name="Text Box 8"/>
          <p:cNvSpPr txBox="1">
            <a:spLocks noChangeArrowheads="1"/>
          </p:cNvSpPr>
          <p:nvPr/>
        </p:nvSpPr>
        <p:spPr bwMode="auto">
          <a:xfrm>
            <a:off x="314632" y="1112736"/>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latin typeface=".VnArial" panose="020B7200000000000000" pitchFamily="34" charset="0"/>
                <a:cs typeface="Arial" panose="020B0604020202020204" pitchFamily="34" charset="0"/>
              </a:rPr>
              <a:t> </a:t>
            </a:r>
            <a:r>
              <a:rPr lang="en-US" sz="2800" dirty="0" err="1" smtClean="0">
                <a:latin typeface="+mj-lt"/>
                <a:cs typeface="Arial" panose="020B0604020202020204" pitchFamily="34" charset="0"/>
              </a:rPr>
              <a:t>Bài</a:t>
            </a:r>
            <a:r>
              <a:rPr lang="en-US" sz="2800" dirty="0" smtClean="0">
                <a:latin typeface="+mj-lt"/>
                <a:cs typeface="Arial" panose="020B0604020202020204" pitchFamily="34" charset="0"/>
              </a:rPr>
              <a:t> 1: </a:t>
            </a:r>
            <a:r>
              <a:rPr lang="en-US" sz="2800" dirty="0" err="1" smtClean="0">
                <a:latin typeface="+mj-lt"/>
                <a:cs typeface="Arial" panose="020B0604020202020204" pitchFamily="34" charset="0"/>
              </a:rPr>
              <a:t>Đọc</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bài</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văn</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sau</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đây</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xác</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định</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các</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đoạn</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văn</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và</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nội</a:t>
            </a:r>
            <a:r>
              <a:rPr lang="en-US" sz="2800" dirty="0" smtClean="0">
                <a:latin typeface="+mj-lt"/>
                <a:cs typeface="Arial" panose="020B0604020202020204" pitchFamily="34" charset="0"/>
              </a:rPr>
              <a:t> dung </a:t>
            </a:r>
            <a:r>
              <a:rPr lang="en-US" sz="2800" dirty="0" err="1" smtClean="0">
                <a:latin typeface="+mj-lt"/>
                <a:cs typeface="Arial" panose="020B0604020202020204" pitchFamily="34" charset="0"/>
              </a:rPr>
              <a:t>từng</a:t>
            </a:r>
            <a:r>
              <a:rPr lang="en-US" sz="2800" dirty="0" smtClean="0">
                <a:latin typeface="+mj-lt"/>
                <a:cs typeface="Arial" panose="020B0604020202020204" pitchFamily="34" charset="0"/>
              </a:rPr>
              <a:t> </a:t>
            </a:r>
            <a:r>
              <a:rPr lang="en-US" sz="2800" dirty="0" err="1" smtClean="0">
                <a:latin typeface="+mj-lt"/>
                <a:cs typeface="Arial" panose="020B0604020202020204" pitchFamily="34" charset="0"/>
              </a:rPr>
              <a:t>đoạn</a:t>
            </a:r>
            <a:r>
              <a:rPr lang="en-US" sz="2800" dirty="0" smtClean="0">
                <a:latin typeface="+mj-lt"/>
                <a:cs typeface="Arial" panose="020B0604020202020204" pitchFamily="34" charset="0"/>
              </a:rPr>
              <a:t>.</a:t>
            </a:r>
          </a:p>
        </p:txBody>
      </p:sp>
      <p:sp>
        <p:nvSpPr>
          <p:cNvPr id="4103" name="Text Box 12"/>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4" name="Text Box 14"/>
          <p:cNvSpPr txBox="1">
            <a:spLocks noChangeArrowheads="1"/>
          </p:cNvSpPr>
          <p:nvPr/>
        </p:nvSpPr>
        <p:spPr bwMode="auto">
          <a:xfrm>
            <a:off x="5029200" y="35814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5" name="Text Box 16"/>
          <p:cNvSpPr txBox="1">
            <a:spLocks noChangeArrowheads="1"/>
          </p:cNvSpPr>
          <p:nvPr/>
        </p:nvSpPr>
        <p:spPr bwMode="auto">
          <a:xfrm>
            <a:off x="990600" y="5334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6" name="Text Box 17"/>
          <p:cNvSpPr txBox="1">
            <a:spLocks noChangeArrowheads="1"/>
          </p:cNvSpPr>
          <p:nvPr/>
        </p:nvSpPr>
        <p:spPr bwMode="auto">
          <a:xfrm>
            <a:off x="1143000" y="6858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0" y="519112"/>
            <a:ext cx="912607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solidFill>
                  <a:srgbClr val="0000FF"/>
                </a:solidFill>
                <a:latin typeface="Times New Roman" panose="02020603050405020304" pitchFamily="18" charset="0"/>
              </a:rPr>
              <a:t>Bãi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quê</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em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ngày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tốt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Thế</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ít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thành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rung </a:t>
            </a:r>
            <a:r>
              <a:rPr lang="en-US" sz="2800" b="1" dirty="0" err="1">
                <a:solidFill>
                  <a:srgbClr val="0000FF"/>
                </a:solidFill>
                <a:latin typeface="Times New Roman" panose="02020603050405020304" pitchFamily="18" charset="0"/>
              </a:rPr>
              <a:t>rung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trước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rộng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dài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trổ</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mẽ</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nõn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ngọn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một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thứ</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bằng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phấn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vươn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trắng,bướm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thoáng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đỗ</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rồi</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nhú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lớn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khía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tơ</a:t>
            </a:r>
            <a:r>
              <a:rPr lang="en-US" sz="2800" b="1" dirty="0">
                <a:solidFill>
                  <a:srgbClr val="0000FF"/>
                </a:solidFill>
                <a:latin typeface="Times New Roman" panose="02020603050405020304" pitchFamily="18" charset="0"/>
              </a:rPr>
              <a:t> hung </a:t>
            </a:r>
            <a:r>
              <a:rPr lang="en-US" sz="2800" b="1" dirty="0" err="1">
                <a:solidFill>
                  <a:srgbClr val="0000FF"/>
                </a:solidFill>
                <a:latin typeface="Times New Roman" panose="02020603050405020304" pitchFamily="18" charset="0"/>
              </a:rPr>
              <a:t>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mỏng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óng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tiếng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a:t>
            </a:r>
            <a:r>
              <a:rPr lang="en-US" sz="2800" b="1" dirty="0">
                <a:solidFill>
                  <a:srgbClr val="0000FF"/>
                </a:solidFill>
                <a:latin typeface="Times New Roman" panose="02020603050405020304" pitchFamily="18" charset="0"/>
              </a:rPr>
              <a:t> ran </a:t>
            </a:r>
            <a:r>
              <a:rPr lang="en-US" sz="2800" b="1" dirty="0" err="1">
                <a:solidFill>
                  <a:srgbClr val="0000FF"/>
                </a:solidFill>
                <a:latin typeface="Times New Roman" panose="02020603050405020304" pitchFamily="18" charset="0"/>
              </a:rPr>
              <a:t>ran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Hoa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cỏ</a:t>
            </a:r>
            <a:r>
              <a:rPr lang="en-US" sz="2800" b="1" dirty="0">
                <a:solidFill>
                  <a:srgbClr val="0000FF"/>
                </a:solidFill>
                <a:latin typeface="Times New Roman" panose="02020603050405020304" pitchFamily="18" charset="0"/>
              </a:rPr>
              <a:t> may.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quắt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rủ</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bắp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mập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chắc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chờ</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tay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bẻ</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về</a:t>
            </a:r>
            <a:r>
              <a:rPr lang="en-US" sz="2800" b="1" dirty="0">
                <a:solidFill>
                  <a:srgbClr val="0000FF"/>
                </a:solidFill>
                <a:latin typeface="Times New Roman" panose="02020603050405020304" pitchFamily="18" charset="0"/>
              </a:rPr>
              <a:t>. </a:t>
            </a:r>
            <a:r>
              <a:rPr lang="en-US" sz="2800" b="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Nguyên</a:t>
            </a:r>
            <a:r>
              <a:rPr lang="en-US" sz="2800" b="1" i="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3200400" y="0"/>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a:solidFill>
                  <a:srgbClr val="FF3300"/>
                </a:solidFill>
              </a:rPr>
              <a:t>Bãi</a:t>
            </a:r>
            <a:r>
              <a:rPr lang="en-US" sz="2800" b="1" dirty="0">
                <a:solidFill>
                  <a:srgbClr val="FF3300"/>
                </a:solidFill>
              </a:rPr>
              <a:t> </a:t>
            </a:r>
            <a:r>
              <a:rPr lang="en-US" sz="2800" b="1" dirty="0" err="1">
                <a:solidFill>
                  <a:srgbClr val="FF3300"/>
                </a:solidFill>
              </a:rPr>
              <a:t>ngô</a:t>
            </a:r>
            <a:endParaRPr lang="en-US" sz="2800" b="1" dirty="0">
              <a:solidFill>
                <a:srgbClr val="FF3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3"/>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11278" name="Text Box 14"/>
          <p:cNvSpPr txBox="1">
            <a:spLocks noChangeArrowheads="1"/>
          </p:cNvSpPr>
          <p:nvPr/>
        </p:nvSpPr>
        <p:spPr bwMode="auto">
          <a:xfrm>
            <a:off x="1524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11279" name="Text Box 15"/>
          <p:cNvSpPr txBox="1">
            <a:spLocks noChangeArrowheads="1"/>
          </p:cNvSpPr>
          <p:nvPr/>
        </p:nvSpPr>
        <p:spPr bwMode="auto">
          <a:xfrm>
            <a:off x="15240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pic>
        <p:nvPicPr>
          <p:cNvPr id="11280" name="Picture 16" descr="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648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812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1" name="Group 27"/>
          <p:cNvGrpSpPr>
            <a:grpSpLocks/>
          </p:cNvGrpSpPr>
          <p:nvPr/>
        </p:nvGrpSpPr>
        <p:grpSpPr bwMode="auto">
          <a:xfrm>
            <a:off x="0" y="0"/>
            <a:ext cx="9144000" cy="6705600"/>
            <a:chOff x="0" y="0"/>
            <a:chExt cx="5760" cy="4224"/>
          </a:xfrm>
        </p:grpSpPr>
        <p:sp>
          <p:nvSpPr>
            <p:cNvPr id="6156" name="Line 23"/>
            <p:cNvSpPr>
              <a:spLocks noChangeShapeType="1"/>
            </p:cNvSpPr>
            <p:nvPr/>
          </p:nvSpPr>
          <p:spPr bwMode="auto">
            <a:xfrm>
              <a:off x="2634" y="0"/>
              <a:ext cx="0" cy="42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nodeType="afterGroup">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nodeType="afterGroup">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nodeType="afterGroup">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nodeType="afterGroup">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nodeType="afterGroup">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7172" name="Text Box 5"/>
          <p:cNvSpPr txBox="1">
            <a:spLocks noChangeArrowheads="1"/>
          </p:cNvSpPr>
          <p:nvPr/>
        </p:nvSpPr>
        <p:spPr bwMode="auto">
          <a:xfrm>
            <a:off x="762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7173" name="Text Box 6"/>
          <p:cNvSpPr txBox="1">
            <a:spLocks noChangeArrowheads="1"/>
          </p:cNvSpPr>
          <p:nvPr/>
        </p:nvSpPr>
        <p:spPr bwMode="auto">
          <a:xfrm>
            <a:off x="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sp>
        <p:nvSpPr>
          <p:cNvPr id="27659" name="Text Box 11"/>
          <p:cNvSpPr txBox="1">
            <a:spLocks noChangeArrowheads="1"/>
          </p:cNvSpPr>
          <p:nvPr/>
        </p:nvSpPr>
        <p:spPr bwMode="auto">
          <a:xfrm>
            <a:off x="41148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bãi ngô, tả cây ngô từ khi còn lấm tấm  như mạ non đến lúc trưởng thành.</a:t>
            </a:r>
          </a:p>
        </p:txBody>
      </p:sp>
      <p:sp>
        <p:nvSpPr>
          <p:cNvPr id="27660" name="Text Box 12"/>
          <p:cNvSpPr txBox="1">
            <a:spLocks noChangeArrowheads="1"/>
          </p:cNvSpPr>
          <p:nvPr/>
        </p:nvSpPr>
        <p:spPr bwMode="auto">
          <a:xfrm>
            <a:off x="4343400" y="26670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và búp ngô non giai đoạn đơm hoa, kết trái.</a:t>
            </a:r>
          </a:p>
        </p:txBody>
      </p:sp>
      <p:sp>
        <p:nvSpPr>
          <p:cNvPr id="27661" name="Text Box 13"/>
          <p:cNvSpPr txBox="1">
            <a:spLocks noChangeArrowheads="1"/>
          </p:cNvSpPr>
          <p:nvPr/>
        </p:nvSpPr>
        <p:spPr bwMode="auto">
          <a:xfrm>
            <a:off x="4419600" y="51054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lá và bắp ngô giai đoạn thu hoạch.</a:t>
            </a:r>
          </a:p>
        </p:txBody>
      </p:sp>
      <p:sp>
        <p:nvSpPr>
          <p:cNvPr id="7177" name="Line 14"/>
          <p:cNvSpPr>
            <a:spLocks noChangeShapeType="1"/>
          </p:cNvSpPr>
          <p:nvPr/>
        </p:nvSpPr>
        <p:spPr bwMode="auto">
          <a:xfrm>
            <a:off x="4181475" y="0"/>
            <a:ext cx="0" cy="6705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0" y="1905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0" y="4572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3108325" y="5759450"/>
            <a:ext cx="260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457200" y="2209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smtClean="0">
                <a:solidFill>
                  <a:srgbClr val="0000FF"/>
                </a:solidFill>
                <a:latin typeface="+mj-lt"/>
                <a:cs typeface="Arial" panose="020B0604020202020204" pitchFamily="34" charset="0"/>
              </a:rPr>
              <a:t>Tả</a:t>
            </a:r>
            <a:r>
              <a:rPr lang="en-US" sz="2400" b="1" dirty="0" smtClean="0">
                <a:solidFill>
                  <a:srgbClr val="0000FF"/>
                </a:solidFill>
                <a:latin typeface="+mj-lt"/>
                <a:cs typeface="Arial" panose="020B0604020202020204" pitchFamily="34" charset="0"/>
              </a:rPr>
              <a:t> </a:t>
            </a:r>
            <a:r>
              <a:rPr lang="en-US" sz="2400" b="1" dirty="0" err="1" smtClean="0">
                <a:solidFill>
                  <a:srgbClr val="0000FF"/>
                </a:solidFill>
                <a:latin typeface="+mj-lt"/>
                <a:cs typeface="Arial" panose="020B0604020202020204" pitchFamily="34" charset="0"/>
              </a:rPr>
              <a:t>từng</a:t>
            </a:r>
            <a:r>
              <a:rPr lang="en-US" sz="2400" b="1" dirty="0" smtClean="0">
                <a:solidFill>
                  <a:srgbClr val="0000FF"/>
                </a:solidFill>
                <a:latin typeface="+mj-lt"/>
                <a:cs typeface="Arial" panose="020B0604020202020204" pitchFamily="34" charset="0"/>
              </a:rPr>
              <a:t> </a:t>
            </a:r>
            <a:r>
              <a:rPr lang="en-US" sz="2400" b="1" dirty="0" err="1" smtClean="0">
                <a:solidFill>
                  <a:srgbClr val="0000FF"/>
                </a:solidFill>
                <a:latin typeface="+mj-lt"/>
                <a:cs typeface="Arial" panose="020B0604020202020204" pitchFamily="34" charset="0"/>
              </a:rPr>
              <a:t>thời</a:t>
            </a:r>
            <a:r>
              <a:rPr lang="en-US" sz="2400" b="1" dirty="0" smtClean="0">
                <a:solidFill>
                  <a:srgbClr val="0000FF"/>
                </a:solidFill>
                <a:latin typeface="+mj-lt"/>
                <a:cs typeface="Arial" panose="020B0604020202020204" pitchFamily="34" charset="0"/>
              </a:rPr>
              <a:t> </a:t>
            </a:r>
            <a:r>
              <a:rPr lang="en-US" sz="2400" b="1" dirty="0" err="1" smtClean="0">
                <a:solidFill>
                  <a:srgbClr val="0000FF"/>
                </a:solidFill>
                <a:latin typeface="+mj-lt"/>
                <a:cs typeface="Arial" panose="020B0604020202020204" pitchFamily="34" charset="0"/>
              </a:rPr>
              <a:t>kì</a:t>
            </a:r>
            <a:r>
              <a:rPr lang="en-US" sz="2400" b="1" dirty="0" smtClean="0">
                <a:solidFill>
                  <a:srgbClr val="0000FF"/>
                </a:solidFill>
                <a:latin typeface="+mj-lt"/>
                <a:cs typeface="Arial" panose="020B0604020202020204" pitchFamily="34" charset="0"/>
              </a:rPr>
              <a:t> </a:t>
            </a:r>
            <a:r>
              <a:rPr lang="en-US" sz="2400" b="1" dirty="0" err="1" smtClean="0">
                <a:solidFill>
                  <a:srgbClr val="0000FF"/>
                </a:solidFill>
                <a:latin typeface="+mj-lt"/>
                <a:cs typeface="Arial" panose="020B0604020202020204" pitchFamily="34" charset="0"/>
              </a:rPr>
              <a:t>phát</a:t>
            </a:r>
            <a:r>
              <a:rPr lang="en-US" sz="2400" b="1" dirty="0" smtClean="0">
                <a:solidFill>
                  <a:srgbClr val="0000FF"/>
                </a:solidFill>
                <a:latin typeface="+mj-lt"/>
                <a:cs typeface="Arial" panose="020B0604020202020204" pitchFamily="34" charset="0"/>
              </a:rPr>
              <a:t> </a:t>
            </a:r>
            <a:r>
              <a:rPr lang="en-US" sz="2400" b="1" dirty="0" err="1" smtClean="0">
                <a:solidFill>
                  <a:srgbClr val="0000FF"/>
                </a:solidFill>
                <a:latin typeface="+mj-lt"/>
                <a:cs typeface="Arial" panose="020B0604020202020204" pitchFamily="34" charset="0"/>
              </a:rPr>
              <a:t>triển</a:t>
            </a:r>
            <a:r>
              <a:rPr lang="en-US" sz="2400" b="1" dirty="0" smtClean="0">
                <a:solidFill>
                  <a:srgbClr val="0000FF"/>
                </a:solidFill>
                <a:latin typeface="+mj-lt"/>
                <a:cs typeface="Arial" panose="020B0604020202020204" pitchFamily="34" charset="0"/>
              </a:rPr>
              <a:t> </a:t>
            </a:r>
            <a:r>
              <a:rPr lang="en-US" sz="2400" b="1" dirty="0" err="1" smtClean="0">
                <a:solidFill>
                  <a:srgbClr val="0000FF"/>
                </a:solidFill>
                <a:latin typeface="+mj-lt"/>
                <a:cs typeface="Arial" panose="020B0604020202020204" pitchFamily="34" charset="0"/>
              </a:rPr>
              <a:t>của</a:t>
            </a:r>
            <a:r>
              <a:rPr lang="en-US" sz="2400" b="1" dirty="0" smtClean="0">
                <a:solidFill>
                  <a:srgbClr val="0000FF"/>
                </a:solidFill>
                <a:latin typeface="+mj-lt"/>
                <a:cs typeface="Arial" panose="020B0604020202020204" pitchFamily="34" charset="0"/>
              </a:rPr>
              <a:t> </a:t>
            </a:r>
            <a:r>
              <a:rPr lang="en-US" sz="2400" b="1" dirty="0" err="1" smtClean="0">
                <a:solidFill>
                  <a:srgbClr val="0000FF"/>
                </a:solidFill>
                <a:latin typeface="+mj-lt"/>
                <a:cs typeface="Arial" panose="020B0604020202020204" pitchFamily="34" charset="0"/>
              </a:rPr>
              <a:t>cây</a:t>
            </a:r>
            <a:r>
              <a:rPr lang="en-US" sz="2400" b="1" dirty="0" smtClean="0">
                <a:solidFill>
                  <a:srgbClr val="0000FF"/>
                </a:solidFill>
                <a:latin typeface="+mj-lt"/>
                <a:cs typeface="Arial" panose="020B0604020202020204" pitchFamily="34" charset="0"/>
              </a:rPr>
              <a:t>.</a:t>
            </a:r>
            <a:endParaRPr lang="en-US" sz="2400" b="1" dirty="0">
              <a:solidFill>
                <a:srgbClr val="0000FF"/>
              </a:solidFill>
              <a:latin typeface="+mj-lt"/>
              <a:cs typeface="Arial" panose="020B0604020202020204" pitchFamily="34" charset="0"/>
            </a:endParaRPr>
          </a:p>
        </p:txBody>
      </p:sp>
      <p:sp>
        <p:nvSpPr>
          <p:cNvPr id="13322" name="AutoShape 10"/>
          <p:cNvSpPr>
            <a:spLocks noChangeArrowheads="1"/>
          </p:cNvSpPr>
          <p:nvPr/>
        </p:nvSpPr>
        <p:spPr bwMode="auto">
          <a:xfrm>
            <a:off x="2362200" y="152400"/>
            <a:ext cx="3429000" cy="990600"/>
          </a:xfrm>
          <a:prstGeom prst="wedgeRoundRectCallout">
            <a:avLst>
              <a:gd name="adj1" fmla="val -43009"/>
              <a:gd name="adj2" fmla="val 143269"/>
              <a:gd name="adj3" fmla="val 16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FF3300"/>
                </a:solidFill>
                <a:latin typeface="Times New Roman" panose="02020603050405020304" pitchFamily="18" charset="0"/>
              </a:rPr>
              <a:t>Tác giả tả cây ngô theo trình tự nào?</a:t>
            </a:r>
          </a:p>
        </p:txBody>
      </p:sp>
      <p:pic>
        <p:nvPicPr>
          <p:cNvPr id="13323" name="Picture 11" descr="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19400"/>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nodeType="afterGroup">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nodeType="afterGroup">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2418</Words>
  <Application>Microsoft Office PowerPoint</Application>
  <PresentationFormat>On-screen Show (4:3)</PresentationFormat>
  <Paragraphs>124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.VnArial</vt:lpstr>
      <vt:lpstr>.VnTime</vt:lpstr>
      <vt:lpstr>Arial</vt:lpstr>
      <vt:lpstr>Arial Black</vt:lpstr>
      <vt:lpstr>HP001 4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NHUNG</cp:lastModifiedBy>
  <cp:revision>134</cp:revision>
  <dcterms:created xsi:type="dcterms:W3CDTF">2011-01-08T06:37:24Z</dcterms:created>
  <dcterms:modified xsi:type="dcterms:W3CDTF">2023-02-10T02:33:36Z</dcterms:modified>
</cp:coreProperties>
</file>