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8" r:id="rId8"/>
    <p:sldId id="262" r:id="rId9"/>
    <p:sldId id="263" r:id="rId10"/>
    <p:sldId id="264" r:id="rId11"/>
    <p:sldId id="265" r:id="rId12"/>
    <p:sldId id="266" r:id="rId13"/>
    <p:sldId id="267" r:id="rId14"/>
    <p:sldId id="269" r:id="rId15"/>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p:scale>
          <a:sx n="59" d="100"/>
          <a:sy n="59" d="100"/>
        </p:scale>
        <p:origin x="-84" y="-1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6AE65-676A-4B2E-8EA7-70984A3E1F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64D6850-60D6-4AD5-A90F-F60B243019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C892032-5066-43DB-BCA3-90C1AB205DB9}"/>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5" name="Footer Placeholder 4">
            <a:extLst>
              <a:ext uri="{FF2B5EF4-FFF2-40B4-BE49-F238E27FC236}">
                <a16:creationId xmlns:a16="http://schemas.microsoft.com/office/drawing/2014/main" xmlns="" id="{C7D6DB11-F05A-48D0-83A6-338289062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D87BF0C-0FE4-4302-9B54-A3CC716DCC48}"/>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236529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BAC52-F22F-4E01-A31F-461B2492FF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98FEAB5-54B3-41C2-AF81-22FA3B6FED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2FD264-63E4-46DF-890E-FF94E897EF12}"/>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5" name="Footer Placeholder 4">
            <a:extLst>
              <a:ext uri="{FF2B5EF4-FFF2-40B4-BE49-F238E27FC236}">
                <a16:creationId xmlns:a16="http://schemas.microsoft.com/office/drawing/2014/main" xmlns="" id="{E19C4E16-70BF-4906-9613-18C3EFAED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6269B8-FA83-4597-9C39-53E7EAE91214}"/>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2369371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9B09C60-567D-4182-8990-1435EFF8F0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ACF7EFE-0B1D-41F8-BA03-F7E7C2C584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3D9DC9-B65A-4D8E-868E-A2680E448A79}"/>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5" name="Footer Placeholder 4">
            <a:extLst>
              <a:ext uri="{FF2B5EF4-FFF2-40B4-BE49-F238E27FC236}">
                <a16:creationId xmlns:a16="http://schemas.microsoft.com/office/drawing/2014/main" xmlns="" id="{3569181D-5C61-47E8-9741-C319EE681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9FE179-B7F0-42FF-8574-6DAEA76BE338}"/>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332283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D81050-4E93-482E-A16A-E4F547F1E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03244AF-8859-4062-A909-DE83BB3406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806A0F-C531-463F-A13A-D8F750E7FC52}"/>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5" name="Footer Placeholder 4">
            <a:extLst>
              <a:ext uri="{FF2B5EF4-FFF2-40B4-BE49-F238E27FC236}">
                <a16:creationId xmlns:a16="http://schemas.microsoft.com/office/drawing/2014/main" xmlns="" id="{6A8899C2-B55F-474C-9194-8F415C069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2AAB8E-D555-4A9C-9000-F6C1D05B9654}"/>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391725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0D73A4-9F9B-4CF2-97BC-53E38AF762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DF573CB-451B-4169-A150-2F4583F510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D7681E8-8FE7-404D-B0ED-7200A40E2040}"/>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5" name="Footer Placeholder 4">
            <a:extLst>
              <a:ext uri="{FF2B5EF4-FFF2-40B4-BE49-F238E27FC236}">
                <a16:creationId xmlns:a16="http://schemas.microsoft.com/office/drawing/2014/main" xmlns="" id="{45709A19-4AA0-404E-819C-F644C7921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97FE46-59E8-4657-8D4D-A1B44E83EC21}"/>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2097043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C184F-F860-487F-BB54-EDC117106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1F57EF-3D04-487F-AEFF-ABD43BF183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FD92E10-F87E-42E8-928F-944CEDC4B1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AA064FF-FA62-4EA8-AD7C-198591AB87B6}"/>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6" name="Footer Placeholder 5">
            <a:extLst>
              <a:ext uri="{FF2B5EF4-FFF2-40B4-BE49-F238E27FC236}">
                <a16:creationId xmlns:a16="http://schemas.microsoft.com/office/drawing/2014/main" xmlns="" id="{133C04A0-9594-48E8-839F-2D72CB10D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80B80CC-24FF-4CD3-92DA-9E873ACACCE6}"/>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106008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2C723-CDCA-44EA-A8F6-4F2DD64A86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9EF9595-78C8-4FE7-B411-715E1DACFE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7C4B8B1-FBC3-4004-8060-B5ABA9A208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959CB30-A3E9-4BDF-8374-9E70797AFA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D475A8-209B-4ABC-A2FC-801D2D93F4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9E8B5A0-A6DF-41F7-AD60-58963B7A56F1}"/>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8" name="Footer Placeholder 7">
            <a:extLst>
              <a:ext uri="{FF2B5EF4-FFF2-40B4-BE49-F238E27FC236}">
                <a16:creationId xmlns:a16="http://schemas.microsoft.com/office/drawing/2014/main" xmlns="" id="{8F5D2C36-EE0A-4120-B735-76C94E4B3E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1F9A5B4-2098-414F-B4FA-989BAFCB9F04}"/>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1992613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6757E4-F484-44E1-B64A-09B6EAFFAC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0CD4559-57D6-449F-91AE-9A55845C65B4}"/>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4" name="Footer Placeholder 3">
            <a:extLst>
              <a:ext uri="{FF2B5EF4-FFF2-40B4-BE49-F238E27FC236}">
                <a16:creationId xmlns:a16="http://schemas.microsoft.com/office/drawing/2014/main" xmlns="" id="{6C2862E3-8916-4AD8-9326-962D80502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964B23-3B18-4FF0-8BE4-046870CC58A9}"/>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33317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83E8738-3155-4358-BCB9-F22772723F48}"/>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3" name="Footer Placeholder 2">
            <a:extLst>
              <a:ext uri="{FF2B5EF4-FFF2-40B4-BE49-F238E27FC236}">
                <a16:creationId xmlns:a16="http://schemas.microsoft.com/office/drawing/2014/main" xmlns="" id="{3194986B-E3AA-4CC4-8587-49681CD994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5D77B36-56B1-4B21-83D2-37304985FA32}"/>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267258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B8ECD-AECC-483B-84D4-AE2BC5214C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55B772C-432E-4104-8D91-DC1A6F8B5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034496-F789-41BF-9C17-CC9732A20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D85D9C4-763A-4D21-930F-CB4661A24973}"/>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6" name="Footer Placeholder 5">
            <a:extLst>
              <a:ext uri="{FF2B5EF4-FFF2-40B4-BE49-F238E27FC236}">
                <a16:creationId xmlns:a16="http://schemas.microsoft.com/office/drawing/2014/main" xmlns="" id="{037C6D38-4740-4086-9CD6-99099D8FEF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1CBB60D-77AA-496D-9321-A92525745E0E}"/>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321890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D406DC-DBC0-41EA-9855-7E361349B4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19F7482-55E2-4DDC-BA9F-BDD3401139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3B00384-658B-492B-9479-59D843923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D6A0F38-177B-4D01-98BB-2EC60AB64767}"/>
              </a:ext>
            </a:extLst>
          </p:cNvPr>
          <p:cNvSpPr>
            <a:spLocks noGrp="1"/>
          </p:cNvSpPr>
          <p:nvPr>
            <p:ph type="dt" sz="half" idx="10"/>
          </p:nvPr>
        </p:nvSpPr>
        <p:spPr/>
        <p:txBody>
          <a:bodyPr/>
          <a:lstStyle/>
          <a:p>
            <a:fld id="{D202CF10-152D-45C0-AB96-F8ED5DB278CD}" type="datetimeFigureOut">
              <a:rPr lang="en-US" smtClean="0"/>
              <a:t>3/24/2019</a:t>
            </a:fld>
            <a:endParaRPr lang="en-US"/>
          </a:p>
        </p:txBody>
      </p:sp>
      <p:sp>
        <p:nvSpPr>
          <p:cNvPr id="6" name="Footer Placeholder 5">
            <a:extLst>
              <a:ext uri="{FF2B5EF4-FFF2-40B4-BE49-F238E27FC236}">
                <a16:creationId xmlns:a16="http://schemas.microsoft.com/office/drawing/2014/main" xmlns="" id="{33425F65-0B13-4F77-B3E3-B72561EDC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38851D1-66D2-4309-AD22-60132C25E410}"/>
              </a:ext>
            </a:extLst>
          </p:cNvPr>
          <p:cNvSpPr>
            <a:spLocks noGrp="1"/>
          </p:cNvSpPr>
          <p:nvPr>
            <p:ph type="sldNum" sz="quarter" idx="12"/>
          </p:nvPr>
        </p:nvSpPr>
        <p:spPr/>
        <p:txBody>
          <a:bodyPr/>
          <a:lstStyle/>
          <a:p>
            <a:fld id="{E73B2CC9-80FD-4E5B-B1DE-5BDE2D19B343}" type="slidenum">
              <a:rPr lang="en-US" smtClean="0"/>
              <a:t>‹#›</a:t>
            </a:fld>
            <a:endParaRPr lang="en-US"/>
          </a:p>
        </p:txBody>
      </p:sp>
    </p:spTree>
    <p:extLst>
      <p:ext uri="{BB962C8B-B14F-4D97-AF65-F5344CB8AC3E}">
        <p14:creationId xmlns:p14="http://schemas.microsoft.com/office/powerpoint/2010/main" val="392923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9831E88-EFCC-4BB4-823C-B03E0ADF2F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3F3C79B-21BC-448D-952F-4702E23225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CAA8F7-A7CE-40C6-9886-7229C00485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2CF10-152D-45C0-AB96-F8ED5DB278CD}" type="datetimeFigureOut">
              <a:rPr lang="en-US" smtClean="0"/>
              <a:t>3/24/2019</a:t>
            </a:fld>
            <a:endParaRPr lang="en-US"/>
          </a:p>
        </p:txBody>
      </p:sp>
      <p:sp>
        <p:nvSpPr>
          <p:cNvPr id="5" name="Footer Placeholder 4">
            <a:extLst>
              <a:ext uri="{FF2B5EF4-FFF2-40B4-BE49-F238E27FC236}">
                <a16:creationId xmlns:a16="http://schemas.microsoft.com/office/drawing/2014/main" xmlns="" id="{AE6B1176-25D5-45DB-AFDC-B2282EB7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1EFB964-D9E3-425C-BF4D-4222D649D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B2CC9-80FD-4E5B-B1DE-5BDE2D19B343}" type="slidenum">
              <a:rPr lang="en-US" smtClean="0"/>
              <a:t>‹#›</a:t>
            </a:fld>
            <a:endParaRPr lang="en-US"/>
          </a:p>
        </p:txBody>
      </p:sp>
    </p:spTree>
    <p:extLst>
      <p:ext uri="{BB962C8B-B14F-4D97-AF65-F5344CB8AC3E}">
        <p14:creationId xmlns:p14="http://schemas.microsoft.com/office/powerpoint/2010/main" val="20403320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7799" y="1622425"/>
            <a:ext cx="9296400" cy="1177492"/>
          </a:xfrm>
        </p:spPr>
        <p:txBody>
          <a:bodyPr>
            <a:normAutofit/>
          </a:bodyPr>
          <a:lstStyle/>
          <a:p>
            <a:r>
              <a:rPr lang="vi-VN" sz="4800" u="sng" dirty="0">
                <a:solidFill>
                  <a:schemeClr val="accent5">
                    <a:lumMod val="50000"/>
                  </a:schemeClr>
                </a:solidFill>
                <a:latin typeface="Times New Roman" panose="02020603050405020304" pitchFamily="18" charset="0"/>
                <a:cs typeface="Times New Roman" panose="02020603050405020304" pitchFamily="18" charset="0"/>
              </a:rPr>
              <a:t>PHẦN ĐỊA LÝ</a:t>
            </a:r>
            <a:endParaRPr lang="en-US" sz="4800" u="sng"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348088" y="2902384"/>
            <a:ext cx="7495823" cy="1655762"/>
          </a:xfrm>
        </p:spPr>
        <p:txBody>
          <a:bodyPr>
            <a:normAutofit/>
          </a:bodyPr>
          <a:lstStyle/>
          <a:p>
            <a:r>
              <a:rPr lang="vi-VN" sz="3600" dirty="0">
                <a:latin typeface="+mj-lt"/>
              </a:rPr>
              <a:t>THIÊN NHIÊN VÀ HOẠT ĐỘNG SẢN XUẤT CỦA CON NGƯỜI Ở MIỀN NÚI VÀ TRUNG DU</a:t>
            </a:r>
            <a:endParaRPr lang="en-US" sz="3600" dirty="0">
              <a:latin typeface="+mj-lt"/>
            </a:endParaRPr>
          </a:p>
        </p:txBody>
      </p:sp>
    </p:spTree>
    <p:extLst>
      <p:ext uri="{BB962C8B-B14F-4D97-AF65-F5344CB8AC3E}">
        <p14:creationId xmlns:p14="http://schemas.microsoft.com/office/powerpoint/2010/main" val="2283139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1" y="349956"/>
            <a:ext cx="9601197" cy="1422401"/>
          </a:xfrm>
        </p:spPr>
        <p:txBody>
          <a:bodyPr>
            <a:normAutofit/>
          </a:bodyPr>
          <a:lstStyle/>
          <a:p>
            <a:r>
              <a:rPr lang="vi-VN" dirty="0">
                <a:solidFill>
                  <a:schemeClr val="accent1"/>
                </a:solidFill>
                <a:latin typeface="+mn-lt"/>
              </a:rPr>
              <a:t>2.Khí hậu ở những nơi cao lạnh quanh năm</a:t>
            </a:r>
            <a:endParaRPr lang="en-US" dirty="0">
              <a:solidFill>
                <a:schemeClr val="accent1"/>
              </a:solidFill>
              <a:latin typeface="+mn-lt"/>
            </a:endParaRPr>
          </a:p>
        </p:txBody>
      </p:sp>
      <p:sp>
        <p:nvSpPr>
          <p:cNvPr id="3" name="Content Placeholder 2"/>
          <p:cNvSpPr>
            <a:spLocks noGrp="1"/>
          </p:cNvSpPr>
          <p:nvPr>
            <p:ph idx="1"/>
          </p:nvPr>
        </p:nvSpPr>
        <p:spPr>
          <a:xfrm>
            <a:off x="1580284" y="1702505"/>
            <a:ext cx="10378353" cy="5141207"/>
          </a:xfrm>
        </p:spPr>
        <p:txBody>
          <a:bodyPr>
            <a:noAutofit/>
          </a:bodyPr>
          <a:lstStyle/>
          <a:p>
            <a:pPr marL="0" indent="0">
              <a:buNone/>
            </a:pPr>
            <a:r>
              <a:rPr lang="vi-VN" sz="2800" dirty="0">
                <a:solidFill>
                  <a:srgbClr val="0070C0"/>
                </a:solidFill>
              </a:rPr>
              <a:t>+Câu 1: Khí hậu ở những nơi cao của Hoàng Liên Sơn có đặc điểm gì?</a:t>
            </a:r>
          </a:p>
          <a:p>
            <a:pPr marL="0" indent="0">
              <a:buNone/>
            </a:pPr>
            <a:r>
              <a:rPr lang="vi-VN" sz="2800" dirty="0"/>
              <a:t>=&gt;Lạnh quanh năm, nhất vào những tháng mùa đông, đôi khi có tuyết rơi. </a:t>
            </a:r>
          </a:p>
          <a:p>
            <a:pPr marL="0" indent="0">
              <a:buNone/>
            </a:pPr>
            <a:r>
              <a:rPr lang="vi-VN" sz="2800" dirty="0">
                <a:solidFill>
                  <a:srgbClr val="0070C0"/>
                </a:solidFill>
              </a:rPr>
              <a:t>+Câu 2: Em có nhận xét gì về sự phân bố nhiệt độ nơi đây?</a:t>
            </a:r>
          </a:p>
          <a:p>
            <a:pPr marL="0" indent="0">
              <a:buNone/>
            </a:pPr>
            <a:r>
              <a:rPr lang="vi-VN" sz="2800" dirty="0"/>
              <a:t>=&gt;Nhiệt độ phân theo độ cao. Từ độ cao 2000m đến 2500m thường mưa nhiều, rất lạnh. Từ độ cao 2500m trở lên, khí hậu càng lạnh hơn, gió thổi mạnh.</a:t>
            </a:r>
          </a:p>
          <a:p>
            <a:pPr marL="0" indent="0">
              <a:buNone/>
            </a:pPr>
            <a:r>
              <a:rPr lang="vi-VN" sz="2800" dirty="0"/>
              <a:t> </a:t>
            </a:r>
            <a:r>
              <a:rPr lang="vi-VN" sz="2800" dirty="0">
                <a:solidFill>
                  <a:srgbClr val="FF0000"/>
                </a:solidFill>
              </a:rPr>
              <a:t>=&gt;Kết luận</a:t>
            </a:r>
            <a:r>
              <a:rPr lang="vi-VN" sz="2800" dirty="0">
                <a:solidFill>
                  <a:srgbClr val="7030A0"/>
                </a:solidFill>
              </a:rPr>
              <a:t>: </a:t>
            </a:r>
            <a:r>
              <a:rPr lang="vi-VN" sz="2800" dirty="0">
                <a:solidFill>
                  <a:srgbClr val="FF0000"/>
                </a:solidFill>
              </a:rPr>
              <a:t>Nhiệt độ phân theo độ cao.Khí hậu ở nhưng nơi cao lạnh quanh năm</a:t>
            </a:r>
            <a:endParaRPr lang="en-US" sz="2800" dirty="0">
              <a:solidFill>
                <a:srgbClr val="FF0000"/>
              </a:solidFill>
            </a:endParaRPr>
          </a:p>
        </p:txBody>
      </p:sp>
    </p:spTree>
    <p:extLst>
      <p:ext uri="{BB962C8B-B14F-4D97-AF65-F5344CB8AC3E}">
        <p14:creationId xmlns:p14="http://schemas.microsoft.com/office/powerpoint/2010/main" val="3669537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0"/>
            <a:ext cx="9520238" cy="1580444"/>
          </a:xfrm>
        </p:spPr>
        <p:txBody>
          <a:bodyPr>
            <a:noAutofit/>
          </a:bodyPr>
          <a:lstStyle/>
          <a:p>
            <a:pPr algn="l"/>
            <a:r>
              <a:rPr lang="vi-VN" sz="3200" i="1" dirty="0">
                <a:solidFill>
                  <a:srgbClr val="0070C0"/>
                </a:solidFill>
                <a:latin typeface="+mn-lt"/>
              </a:rPr>
              <a:t>-Chỉ vị trí vủa Sa Pa trên hình 1</a:t>
            </a:r>
            <a:br>
              <a:rPr lang="vi-VN" sz="3200" i="1" dirty="0">
                <a:solidFill>
                  <a:srgbClr val="0070C0"/>
                </a:solidFill>
                <a:latin typeface="+mn-lt"/>
              </a:rPr>
            </a:br>
            <a:endParaRPr lang="en-US" sz="3200" i="1" dirty="0">
              <a:solidFill>
                <a:srgbClr val="0070C0"/>
              </a:solidFill>
              <a:latin typeface="+mn-lt"/>
            </a:endParaRPr>
          </a:p>
        </p:txBody>
      </p:sp>
      <p:sp>
        <p:nvSpPr>
          <p:cNvPr id="6" name="Content Placeholder 5"/>
          <p:cNvSpPr>
            <a:spLocks noGrp="1"/>
          </p:cNvSpPr>
          <p:nvPr>
            <p:ph idx="1"/>
          </p:nvPr>
        </p:nvSpPr>
        <p:spPr>
          <a:xfrm>
            <a:off x="1743074" y="3724275"/>
            <a:ext cx="10320338" cy="3133725"/>
          </a:xfrm>
        </p:spPr>
        <p:txBody>
          <a:bodyPr/>
          <a:lstStyle/>
          <a:p>
            <a:endParaRPr lang="vi-VN" dirty="0">
              <a:latin typeface="Times New Roman" panose="02020603050405020304" pitchFamily="18" charset="0"/>
              <a:cs typeface="Times New Roman" panose="02020603050405020304" pitchFamily="18" charset="0"/>
            </a:endParaRPr>
          </a:p>
          <a:p>
            <a:endParaRPr lang="vi-VN" dirty="0">
              <a:latin typeface="Times New Roman" panose="02020603050405020304" pitchFamily="18" charset="0"/>
              <a:cs typeface="Times New Roman" panose="02020603050405020304" pitchFamily="18" charset="0"/>
            </a:endParaRPr>
          </a:p>
          <a:p>
            <a:endParaRPr lang="vi-VN" dirty="0">
              <a:latin typeface="Times New Roman" panose="02020603050405020304" pitchFamily="18" charset="0"/>
              <a:cs typeface="Times New Roman" panose="02020603050405020304" pitchFamily="18" charset="0"/>
            </a:endParaRPr>
          </a:p>
          <a:p>
            <a:endParaRPr lang="vi-VN" dirty="0">
              <a:latin typeface="Times New Roman" panose="02020603050405020304" pitchFamily="18" charset="0"/>
              <a:cs typeface="Times New Roman" panose="02020603050405020304" pitchFamily="18" charset="0"/>
            </a:endParaRPr>
          </a:p>
          <a:p>
            <a:endParaRPr lang="vi-VN"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Hình 1. </a:t>
            </a:r>
            <a:r>
              <a:rPr lang="vi-VN" i="1" dirty="0">
                <a:latin typeface="Times New Roman" panose="02020603050405020304" pitchFamily="18" charset="0"/>
                <a:cs typeface="Times New Roman" panose="02020603050405020304" pitchFamily="18" charset="0"/>
              </a:rPr>
              <a:t>Lược đồ các dãy núi chính ở Bắc Bộ</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8" y="889441"/>
            <a:ext cx="11934824" cy="5412494"/>
          </a:xfrm>
          <a:prstGeom prst="rect">
            <a:avLst/>
          </a:prstGeom>
        </p:spPr>
      </p:pic>
    </p:spTree>
    <p:extLst>
      <p:ext uri="{BB962C8B-B14F-4D97-AF65-F5344CB8AC3E}">
        <p14:creationId xmlns:p14="http://schemas.microsoft.com/office/powerpoint/2010/main" val="1150942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 calcmode="lin" valueType="num">
                                      <p:cBhvr additive="base">
                                        <p:cTn id="20"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3200" i="1" dirty="0">
                <a:latin typeface="Times New Roman" panose="02020603050405020304" pitchFamily="18" charset="0"/>
                <a:cs typeface="Times New Roman" panose="02020603050405020304" pitchFamily="18" charset="0"/>
              </a:rPr>
              <a:t>-Dựa vào bảng số liệu sau, em hãy nhận xét về nhiệt độ của Sa Pa vào tháng 1 và tháng 7</a:t>
            </a:r>
            <a:endParaRPr lang="en-US" sz="3200" i="1"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610396" y="2556932"/>
            <a:ext cx="9562304" cy="3318936"/>
          </a:xfrm>
        </p:spPr>
        <p:txBody>
          <a:bodyPr>
            <a:normAutofit lnSpcReduction="10000"/>
          </a:bodyPr>
          <a:lstStyle/>
          <a:p>
            <a:pPr marL="0" indent="0">
              <a:buNone/>
            </a:pPr>
            <a:endParaRPr lang="vi-VN" dirty="0"/>
          </a:p>
          <a:p>
            <a:pPr marL="0" indent="0">
              <a:buNone/>
            </a:pPr>
            <a:endParaRPr lang="vi-VN" dirty="0"/>
          </a:p>
          <a:p>
            <a:pPr marL="0" indent="0">
              <a:buNone/>
            </a:pPr>
            <a:endParaRPr lang="vi-VN" dirty="0"/>
          </a:p>
          <a:p>
            <a:pPr marL="0" indent="0">
              <a:buNone/>
            </a:pPr>
            <a:endParaRPr lang="vi-VN" dirty="0"/>
          </a:p>
          <a:p>
            <a:pPr marL="0" indent="0">
              <a:buNone/>
            </a:pPr>
            <a:endParaRPr lang="vi-VN" dirty="0"/>
          </a:p>
          <a:p>
            <a:pPr marL="0" indent="0">
              <a:buNone/>
            </a:pPr>
            <a:r>
              <a:rPr lang="vi-VN" dirty="0"/>
              <a:t>=&gt;Nhận xét: Nhiệt độ của Sa Pa vào tháng 1 và tháng 7 chênh lệch nhau lớn ở mức 13 độ</a:t>
            </a:r>
            <a:r>
              <a:rPr lang="vi-VN" dirty="0">
                <a:solidFill>
                  <a:srgbClr val="7030A0"/>
                </a:solidFill>
              </a:rPr>
              <a:t>.                                                                                                                                                                                                            </a:t>
            </a:r>
          </a:p>
          <a:p>
            <a:endParaRPr lang="vi-VN" dirty="0"/>
          </a:p>
          <a:p>
            <a:endParaRPr lang="vi-VN" dirty="0"/>
          </a:p>
          <a:p>
            <a:endParaRPr lang="vi-VN" dirty="0"/>
          </a:p>
          <a:p>
            <a:endParaRPr lang="vi-VN" dirty="0"/>
          </a:p>
          <a:p>
            <a:pPr marL="0" indent="0">
              <a:buNone/>
            </a:pPr>
            <a:endParaRPr lang="en-US" dirty="0">
              <a:solidFill>
                <a:srgbClr val="7030A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467" y="2556932"/>
            <a:ext cx="5338762" cy="2216787"/>
          </a:xfrm>
          <a:prstGeom prst="rect">
            <a:avLst/>
          </a:prstGeom>
        </p:spPr>
      </p:pic>
    </p:spTree>
    <p:extLst>
      <p:ext uri="{BB962C8B-B14F-4D97-AF65-F5344CB8AC3E}">
        <p14:creationId xmlns:p14="http://schemas.microsoft.com/office/powerpoint/2010/main" val="4165555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1000"/>
                                        <p:tgtEl>
                                          <p:spTgt spid="5">
                                            <p:txEl>
                                              <p:pRg st="5" end="5"/>
                                            </p:txEl>
                                          </p:spTgt>
                                        </p:tgtEl>
                                      </p:cBhvr>
                                    </p:animEffect>
                                    <p:anim calcmode="lin" valueType="num">
                                      <p:cBhvr>
                                        <p:cTn id="2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486" y="0"/>
            <a:ext cx="6406514" cy="4114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79" y="260400"/>
            <a:ext cx="5548314" cy="23304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78" y="2590852"/>
            <a:ext cx="5640707" cy="2709811"/>
          </a:xfrm>
          <a:prstGeom prst="rect">
            <a:avLst/>
          </a:prstGeom>
        </p:spPr>
      </p:pic>
      <p:sp>
        <p:nvSpPr>
          <p:cNvPr id="9" name="TextBox 8">
            <a:extLst>
              <a:ext uri="{FF2B5EF4-FFF2-40B4-BE49-F238E27FC236}">
                <a16:creationId xmlns:a16="http://schemas.microsoft.com/office/drawing/2014/main" xmlns="" id="{5525390A-346C-48F8-9D8F-F236F22F75BB}"/>
              </a:ext>
            </a:extLst>
          </p:cNvPr>
          <p:cNvSpPr txBox="1"/>
          <p:nvPr/>
        </p:nvSpPr>
        <p:spPr>
          <a:xfrm>
            <a:off x="1034891" y="5651231"/>
            <a:ext cx="9501188" cy="830997"/>
          </a:xfrm>
          <a:prstGeom prst="rect">
            <a:avLst/>
          </a:prstGeom>
          <a:noFill/>
        </p:spPr>
        <p:txBody>
          <a:bodyPr wrap="square" rtlCol="0">
            <a:spAutoFit/>
          </a:bodyPr>
          <a:lstStyle/>
          <a:p>
            <a:r>
              <a:rPr lang="vi-VN" sz="2000" dirty="0">
                <a:latin typeface="+mj-lt"/>
              </a:rPr>
              <a:t>=&gt;</a:t>
            </a:r>
            <a:r>
              <a:rPr lang="vi-VN" sz="2400" dirty="0">
                <a:latin typeface="+mj-lt"/>
              </a:rPr>
              <a:t>Nhờ có khí hậu mát mẻ và phong cảnh đẹp nên Sa Pa đã trở thành nơi du lịch, nghỉ mát lí tưởng ở vùng núi phía Bắc</a:t>
            </a:r>
            <a:endParaRPr lang="en-US" sz="2400" dirty="0">
              <a:latin typeface="+mj-lt"/>
            </a:endParaRPr>
          </a:p>
        </p:txBody>
      </p:sp>
    </p:spTree>
    <p:extLst>
      <p:ext uri="{BB962C8B-B14F-4D97-AF65-F5344CB8AC3E}">
        <p14:creationId xmlns:p14="http://schemas.microsoft.com/office/powerpoint/2010/main" val="1099226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6365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dirty="0"/>
              <a:t/>
            </a:r>
            <a:br>
              <a:rPr lang="vi-VN" dirty="0"/>
            </a:br>
            <a:endParaRPr lang="en-US" dirty="0"/>
          </a:p>
        </p:txBody>
      </p:sp>
      <p:pic>
        <p:nvPicPr>
          <p:cNvPr id="4" name="Phan Xi Păng, Hoàng Liên Sơn, Sapa tuyết rơ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8225" y="587375"/>
            <a:ext cx="10115550" cy="5689600"/>
          </a:xfrm>
        </p:spPr>
      </p:pic>
    </p:spTree>
    <p:extLst>
      <p:ext uri="{BB962C8B-B14F-4D97-AF65-F5344CB8AC3E}">
        <p14:creationId xmlns:p14="http://schemas.microsoft.com/office/powerpoint/2010/main" val="3647470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vi-VN" dirty="0">
                <a:solidFill>
                  <a:schemeClr val="tx2"/>
                </a:solidFill>
                <a:latin typeface="Times New Roman" panose="02020603050405020304" pitchFamily="18" charset="0"/>
                <a:cs typeface="Times New Roman" panose="02020603050405020304" pitchFamily="18" charset="0"/>
              </a:rPr>
              <a:t>BÀI 1</a:t>
            </a: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r>
              <a:rPr lang="vi-VN" sz="3600" dirty="0">
                <a:solidFill>
                  <a:schemeClr val="accent5"/>
                </a:solidFill>
                <a:latin typeface="Times New Roman" panose="02020603050405020304" pitchFamily="18" charset="0"/>
                <a:cs typeface="Times New Roman" panose="02020603050405020304" pitchFamily="18" charset="0"/>
              </a:rPr>
              <a:t>DÃY HOÀNG LIÊN SƠN</a:t>
            </a:r>
            <a:endParaRPr lang="en-US" sz="3600" dirty="0">
              <a:solidFill>
                <a:schemeClr val="accent5"/>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3840" y="2748666"/>
            <a:ext cx="9601196" cy="3318936"/>
          </a:xfrm>
        </p:spPr>
        <p:txBody>
          <a:bodyPr>
            <a:normAutofit fontScale="55000" lnSpcReduction="20000"/>
          </a:bodyPr>
          <a:lstStyle/>
          <a:p>
            <a:pPr marL="0" indent="0">
              <a:buNone/>
            </a:pPr>
            <a:r>
              <a:rPr lang="vi-VN" sz="5700" dirty="0">
                <a:solidFill>
                  <a:schemeClr val="accent1"/>
                </a:solidFill>
              </a:rPr>
              <a:t>1.Hoàng Liên Sơn- dãy núi cao và đồ sộ nhất Việt Nam</a:t>
            </a:r>
          </a:p>
          <a:p>
            <a:pPr marL="0" indent="0">
              <a:buNone/>
            </a:pPr>
            <a:r>
              <a:rPr lang="vi-VN" sz="5800" dirty="0"/>
              <a:t>-Quan sát hình 1, em hãy:</a:t>
            </a:r>
          </a:p>
          <a:p>
            <a:pPr marL="0" indent="0">
              <a:buNone/>
            </a:pPr>
            <a:r>
              <a:rPr lang="vi-VN" sz="5800" dirty="0"/>
              <a:t>+Kể tên những dãy núi chính ở Bắc Bộ.</a:t>
            </a:r>
          </a:p>
          <a:p>
            <a:pPr marL="0" indent="0">
              <a:buNone/>
            </a:pPr>
            <a:r>
              <a:rPr lang="vi-VN" sz="5800" dirty="0"/>
              <a:t>+Chỉ vị trí của dãy Hoàng Liên Sơn trên lược đồ.</a:t>
            </a:r>
          </a:p>
          <a:p>
            <a:pPr marL="0" indent="0">
              <a:buNone/>
            </a:pPr>
            <a:r>
              <a:rPr lang="vi-VN" sz="5800" dirty="0"/>
              <a:t>+Chỉ đỉnh núi Phan-Xi-Păng trên lược đồ và cho biết độ cao của nó.</a:t>
            </a:r>
          </a:p>
          <a:p>
            <a:pPr marL="0" indent="0">
              <a:buNone/>
            </a:pPr>
            <a:endParaRPr lang="vi-VN" sz="4000" dirty="0">
              <a:latin typeface="+mj-lt"/>
            </a:endParaRPr>
          </a:p>
          <a:p>
            <a:pPr marL="0" indent="0">
              <a:buNone/>
            </a:pPr>
            <a:endParaRPr lang="en-US" dirty="0">
              <a:solidFill>
                <a:schemeClr val="accent1"/>
              </a:solidFill>
            </a:endParaRPr>
          </a:p>
        </p:txBody>
      </p:sp>
    </p:spTree>
    <p:extLst>
      <p:ext uri="{BB962C8B-B14F-4D97-AF65-F5344CB8AC3E}">
        <p14:creationId xmlns:p14="http://schemas.microsoft.com/office/powerpoint/2010/main" val="109011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1" y="4586287"/>
            <a:ext cx="10263188" cy="2147888"/>
          </a:xfrm>
        </p:spPr>
        <p:txBody>
          <a:bodyPr>
            <a:normAutofit fontScale="77500" lnSpcReduction="20000"/>
          </a:bodyPr>
          <a:lstStyle/>
          <a:p>
            <a:endParaRPr lang="vi-VN" dirty="0"/>
          </a:p>
          <a:p>
            <a:endParaRPr lang="vi-VN" dirty="0"/>
          </a:p>
          <a:p>
            <a:endParaRPr lang="vi-VN" dirty="0"/>
          </a:p>
          <a:p>
            <a:endParaRPr lang="vi-VN" dirty="0"/>
          </a:p>
          <a:p>
            <a:endParaRPr lang="vi-VN" dirty="0"/>
          </a:p>
          <a:p>
            <a:pPr marL="0" indent="0">
              <a:buNone/>
            </a:pPr>
            <a:r>
              <a:rPr lang="vi-VN" dirty="0"/>
              <a:t>                      Hình 1. </a:t>
            </a:r>
            <a:r>
              <a:rPr lang="vi-VN" i="1" dirty="0"/>
              <a:t>Lược đồ các dãy núi chính ở Bắc Bộ</a:t>
            </a:r>
          </a:p>
          <a:p>
            <a:endParaRPr lang="vi-VN" dirty="0"/>
          </a:p>
          <a:p>
            <a:endParaRPr lang="vi-VN" dirty="0"/>
          </a:p>
          <a:p>
            <a:endParaRPr lang="vi-VN" dirty="0"/>
          </a:p>
          <a:p>
            <a:pPr marL="0" indent="0">
              <a:buNone/>
            </a:pPr>
            <a:endParaRPr lang="vi-VN"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216775"/>
          </a:xfrm>
          <a:prstGeom prst="rect">
            <a:avLst/>
          </a:prstGeom>
        </p:spPr>
      </p:pic>
    </p:spTree>
    <p:extLst>
      <p:ext uri="{BB962C8B-B14F-4D97-AF65-F5344CB8AC3E}">
        <p14:creationId xmlns:p14="http://schemas.microsoft.com/office/powerpoint/2010/main" val="2314895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fade">
                                      <p:cBhvr>
                                        <p:cTn id="11" dur="1000"/>
                                        <p:tgtEl>
                                          <p:spTgt spid="5">
                                            <p:txEl>
                                              <p:pRg st="5" end="5"/>
                                            </p:txEl>
                                          </p:spTgt>
                                        </p:tgtEl>
                                      </p:cBhvr>
                                    </p:animEffect>
                                    <p:anim calcmode="lin" valueType="num">
                                      <p:cBhvr>
                                        <p:cTn id="1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814512"/>
            <a:ext cx="10058399" cy="4500563"/>
          </a:xfrm>
        </p:spPr>
        <p:txBody>
          <a:bodyPr>
            <a:noAutofit/>
          </a:bodyPr>
          <a:lstStyle/>
          <a:p>
            <a:pPr marL="0" indent="0">
              <a:buNone/>
            </a:pPr>
            <a:r>
              <a:rPr lang="vi-VN" sz="3200" dirty="0">
                <a:solidFill>
                  <a:srgbClr val="0070C0"/>
                </a:solidFill>
              </a:rPr>
              <a:t>-Tên những dãy núi chính ở Bắc Bộ:</a:t>
            </a:r>
          </a:p>
          <a:p>
            <a:pPr marL="0" indent="0">
              <a:buNone/>
            </a:pPr>
            <a:r>
              <a:rPr lang="vi-VN" sz="3200" dirty="0">
                <a:solidFill>
                  <a:srgbClr val="7030A0"/>
                </a:solidFill>
              </a:rPr>
              <a:t>+Dãy Hoàng Liên Sơn</a:t>
            </a:r>
          </a:p>
          <a:p>
            <a:pPr marL="0" indent="0">
              <a:buNone/>
            </a:pPr>
            <a:r>
              <a:rPr lang="vi-VN" sz="3200" dirty="0">
                <a:solidFill>
                  <a:srgbClr val="7030A0"/>
                </a:solidFill>
              </a:rPr>
              <a:t>+ Dãy Sông Gâm</a:t>
            </a:r>
          </a:p>
          <a:p>
            <a:pPr marL="0" indent="0">
              <a:buNone/>
            </a:pPr>
            <a:r>
              <a:rPr lang="vi-VN" sz="3200" dirty="0">
                <a:solidFill>
                  <a:srgbClr val="7030A0"/>
                </a:solidFill>
              </a:rPr>
              <a:t>+Dãy Ngân Sơn</a:t>
            </a:r>
          </a:p>
          <a:p>
            <a:pPr marL="0" indent="0">
              <a:buNone/>
            </a:pPr>
            <a:r>
              <a:rPr lang="vi-VN" sz="3200" dirty="0">
                <a:solidFill>
                  <a:srgbClr val="7030A0"/>
                </a:solidFill>
              </a:rPr>
              <a:t>+Dãy Bắc sơn</a:t>
            </a:r>
          </a:p>
          <a:p>
            <a:pPr marL="0" indent="0">
              <a:buNone/>
            </a:pPr>
            <a:r>
              <a:rPr lang="vi-VN" sz="3200" dirty="0">
                <a:solidFill>
                  <a:srgbClr val="7030A0"/>
                </a:solidFill>
              </a:rPr>
              <a:t>+Dãy Đông Triều</a:t>
            </a:r>
          </a:p>
          <a:p>
            <a:pPr marL="0" indent="0">
              <a:buNone/>
            </a:pPr>
            <a:r>
              <a:rPr lang="vi-VN" sz="3200" dirty="0">
                <a:solidFill>
                  <a:srgbClr val="0070C0"/>
                </a:solidFill>
              </a:rPr>
              <a:t>-Độ Cao của dãy núi Phan-Xi-Păng là: 3143m</a:t>
            </a:r>
            <a:endParaRPr lang="en-US" sz="3200" dirty="0">
              <a:solidFill>
                <a:srgbClr val="0070C0"/>
              </a:solidFill>
            </a:endParaRPr>
          </a:p>
        </p:txBody>
      </p:sp>
    </p:spTree>
    <p:extLst>
      <p:ext uri="{BB962C8B-B14F-4D97-AF65-F5344CB8AC3E}">
        <p14:creationId xmlns:p14="http://schemas.microsoft.com/office/powerpoint/2010/main" val="3766233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arn(inVertical)">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78" y="-118263"/>
            <a:ext cx="5870222" cy="420484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222" y="0"/>
            <a:ext cx="6321777" cy="39736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6578"/>
            <a:ext cx="5723467" cy="313498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0222" y="4086579"/>
            <a:ext cx="6321778" cy="3134980"/>
          </a:xfrm>
          <a:prstGeom prst="rect">
            <a:avLst/>
          </a:prstGeom>
        </p:spPr>
      </p:pic>
    </p:spTree>
    <p:extLst>
      <p:ext uri="{BB962C8B-B14F-4D97-AF65-F5344CB8AC3E}">
        <p14:creationId xmlns:p14="http://schemas.microsoft.com/office/powerpoint/2010/main" val="228214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82B0638-3E2E-4D01-83D1-3AFBAD38B450}"/>
              </a:ext>
            </a:extLst>
          </p:cNvPr>
          <p:cNvSpPr txBox="1"/>
          <p:nvPr/>
        </p:nvSpPr>
        <p:spPr>
          <a:xfrm>
            <a:off x="1292087" y="1597700"/>
            <a:ext cx="9607826" cy="523220"/>
          </a:xfrm>
          <a:prstGeom prst="rect">
            <a:avLst/>
          </a:prstGeom>
          <a:noFill/>
        </p:spPr>
        <p:txBody>
          <a:bodyPr wrap="square" rtlCol="0">
            <a:spAutoFit/>
          </a:bodyPr>
          <a:lstStyle/>
          <a:p>
            <a:r>
              <a:rPr lang="en-US" sz="2800" dirty="0" err="1">
                <a:solidFill>
                  <a:schemeClr val="accent1"/>
                </a:solidFill>
                <a:latin typeface="Times New Roman" panose="02020603050405020304" pitchFamily="18" charset="0"/>
                <a:cs typeface="Times New Roman" panose="02020603050405020304" pitchFamily="18" charset="0"/>
              </a:rPr>
              <a:t>Câu</a:t>
            </a:r>
            <a:r>
              <a:rPr lang="en-US" sz="2800" dirty="0">
                <a:solidFill>
                  <a:schemeClr val="accent1"/>
                </a:solidFill>
                <a:latin typeface="Times New Roman" panose="02020603050405020304" pitchFamily="18" charset="0"/>
                <a:cs typeface="Times New Roman" panose="02020603050405020304" pitchFamily="18" charset="0"/>
              </a:rPr>
              <a:t> </a:t>
            </a:r>
            <a:r>
              <a:rPr lang="en-US" sz="2800" dirty="0" err="1">
                <a:solidFill>
                  <a:schemeClr val="accent1"/>
                </a:solidFill>
                <a:latin typeface="Times New Roman" panose="02020603050405020304" pitchFamily="18" charset="0"/>
                <a:cs typeface="Times New Roman" panose="02020603050405020304" pitchFamily="18" charset="0"/>
              </a:rPr>
              <a:t>hỏi</a:t>
            </a:r>
            <a:r>
              <a:rPr lang="en-US" sz="2800" dirty="0">
                <a:solidFill>
                  <a:schemeClr val="accent1"/>
                </a:solidFill>
                <a:latin typeface="Times New Roman" panose="02020603050405020304" pitchFamily="18" charset="0"/>
                <a:cs typeface="Times New Roman" panose="02020603050405020304" pitchFamily="18" charset="0"/>
              </a:rPr>
              <a:t> </a:t>
            </a:r>
            <a:r>
              <a:rPr lang="en-US" sz="2800" dirty="0" err="1">
                <a:solidFill>
                  <a:schemeClr val="accent1"/>
                </a:solidFill>
                <a:latin typeface="Times New Roman" panose="02020603050405020304" pitchFamily="18" charset="0"/>
                <a:cs typeface="Times New Roman" panose="02020603050405020304" pitchFamily="18" charset="0"/>
              </a:rPr>
              <a:t>hoạt</a:t>
            </a:r>
            <a:r>
              <a:rPr lang="en-US" sz="2800" dirty="0">
                <a:solidFill>
                  <a:schemeClr val="accent1"/>
                </a:solidFill>
                <a:latin typeface="Times New Roman" panose="02020603050405020304" pitchFamily="18" charset="0"/>
                <a:cs typeface="Times New Roman" panose="02020603050405020304" pitchFamily="18" charset="0"/>
              </a:rPr>
              <a:t> </a:t>
            </a:r>
            <a:r>
              <a:rPr lang="en-US" sz="2800" dirty="0" err="1">
                <a:solidFill>
                  <a:schemeClr val="accent1"/>
                </a:solidFill>
                <a:latin typeface="Times New Roman" panose="02020603050405020304" pitchFamily="18" charset="0"/>
                <a:cs typeface="Times New Roman" panose="02020603050405020304" pitchFamily="18" charset="0"/>
              </a:rPr>
              <a:t>động</a:t>
            </a:r>
            <a:r>
              <a:rPr lang="en-US" sz="2800" dirty="0">
                <a:solidFill>
                  <a:schemeClr val="accent1"/>
                </a:solidFill>
                <a:latin typeface="Times New Roman" panose="02020603050405020304" pitchFamily="18" charset="0"/>
                <a:cs typeface="Times New Roman" panose="02020603050405020304" pitchFamily="18" charset="0"/>
              </a:rPr>
              <a:t> </a:t>
            </a:r>
            <a:r>
              <a:rPr lang="en-US" sz="2800" dirty="0" err="1">
                <a:solidFill>
                  <a:schemeClr val="accent1"/>
                </a:solidFill>
                <a:latin typeface="Times New Roman" panose="02020603050405020304" pitchFamily="18" charset="0"/>
                <a:cs typeface="Times New Roman" panose="02020603050405020304" pitchFamily="18" charset="0"/>
              </a:rPr>
              <a:t>nhóm</a:t>
            </a:r>
            <a:r>
              <a:rPr lang="en-US" sz="2800" dirty="0">
                <a:solidFill>
                  <a:schemeClr val="accent1"/>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EDE08D64-13A5-46C0-BC7F-4F64329753AD}"/>
              </a:ext>
            </a:extLst>
          </p:cNvPr>
          <p:cNvSpPr txBox="1"/>
          <p:nvPr/>
        </p:nvSpPr>
        <p:spPr>
          <a:xfrm>
            <a:off x="1643270" y="2505670"/>
            <a:ext cx="8905460" cy="295465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Câu 1:Dãy Hoàng Liên Sơn nằm ở vị trí nào của nước ta?</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Câu 2: Độ chạy dài và độ trải rộng của dãy núi này là bao nhiêu?</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Câu 3: Trình bày đặc điểm chính của dãy núi Hoàng Liên Sơn?</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Câu 4:Dãy Hoàng Liên Sơn có đỉnh núi nào cao nhất?</a:t>
            </a:r>
          </a:p>
          <a:p>
            <a:endParaRPr lang="en-US" dirty="0"/>
          </a:p>
        </p:txBody>
      </p:sp>
    </p:spTree>
    <p:extLst>
      <p:ext uri="{BB962C8B-B14F-4D97-AF65-F5344CB8AC3E}">
        <p14:creationId xmlns:p14="http://schemas.microsoft.com/office/powerpoint/2010/main" val="2619647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0302" y="556592"/>
            <a:ext cx="10379090" cy="5304061"/>
          </a:xfrm>
        </p:spPr>
        <p:txBody>
          <a:bodyPr>
            <a:noAutofit/>
          </a:bodyPr>
          <a:lstStyle/>
          <a:p>
            <a:pPr marL="0" indent="0">
              <a:buNone/>
            </a:pPr>
            <a:r>
              <a:rPr lang="vi-VN" dirty="0">
                <a:latin typeface="+mj-lt"/>
              </a:rPr>
              <a:t>+Câu 1:Dãy Hoàng Liên Sơn nằm ở vị trí nào của nước ta?</a:t>
            </a:r>
          </a:p>
          <a:p>
            <a:pPr marL="0" indent="0">
              <a:buNone/>
            </a:pPr>
            <a:r>
              <a:rPr lang="en-US" dirty="0">
                <a:solidFill>
                  <a:srgbClr val="FF0000"/>
                </a:solidFill>
                <a:latin typeface="+mj-lt"/>
              </a:rPr>
              <a:t>- </a:t>
            </a:r>
            <a:r>
              <a:rPr lang="vi-VN" dirty="0">
                <a:solidFill>
                  <a:srgbClr val="FF0000"/>
                </a:solidFill>
                <a:latin typeface="+mj-lt"/>
              </a:rPr>
              <a:t>Phía Bắc</a:t>
            </a:r>
          </a:p>
          <a:p>
            <a:pPr marL="0" indent="0">
              <a:buNone/>
            </a:pPr>
            <a:r>
              <a:rPr lang="vi-VN" dirty="0">
                <a:latin typeface="+mj-lt"/>
              </a:rPr>
              <a:t>+Câu 2: Độ chạy dài và độ trải rộng của dãy núi này là bao nhiêu?</a:t>
            </a:r>
          </a:p>
          <a:p>
            <a:pPr marL="0" indent="0">
              <a:buNone/>
            </a:pPr>
            <a:r>
              <a:rPr lang="en-US" dirty="0">
                <a:solidFill>
                  <a:srgbClr val="FF0000"/>
                </a:solidFill>
                <a:latin typeface="+mj-lt"/>
              </a:rPr>
              <a:t>- </a:t>
            </a:r>
            <a:r>
              <a:rPr lang="vi-VN" dirty="0">
                <a:solidFill>
                  <a:srgbClr val="FF0000"/>
                </a:solidFill>
                <a:latin typeface="+mj-lt"/>
              </a:rPr>
              <a:t>Chạy dài khoảng 180km và trải rộng gần 30km</a:t>
            </a:r>
          </a:p>
          <a:p>
            <a:pPr marL="0" indent="0">
              <a:buNone/>
            </a:pPr>
            <a:r>
              <a:rPr lang="vi-VN" dirty="0">
                <a:latin typeface="+mj-lt"/>
              </a:rPr>
              <a:t>+Câu 3: Trình bày đặc điểm chính của dãy núi Hoàng Liên Sơn?</a:t>
            </a:r>
          </a:p>
          <a:p>
            <a:pPr marL="0" indent="0">
              <a:buNone/>
            </a:pPr>
            <a:r>
              <a:rPr lang="en-US" dirty="0">
                <a:solidFill>
                  <a:srgbClr val="FF0000"/>
                </a:solidFill>
                <a:latin typeface="+mj-lt"/>
              </a:rPr>
              <a:t>- </a:t>
            </a:r>
            <a:r>
              <a:rPr lang="vi-VN" dirty="0">
                <a:solidFill>
                  <a:srgbClr val="FF0000"/>
                </a:solidFill>
                <a:latin typeface="+mj-lt"/>
              </a:rPr>
              <a:t>Là dãy núi cao, đồ sộ, có nhiều đỉnh nhọn, sườn núi rất dốc, thung lũng thường hẹp và sâu.</a:t>
            </a:r>
          </a:p>
          <a:p>
            <a:pPr marL="0" indent="0">
              <a:buNone/>
            </a:pPr>
            <a:r>
              <a:rPr lang="vi-VN" dirty="0">
                <a:latin typeface="+mj-lt"/>
              </a:rPr>
              <a:t>+Câu 4:Dãy Hoàng Liên Sơn có đỉnh núi nào cao nhất?</a:t>
            </a:r>
          </a:p>
          <a:p>
            <a:pPr marL="0" indent="0">
              <a:buNone/>
            </a:pPr>
            <a:r>
              <a:rPr lang="en-US" dirty="0">
                <a:solidFill>
                  <a:srgbClr val="FF0000"/>
                </a:solidFill>
                <a:latin typeface="+mj-lt"/>
              </a:rPr>
              <a:t> - </a:t>
            </a:r>
            <a:r>
              <a:rPr lang="vi-VN" dirty="0">
                <a:solidFill>
                  <a:srgbClr val="FF0000"/>
                </a:solidFill>
                <a:latin typeface="+mj-lt"/>
              </a:rPr>
              <a:t>Đỉnh Phan-Xi-Păng</a:t>
            </a:r>
            <a:endParaRPr lang="en-US" dirty="0">
              <a:solidFill>
                <a:srgbClr val="FF0000"/>
              </a:solidFill>
              <a:latin typeface="+mj-lt"/>
            </a:endParaRPr>
          </a:p>
        </p:txBody>
      </p:sp>
    </p:spTree>
    <p:extLst>
      <p:ext uri="{BB962C8B-B14F-4D97-AF65-F5344CB8AC3E}">
        <p14:creationId xmlns:p14="http://schemas.microsoft.com/office/powerpoint/2010/main" val="2584630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1" y="778934"/>
            <a:ext cx="9601196" cy="3183466"/>
          </a:xfrm>
        </p:spPr>
        <p:txBody>
          <a:bodyPr>
            <a:normAutofit/>
          </a:bodyPr>
          <a:lstStyle/>
          <a:p>
            <a:pPr algn="l"/>
            <a:r>
              <a:rPr lang="vi-VN" sz="3200" dirty="0">
                <a:solidFill>
                  <a:schemeClr val="tx1"/>
                </a:solidFill>
                <a:latin typeface="Times New Roman" panose="02020603050405020304" pitchFamily="18" charset="0"/>
                <a:cs typeface="Times New Roman" panose="02020603050405020304" pitchFamily="18" charset="0"/>
              </a:rPr>
              <a:t>+Câu 5: Dãy Hoàng Liên Sơn nằm giữa hai dòng sông nào?</a:t>
            </a:r>
            <a:br>
              <a:rPr lang="vi-VN" sz="3200" dirty="0">
                <a:solidFill>
                  <a:schemeClr val="tx1"/>
                </a:solidFill>
                <a:latin typeface="Times New Roman" panose="02020603050405020304" pitchFamily="18" charset="0"/>
                <a:cs typeface="Times New Roman" panose="02020603050405020304" pitchFamily="18" charset="0"/>
              </a:rPr>
            </a:br>
            <a:endParaRPr lang="en-US" sz="3200" dirty="0">
              <a:solidFill>
                <a:schemeClr val="accent5"/>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95401" y="2900362"/>
            <a:ext cx="10648951" cy="2386013"/>
          </a:xfrm>
        </p:spPr>
        <p:txBody>
          <a:bodyPr/>
          <a:lstStyle/>
          <a:p>
            <a:pPr marL="0" indent="0">
              <a:buNone/>
            </a:pPr>
            <a:r>
              <a:rPr lang="en-US" sz="3200" dirty="0">
                <a:solidFill>
                  <a:srgbClr val="FF0000"/>
                </a:solidFill>
              </a:rPr>
              <a:t>- </a:t>
            </a:r>
            <a:r>
              <a:rPr lang="vi-VN" sz="3200" dirty="0">
                <a:solidFill>
                  <a:srgbClr val="FF0000"/>
                </a:solidFill>
              </a:rPr>
              <a:t>Sông Hồng và Sông Đà</a:t>
            </a:r>
          </a:p>
          <a:p>
            <a:pPr marL="0" indent="0">
              <a:buNone/>
            </a:pPr>
            <a:r>
              <a:rPr lang="vi-VN" sz="3200" dirty="0"/>
              <a:t>=&gt;Kết luận</a:t>
            </a:r>
            <a:r>
              <a:rPr lang="vi-VN" sz="3200" dirty="0">
                <a:solidFill>
                  <a:srgbClr val="0070C0"/>
                </a:solidFill>
              </a:rPr>
              <a:t>: Dãy Hoàng Liên Sơn nằm giữa sông Hồng và sông Đà . Đây là dãy núi cao, đồ sộ nhất nước ta, có nhiều đỉnh nhọn, sườn dốc, thung lũng hẹp và sâu.</a:t>
            </a:r>
            <a:endParaRPr lang="en-US" sz="3200" dirty="0">
              <a:solidFill>
                <a:srgbClr val="0070C0"/>
              </a:solidFill>
            </a:endParaRPr>
          </a:p>
        </p:txBody>
      </p:sp>
    </p:spTree>
    <p:extLst>
      <p:ext uri="{BB962C8B-B14F-4D97-AF65-F5344CB8AC3E}">
        <p14:creationId xmlns:p14="http://schemas.microsoft.com/office/powerpoint/2010/main" val="178804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PHẦN ĐỊA LÝ&amp;quot;&quot;/&gt;&lt;property id=&quot;20307&quot; value=&quot;256&quot;/&gt;&lt;/object&gt;&lt;object type=&quot;3&quot; unique_id=&quot;10004&quot;&gt;&lt;property id=&quot;20148&quot; value=&quot;5&quot;/&gt;&lt;property id=&quot;20300&quot; value=&quot;Slide 2 - &amp;quot; &amp;quot;&quot;/&gt;&lt;property id=&quot;20307&quot; value=&quot;257&quot;/&gt;&lt;/object&gt;&lt;object type=&quot;3&quot; unique_id=&quot;10005&quot;&gt;&lt;property id=&quot;20148&quot; value=&quot;5&quot;/&gt;&lt;property id=&quot;20300&quot; value=&quot;Slide 3 - &amp;quot;BÀI 1 DÃY HOÀNG LIÊN SƠN&amp;quot;&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8&quot;/&gt;&lt;/object&gt;&lt;object type=&quot;3&quot; unique_id=&quot;10010&quot;&gt;&lt;property id=&quot;20148&quot; value=&quot;5&quot;/&gt;&lt;property id=&quot;20300&quot; value=&quot;Slide 8&quot;/&gt;&lt;property id=&quot;20307&quot; value=&quot;262&quot;/&gt;&lt;/object&gt;&lt;object type=&quot;3&quot; unique_id=&quot;10011&quot;&gt;&lt;property id=&quot;20148&quot; value=&quot;5&quot;/&gt;&lt;property id=&quot;20300&quot; value=&quot;Slide 9 - &amp;quot;+Câu 5: Dãy Hoàng Liên Sơn nằm giữa hai dòng sông nào? &amp;quot;&quot;/&gt;&lt;property id=&quot;20307&quot; value=&quot;263&quot;/&gt;&lt;/object&gt;&lt;object type=&quot;3&quot; unique_id=&quot;10012&quot;&gt;&lt;property id=&quot;20148&quot; value=&quot;5&quot;/&gt;&lt;property id=&quot;20300&quot; value=&quot;Slide 10 - &amp;quot;2.Khí hậu ở những nơi cao lạnh quanh năm&amp;quot;&quot;/&gt;&lt;property id=&quot;20307&quot; value=&quot;264&quot;/&gt;&lt;/object&gt;&lt;object type=&quot;3&quot; unique_id=&quot;10013&quot;&gt;&lt;property id=&quot;20148&quot; value=&quot;5&quot;/&gt;&lt;property id=&quot;20300&quot; value=&quot;Slide 11 - &amp;quot;-Chỉ vị trí vủa Sa Pa trên hình 1 &amp;quot;&quot;/&gt;&lt;property id=&quot;20307&quot; value=&quot;265&quot;/&gt;&lt;/object&gt;&lt;object type=&quot;3&quot; unique_id=&quot;10014&quot;&gt;&lt;property id=&quot;20148&quot; value=&quot;5&quot;/&gt;&lt;property id=&quot;20300&quot; value=&quot;Slide 12 - &amp;quot;-Dựa vào bảng số liệu sau, em hãy nhận xét về nhiệt độ của Sa Pa vào tháng 1 và tháng 7&amp;quot;&quot;/&gt;&lt;property id=&quot;20307&quot; value=&quot;266&quot;/&gt;&lt;/object&gt;&lt;object type=&quot;3&quot; unique_id=&quot;10015&quot;&gt;&lt;property id=&quot;20148&quot; value=&quot;5&quot;/&gt;&lt;property id=&quot;20300&quot; value=&quot;Slide 13&quot;/&gt;&lt;property id=&quot;20307&quot; value=&quot;267&quot;/&gt;&lt;/object&gt;&lt;object type=&quot;3&quot; unique_id=&quot;10016&quot;&gt;&lt;property id=&quot;20148&quot; value=&quot;5&quot;/&gt;&lt;property id=&quot;20300&quot; value=&quot;Slide 14&quot;/&gt;&lt;property id=&quot;20307&quot; value=&quot;269&quot;/&gt;&lt;/object&gt;&lt;/object&gt;&lt;object type=&quot;8&quot; unique_id=&quot;10032&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362</TotalTime>
  <Words>595</Words>
  <Application>Microsoft Office PowerPoint</Application>
  <PresentationFormat>Custom</PresentationFormat>
  <Paragraphs>64</Paragraphs>
  <Slides>14</Slides>
  <Notes>0</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PHẦN ĐỊA LÝ</vt:lpstr>
      <vt:lpstr> </vt:lpstr>
      <vt:lpstr>BÀI 1 DÃY HOÀNG LIÊN SƠN</vt:lpstr>
      <vt:lpstr>PowerPoint Presentation</vt:lpstr>
      <vt:lpstr>PowerPoint Presentation</vt:lpstr>
      <vt:lpstr>PowerPoint Presentation</vt:lpstr>
      <vt:lpstr>PowerPoint Presentation</vt:lpstr>
      <vt:lpstr>PowerPoint Presentation</vt:lpstr>
      <vt:lpstr>+Câu 5: Dãy Hoàng Liên Sơn nằm giữa hai dòng sông nào? </vt:lpstr>
      <vt:lpstr>2.Khí hậu ở những nơi cao lạnh quanh năm</vt:lpstr>
      <vt:lpstr>-Chỉ vị trí vủa Sa Pa trên hình 1 </vt:lpstr>
      <vt:lpstr>-Dựa vào bảng số liệu sau, em hãy nhận xét về nhiệt độ của Sa Pa vào tháng 1 và tháng 7</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PHẦN ĐỊA LÝ</dc:title>
  <dc:creator>hung xuan</dc:creator>
  <cp:lastModifiedBy>Windows User</cp:lastModifiedBy>
  <cp:revision>30</cp:revision>
  <dcterms:created xsi:type="dcterms:W3CDTF">2018-03-31T10:59:15Z</dcterms:created>
  <dcterms:modified xsi:type="dcterms:W3CDTF">2019-03-24T02:25:53Z</dcterms:modified>
</cp:coreProperties>
</file>