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B2D8E6"/>
    <a:srgbClr val="FFA7A9"/>
    <a:srgbClr val="FF7C80"/>
    <a:srgbClr val="3333FF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86" autoAdjust="0"/>
    <p:restoredTop sz="96642" autoAdjust="0"/>
  </p:normalViewPr>
  <p:slideViewPr>
    <p:cSldViewPr>
      <p:cViewPr>
        <p:scale>
          <a:sx n="70" d="100"/>
          <a:sy n="70" d="100"/>
        </p:scale>
        <p:origin x="-167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 smtClean="0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4800" dirty="0" smtClean="0">
                  <a:solidFill>
                    <a:schemeClr val="tx1"/>
                  </a:solidFill>
                  <a:latin typeface=".VnAvant" pitchFamily="34" charset="0"/>
                </a:rPr>
                <a:t> 12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BẢNG CỘNG, BẢNG TRỪ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TRONG PHẠM VI 10</a:t>
              </a:r>
              <a:endParaRPr lang="vi-VN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TIẾT 2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6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650830"/>
              </p:ext>
            </p:extLst>
          </p:nvPr>
        </p:nvGraphicFramePr>
        <p:xfrm>
          <a:off x="1066800" y="2242782"/>
          <a:ext cx="7010400" cy="370081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431862"/>
                <a:gridCol w="2578538"/>
              </a:tblGrid>
              <a:tr h="616803"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16803">
                <a:tc>
                  <a:txBody>
                    <a:bodyPr/>
                    <a:lstStyle/>
                    <a:p>
                      <a:endParaRPr lang="vi-VN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16803"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16803">
                <a:tc>
                  <a:txBody>
                    <a:bodyPr/>
                    <a:lstStyle/>
                    <a:p>
                      <a:endParaRPr lang="vi-VN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16803">
                <a:tc>
                  <a:txBody>
                    <a:bodyPr/>
                    <a:lstStyle/>
                    <a:p>
                      <a:endParaRPr lang="vi-VN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16803"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3" t="31458" r="57130" b="51667"/>
          <a:stretch/>
        </p:blipFill>
        <p:spPr bwMode="auto">
          <a:xfrm>
            <a:off x="-2" y="0"/>
            <a:ext cx="4343401" cy="189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1435925"/>
            <a:ext cx="2667000" cy="762000"/>
          </a:xfrm>
        </p:spPr>
        <p:txBody>
          <a:bodyPr>
            <a:normAutofit/>
          </a:bodyPr>
          <a:lstStyle/>
          <a:p>
            <a:r>
              <a:rPr lang="en-US" sz="30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Bảng</a:t>
            </a:r>
            <a:r>
              <a:rPr lang="en-US" sz="3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trừ</a:t>
            </a:r>
            <a:endParaRPr lang="vi-VN" sz="3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809862" y="2304969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215226" y="2304969"/>
            <a:ext cx="3129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661917" y="2304969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071003" y="2293896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480089" y="2293896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367" y="2304969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511" y="2288575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655" y="2293896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6799" y="2293896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943" y="2304969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3087" y="2288575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1231" y="2293896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375" y="2286693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8" name="TextBox 107"/>
          <p:cNvSpPr txBox="1"/>
          <p:nvPr/>
        </p:nvSpPr>
        <p:spPr>
          <a:xfrm>
            <a:off x="5820495" y="2919303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6225859" y="2919303"/>
            <a:ext cx="3129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6672550" y="2919303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7081636" y="2908230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7490722" y="2908230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919303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144" y="2902909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9288" y="2908230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7432" y="2908230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5576" y="2919303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3720" y="2902909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0008" y="2901027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2347" y="2908230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" name="TextBox 121"/>
          <p:cNvSpPr txBox="1"/>
          <p:nvPr/>
        </p:nvSpPr>
        <p:spPr>
          <a:xfrm>
            <a:off x="5820495" y="3559033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6225859" y="3559033"/>
            <a:ext cx="3129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6672550" y="3559033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7081636" y="3547960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7490722" y="3547960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559033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144" y="3542639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9288" y="3547960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7432" y="3547960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5576" y="3559033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0008" y="3540757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2347" y="3547960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0657" y="3559033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6" name="TextBox 135"/>
          <p:cNvSpPr txBox="1"/>
          <p:nvPr/>
        </p:nvSpPr>
        <p:spPr>
          <a:xfrm>
            <a:off x="5820495" y="4147367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6225859" y="4147367"/>
            <a:ext cx="3129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6672550" y="4147367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7081636" y="4136294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7490722" y="4136294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147367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144" y="4130973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9288" y="4136294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7432" y="4136294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9533" y="4129091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2347" y="4136294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0657" y="4147367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0083" y="4147367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0" name="TextBox 149"/>
          <p:cNvSpPr txBox="1"/>
          <p:nvPr/>
        </p:nvSpPr>
        <p:spPr>
          <a:xfrm>
            <a:off x="5820495" y="4778233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6225859" y="4778233"/>
            <a:ext cx="3129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6672550" y="4778233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7081636" y="4767160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7490722" y="4767160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778233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144" y="4761839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9288" y="4767160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9533" y="4759957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2822" y="4767160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0657" y="4778233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0083" y="4778233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372" y="4780427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4" name="TextBox 163"/>
          <p:cNvSpPr txBox="1"/>
          <p:nvPr/>
        </p:nvSpPr>
        <p:spPr>
          <a:xfrm>
            <a:off x="5831128" y="5400235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6236492" y="5400235"/>
            <a:ext cx="3129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6683183" y="5400235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7092269" y="5389162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7501355" y="5389162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6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633" y="5400235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777" y="5383841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0641" y="5381959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2980" y="5389162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1290" y="5400235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0716" y="5400235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3005" y="5402429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6225" y="5397512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8" name="TextBox 177"/>
          <p:cNvSpPr txBox="1"/>
          <p:nvPr/>
        </p:nvSpPr>
        <p:spPr>
          <a:xfrm>
            <a:off x="5841761" y="6020468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9" name="TextBox 178"/>
          <p:cNvSpPr txBox="1"/>
          <p:nvPr/>
        </p:nvSpPr>
        <p:spPr>
          <a:xfrm>
            <a:off x="6247125" y="6020468"/>
            <a:ext cx="3129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6693816" y="6020468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7102902" y="6009395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7511988" y="6009395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266" y="6020468"/>
            <a:ext cx="498144" cy="48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1274" y="6002192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613" y="6009395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1923" y="6020468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1349" y="6020468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638" y="6022662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858" y="6017745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281" y="6020935"/>
            <a:ext cx="500574" cy="48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211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6 0.00069 L 0.05086 0.00069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-0.00093 L 0.05035 -0.00093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0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6.56799E-7 L 0.04965 6.56799E-7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3 3.33333E-6 L 0.05417 3.33333E-6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87" y="0"/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5 0.00161 L 0.05296 0.00161 " pathEditMode="relative" rAng="0" ptsTypes="AA">
                                      <p:cBhvr>
                                        <p:cTn id="138" dur="2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0" y="0"/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0.00255 L 0.04861 0.00255 " pathEditMode="relative" rAng="0" ptsTypes="AA">
                                      <p:cBhvr>
                                        <p:cTn id="140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000"/>
                            </p:stCondLst>
                            <p:childTnLst>
                              <p:par>
                                <p:cTn id="1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000"/>
                            </p:stCondLst>
                            <p:childTnLst>
                              <p:par>
                                <p:cTn id="1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8 -0.00139 L 0.05521 -0.00139 " pathEditMode="relative" rAng="0" ptsTypes="AA">
                                      <p:cBhvr>
                                        <p:cTn id="191" dur="2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87" y="0"/>
                                    </p:animMotion>
                                  </p:childTnLst>
                                </p:cTn>
                              </p:par>
                              <p:par>
                                <p:cTn id="19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0138 L 0.0552 0.00138 " pathEditMode="relative" rAng="0" ptsTypes="AA">
                                      <p:cBhvr>
                                        <p:cTn id="193" dur="2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0" y="0"/>
                                    </p:animMotion>
                                  </p:childTnLst>
                                </p:cTn>
                              </p:par>
                              <p:par>
                                <p:cTn id="19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0.00254 L 0.04931 0.00254 " pathEditMode="relative" rAng="0" ptsTypes="AA">
                                      <p:cBhvr>
                                        <p:cTn id="195" dur="2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3" y="0"/>
                                    </p:animMotion>
                                  </p:childTnLst>
                                </p:cTn>
                              </p:par>
                              <p:par>
                                <p:cTn id="19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3 -0.00139 L 0.05816 -0.00139 " pathEditMode="relative" rAng="0" ptsTypes="AA">
                                      <p:cBhvr>
                                        <p:cTn id="197" dur="2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500"/>
                            </p:stCondLst>
                            <p:childTnLst>
                              <p:par>
                                <p:cTn id="20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000"/>
                            </p:stCondLst>
                            <p:childTnLst>
                              <p:par>
                                <p:cTn id="20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1500"/>
                            </p:stCondLst>
                            <p:childTnLst>
                              <p:par>
                                <p:cTn id="2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2000"/>
                            </p:stCondLst>
                            <p:childTnLst>
                              <p:par>
                                <p:cTn id="2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42 -0.00046 L 0.05556 -0.00046 " pathEditMode="relative" rAng="0" ptsTypes="AA">
                                      <p:cBhvr>
                                        <p:cTn id="248" dur="2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90" y="0"/>
                                    </p:animMotion>
                                  </p:childTnLst>
                                </p:cTn>
                              </p:par>
                              <p:par>
                                <p:cTn id="24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3 -4.44444E-6 L 0.05347 -4.44444E-6 " pathEditMode="relative" rAng="0" ptsTypes="AA">
                                      <p:cBhvr>
                                        <p:cTn id="250" dur="2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87" y="0"/>
                                    </p:animMotion>
                                  </p:childTnLst>
                                </p:cTn>
                              </p:par>
                              <p:par>
                                <p:cTn id="25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8 0.00162 L 0.05382 0.00162 " pathEditMode="relative" rAng="0" ptsTypes="AA">
                                      <p:cBhvr>
                                        <p:cTn id="252" dur="2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0" y="0"/>
                                    </p:animMotion>
                                  </p:childTnLst>
                                </p:cTn>
                              </p:par>
                              <p:par>
                                <p:cTn id="25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0.00255 L 0.04791 0.00255 " pathEditMode="relative" rAng="0" ptsTypes="AA">
                                      <p:cBhvr>
                                        <p:cTn id="254" dur="2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3" y="0"/>
                                    </p:animMotion>
                                  </p:childTnLst>
                                </p:cTn>
                              </p:par>
                              <p:par>
                                <p:cTn id="25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44444E-6 L 0.05642 -4.44444E-6 " pathEditMode="relative" rAng="0" ptsTypes="AA">
                                      <p:cBhvr>
                                        <p:cTn id="256" dur="2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500"/>
                            </p:stCondLst>
                            <p:childTnLst>
                              <p:par>
                                <p:cTn id="2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1000"/>
                            </p:stCondLst>
                            <p:childTnLst>
                              <p:par>
                                <p:cTn id="2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50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1500"/>
                            </p:stCondLst>
                            <p:childTnLst>
                              <p:par>
                                <p:cTn id="2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500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2000"/>
                            </p:stCondLst>
                            <p:childTnLst>
                              <p:par>
                                <p:cTn id="2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500"/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4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3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9 1.85185E-6 L 0.05312 1.85185E-6 " pathEditMode="relative" rAng="0" ptsTypes="AA">
                                      <p:cBhvr>
                                        <p:cTn id="307" dur="2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2" y="0"/>
                                    </p:animMotion>
                                  </p:childTnLst>
                                </p:cTn>
                              </p:par>
                              <p:par>
                                <p:cTn id="30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0.00092 L 0.05434 0.00092 " pathEditMode="relative" rAng="0" ptsTypes="AA">
                                      <p:cBhvr>
                                        <p:cTn id="309" dur="2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0" y="0"/>
                                    </p:animMotion>
                                  </p:childTnLst>
                                </p:cTn>
                              </p:par>
                              <p:par>
                                <p:cTn id="31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81481E-6 L 0.05052 4.81481E-6 " pathEditMode="relative" rAng="0" ptsTypes="AA">
                                      <p:cBhvr>
                                        <p:cTn id="311" dur="2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7" y="0"/>
                                    </p:animMotion>
                                  </p:childTnLst>
                                </p:cTn>
                              </p:par>
                              <p:par>
                                <p:cTn id="31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0.00161 L 0.05174 0.00161 " pathEditMode="relative" rAng="0" ptsTypes="AA">
                                      <p:cBhvr>
                                        <p:cTn id="313" dur="2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1" y="0"/>
                                    </p:animMotion>
                                  </p:childTnLst>
                                </p:cTn>
                              </p:par>
                              <p:par>
                                <p:cTn id="31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5 0.00255 L 0.04618 0.00255 " pathEditMode="relative" rAng="0" ptsTypes="AA">
                                      <p:cBhvr>
                                        <p:cTn id="315" dur="2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3" y="0"/>
                                    </p:animMotion>
                                  </p:childTnLst>
                                </p:cTn>
                              </p:par>
                              <p:par>
                                <p:cTn id="31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0.00046 L 0.05434 0.00046 " pathEditMode="relative" rAng="0" ptsTypes="AA">
                                      <p:cBhvr>
                                        <p:cTn id="317" dur="2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2" dur="500"/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500"/>
                            </p:stCondLst>
                            <p:childTnLst>
                              <p:par>
                                <p:cTn id="3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6" dur="500"/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>
                            <p:stCondLst>
                              <p:cond delay="1000"/>
                            </p:stCondLst>
                            <p:childTnLst>
                              <p:par>
                                <p:cTn id="3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0" dur="500"/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4" dur="500"/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8" dur="500"/>
                                        <p:tgtEl>
                                          <p:spTgt spid="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3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6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9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2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5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8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1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4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>
                      <p:stCondLst>
                        <p:cond delay="indefinite"/>
                      </p:stCondLst>
                      <p:childTnLst>
                        <p:par>
                          <p:cTn id="366" fill="hold">
                            <p:stCondLst>
                              <p:cond delay="0"/>
                            </p:stCondLst>
                            <p:childTnLst>
                              <p:par>
                                <p:cTn id="36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 -0.00047 L 0.05364 -0.00047 " pathEditMode="relative" rAng="0" ptsTypes="AA">
                                      <p:cBhvr>
                                        <p:cTn id="368" dur="2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2" y="0"/>
                                    </p:animMotion>
                                  </p:childTnLst>
                                </p:cTn>
                              </p:par>
                              <p:par>
                                <p:cTn id="36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-0.00069 L 0.05278 -0.00069 " pathEditMode="relative" rAng="0" ptsTypes="AA">
                                      <p:cBhvr>
                                        <p:cTn id="370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9" y="0"/>
                                    </p:animMotion>
                                  </p:childTnLst>
                                </p:cTn>
                              </p:par>
                              <p:par>
                                <p:cTn id="37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48148E-6 L 0.05573 -1.48148E-6 " pathEditMode="relative" rAng="0" ptsTypes="AA">
                                      <p:cBhvr>
                                        <p:cTn id="372" dur="2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8" y="0"/>
                                    </p:animMotion>
                                  </p:childTnLst>
                                </p:cTn>
                              </p:par>
                              <p:par>
                                <p:cTn id="37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-0.00047 L 0.05451 -0.00047 " pathEditMode="relative" rAng="0" ptsTypes="AA">
                                      <p:cBhvr>
                                        <p:cTn id="374" dur="2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2" y="0"/>
                                    </p:animMotion>
                                  </p:childTnLst>
                                </p:cTn>
                              </p:par>
                              <p:par>
                                <p:cTn id="37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-8.0481E-7 L 0.05243 -8.0481E-7 " pathEditMode="relative" rAng="0" ptsTypes="AA">
                                      <p:cBhvr>
                                        <p:cTn id="376" dur="2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6" y="0"/>
                                    </p:animMotion>
                                  </p:childTnLst>
                                </p:cTn>
                              </p:par>
                              <p:par>
                                <p:cTn id="37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 0.00231 L 0.0467 0.00231 " pathEditMode="relative" rAng="0" ptsTypes="AA">
                                      <p:cBhvr>
                                        <p:cTn id="378" dur="2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1" y="0"/>
                                    </p:animMotion>
                                  </p:childTnLst>
                                </p:cTn>
                              </p:par>
                              <p:par>
                                <p:cTn id="37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-0.00047 L 0.05139 -0.00047 " pathEditMode="relative" rAng="0" ptsTypes="AA">
                                      <p:cBhvr>
                                        <p:cTn id="380" dur="2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5" dur="500"/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>
                            <p:stCondLst>
                              <p:cond delay="500"/>
                            </p:stCondLst>
                            <p:childTnLst>
                              <p:par>
                                <p:cTn id="3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9" dur="500"/>
                                        <p:tgtEl>
                                          <p:spTgt spid="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0" fill="hold">
                            <p:stCondLst>
                              <p:cond delay="1000"/>
                            </p:stCondLst>
                            <p:childTnLst>
                              <p:par>
                                <p:cTn id="3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3" dur="500"/>
                                        <p:tgtEl>
                                          <p:spTgt spid="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4" fill="hold">
                            <p:stCondLst>
                              <p:cond delay="1500"/>
                            </p:stCondLst>
                            <p:childTnLst>
                              <p:par>
                                <p:cTn id="3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7" dur="500"/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1" dur="500"/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Oval 89"/>
          <p:cNvSpPr/>
          <p:nvPr/>
        </p:nvSpPr>
        <p:spPr>
          <a:xfrm>
            <a:off x="457200" y="2286000"/>
            <a:ext cx="1143000" cy="10668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1916373" y="2440416"/>
            <a:ext cx="1143000" cy="75796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54465" y="2503929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  <p:pic>
        <p:nvPicPr>
          <p:cNvPr id="10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610"/>
            <a:ext cx="4328834" cy="2010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00587"/>
              </p:ext>
            </p:extLst>
          </p:nvPr>
        </p:nvGraphicFramePr>
        <p:xfrm>
          <a:off x="1004249" y="3913686"/>
          <a:ext cx="7225351" cy="1663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193"/>
                <a:gridCol w="1032193"/>
                <a:gridCol w="1032193"/>
                <a:gridCol w="1032193"/>
                <a:gridCol w="1032193"/>
                <a:gridCol w="1032193"/>
                <a:gridCol w="1032193"/>
              </a:tblGrid>
              <a:tr h="554548">
                <a:tc rowSpan="2">
                  <a:txBody>
                    <a:bodyPr/>
                    <a:lstStyle/>
                    <a:p>
                      <a:endParaRPr lang="en-US" sz="600" dirty="0" smtClean="0"/>
                    </a:p>
                    <a:p>
                      <a:endParaRPr lang="en-US" sz="600" dirty="0" smtClean="0"/>
                    </a:p>
                    <a:p>
                      <a:r>
                        <a:rPr lang="en-US" sz="3000" dirty="0" smtClean="0">
                          <a:solidFill>
                            <a:srgbClr val="002060"/>
                          </a:solidFill>
                          <a:latin typeface="Agency FB" pitchFamily="34" charset="0"/>
                        </a:rPr>
                        <a:t>    </a:t>
                      </a:r>
                      <a:r>
                        <a:rPr lang="en-US" sz="35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vi-VN" sz="35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3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3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3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3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3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3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</a:tr>
              <a:tr h="554548">
                <a:tc vMerge="1"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</a:tr>
              <a:tr h="554548">
                <a:tc>
                  <a:txBody>
                    <a:bodyPr/>
                    <a:lstStyle/>
                    <a:p>
                      <a:endParaRPr lang="vi-VN" sz="3000" dirty="0"/>
                    </a:p>
                  </a:txBody>
                  <a:tcPr>
                    <a:lnL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3000" dirty="0"/>
                    </a:p>
                  </a:txBody>
                  <a:tcPr>
                    <a:lnL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3000" dirty="0"/>
                    </a:p>
                  </a:txBody>
                  <a:tcPr>
                    <a:lnL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3000" dirty="0"/>
                    </a:p>
                  </a:txBody>
                  <a:tcPr>
                    <a:lnL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3000" dirty="0"/>
                    </a:p>
                  </a:txBody>
                  <a:tcPr>
                    <a:lnL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3000" dirty="0"/>
                    </a:p>
                  </a:txBody>
                  <a:tcPr>
                    <a:lnL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3000" dirty="0"/>
                    </a:p>
                  </a:txBody>
                  <a:tcPr>
                    <a:lnL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3" name="TextBox 102"/>
          <p:cNvSpPr txBox="1"/>
          <p:nvPr/>
        </p:nvSpPr>
        <p:spPr>
          <a:xfrm>
            <a:off x="2345334" y="5023333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83855" y="5023333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19600" y="5018784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51144" y="5018784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7000" y="5018784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543800" y="5018784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vi-VN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222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359515"/>
              </p:ext>
            </p:extLst>
          </p:nvPr>
        </p:nvGraphicFramePr>
        <p:xfrm>
          <a:off x="51319" y="1842447"/>
          <a:ext cx="9016481" cy="4800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94881"/>
                <a:gridCol w="994881"/>
                <a:gridCol w="994881"/>
                <a:gridCol w="994881"/>
                <a:gridCol w="994881"/>
                <a:gridCol w="994881"/>
                <a:gridCol w="994881"/>
                <a:gridCol w="994881"/>
                <a:gridCol w="1057433"/>
              </a:tblGrid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– 1 = 1</a:t>
                      </a: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 – 1 = 2</a:t>
                      </a: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 </a:t>
                      </a: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lang="en-US" sz="15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1 = 3</a:t>
                      </a:r>
                      <a:endParaRPr lang="vi-VN" sz="15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 </a:t>
                      </a: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lang="en-US" sz="15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1 = 4</a:t>
                      </a:r>
                      <a:endParaRPr lang="vi-VN" sz="15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 </a:t>
                      </a: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lang="en-US" sz="15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1 = 5</a:t>
                      </a:r>
                      <a:endParaRPr lang="vi-VN" sz="15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7 </a:t>
                      </a: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lang="en-US" sz="15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1 = 6</a:t>
                      </a:r>
                      <a:endParaRPr lang="vi-VN" sz="15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8 </a:t>
                      </a: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lang="en-US" sz="15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1 = 7</a:t>
                      </a:r>
                      <a:endParaRPr lang="vi-VN" sz="15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9 – 1 = 8</a:t>
                      </a:r>
                      <a:endParaRPr lang="vi-VN" sz="15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r>
                        <a:rPr lang="en-US" sz="15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– 1 = 9 </a:t>
                      </a:r>
                      <a:endParaRPr lang="vi-VN" sz="15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3 </a:t>
                      </a: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 2 = 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4 </a:t>
                      </a: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 2 = 2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en-US" sz="15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 2 = 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r>
                        <a:rPr lang="en-US" sz="15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lang="en-US" sz="15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2 = 4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7 </a:t>
                      </a: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 2 = 5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8 – 2 = 6</a:t>
                      </a: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9 –</a:t>
                      </a:r>
                      <a:r>
                        <a:rPr lang="en-US" sz="1500" b="1" baseline="0" dirty="0" smtClean="0">
                          <a:latin typeface="Arial" pitchFamily="34" charset="0"/>
                          <a:cs typeface="Arial" pitchFamily="34" charset="0"/>
                        </a:rPr>
                        <a:t> 2 = 7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10 – 2 = 8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4 </a:t>
                      </a: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 3</a:t>
                      </a:r>
                      <a:r>
                        <a:rPr lang="en-US" sz="1500" b="1" baseline="0" dirty="0" smtClean="0">
                          <a:latin typeface="Arial" pitchFamily="34" charset="0"/>
                          <a:cs typeface="Arial" pitchFamily="34" charset="0"/>
                        </a:rPr>
                        <a:t> = 1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5 </a:t>
                      </a: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 3 = 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6 </a:t>
                      </a: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 3 = 3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7 </a:t>
                      </a: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500" b="1" baseline="0" dirty="0" smtClean="0">
                          <a:latin typeface="Arial" pitchFamily="34" charset="0"/>
                          <a:cs typeface="Arial" pitchFamily="34" charset="0"/>
                        </a:rPr>
                        <a:t>3 = 4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8 – 3 = 5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9 – 3 = 6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10 – 3 = 7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5 </a:t>
                      </a: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lang="en-US" sz="15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4 =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6 </a:t>
                      </a: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 4 = 2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7 </a:t>
                      </a: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– </a:t>
                      </a: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4 =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8 – 4 = 4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9 –</a:t>
                      </a:r>
                      <a:r>
                        <a:rPr lang="en-US" sz="1500" b="1" baseline="0" dirty="0" smtClean="0">
                          <a:latin typeface="Arial" pitchFamily="34" charset="0"/>
                          <a:cs typeface="Arial" pitchFamily="34" charset="0"/>
                        </a:rPr>
                        <a:t> 4 = 5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10 – 4 = 6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r>
                        <a:rPr lang="en-US" sz="15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lang="en-US" sz="15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5 = 1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7 – 5 =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r>
                        <a:rPr lang="en-US" sz="1500" b="1" baseline="0" dirty="0" smtClean="0">
                          <a:latin typeface="Arial" pitchFamily="34" charset="0"/>
                          <a:cs typeface="Arial" pitchFamily="34" charset="0"/>
                        </a:rPr>
                        <a:t> – 5 = 3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9 – 5 = 4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10 –</a:t>
                      </a:r>
                      <a:r>
                        <a:rPr lang="en-US" sz="1500" b="1" baseline="0" dirty="0" smtClean="0">
                          <a:latin typeface="Arial" pitchFamily="34" charset="0"/>
                          <a:cs typeface="Arial" pitchFamily="34" charset="0"/>
                        </a:rPr>
                        <a:t> 5 = 5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7 – 6 = 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i="0" dirty="0" smtClean="0">
                          <a:latin typeface="Arial" pitchFamily="34" charset="0"/>
                          <a:cs typeface="Arial" pitchFamily="34" charset="0"/>
                        </a:rPr>
                        <a:t>8 – 6 = 2</a:t>
                      </a:r>
                      <a:endParaRPr lang="vi-VN" sz="15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9 – 6 = 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10 – 6 = 4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8 – 7 = 1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9 – 7 =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10 – 7 = 3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9 – 8 =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10 – 8 = 2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10 – 9 = 1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0" name="Oval 89"/>
          <p:cNvSpPr/>
          <p:nvPr/>
        </p:nvSpPr>
        <p:spPr>
          <a:xfrm>
            <a:off x="228600" y="533400"/>
            <a:ext cx="1143000" cy="10668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762000"/>
            <a:ext cx="5399235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sz="3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hoàn</a:t>
            </a:r>
            <a:r>
              <a:rPr lang="en-US" sz="3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3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bảng</a:t>
            </a:r>
            <a:r>
              <a:rPr lang="en-US" sz="3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trừ</a:t>
            </a:r>
            <a:endParaRPr lang="vi-VN" sz="35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158" y="3657600"/>
            <a:ext cx="2581275" cy="302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3747156" y="2457064"/>
            <a:ext cx="228600" cy="3048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747156" y="2992937"/>
            <a:ext cx="228600" cy="3048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747155" y="3523864"/>
            <a:ext cx="228601" cy="3048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39"/>
          <p:cNvSpPr txBox="1"/>
          <p:nvPr/>
        </p:nvSpPr>
        <p:spPr>
          <a:xfrm>
            <a:off x="3761096" y="2463270"/>
            <a:ext cx="200720" cy="2923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13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39"/>
          <p:cNvSpPr txBox="1"/>
          <p:nvPr/>
        </p:nvSpPr>
        <p:spPr>
          <a:xfrm>
            <a:off x="3767580" y="3002366"/>
            <a:ext cx="200720" cy="2923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13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39"/>
          <p:cNvSpPr txBox="1"/>
          <p:nvPr/>
        </p:nvSpPr>
        <p:spPr>
          <a:xfrm>
            <a:off x="3758959" y="3537512"/>
            <a:ext cx="200720" cy="2923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13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752600" y="2466314"/>
            <a:ext cx="228601" cy="3048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39"/>
          <p:cNvSpPr txBox="1"/>
          <p:nvPr/>
        </p:nvSpPr>
        <p:spPr>
          <a:xfrm>
            <a:off x="1764404" y="2479962"/>
            <a:ext cx="200720" cy="2923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13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42004" y="3507172"/>
            <a:ext cx="228600" cy="3048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742004" y="4043045"/>
            <a:ext cx="228600" cy="3048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42003" y="4573972"/>
            <a:ext cx="228601" cy="3048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39"/>
          <p:cNvSpPr txBox="1"/>
          <p:nvPr/>
        </p:nvSpPr>
        <p:spPr>
          <a:xfrm>
            <a:off x="5755944" y="3513378"/>
            <a:ext cx="200720" cy="2923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13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39"/>
          <p:cNvSpPr txBox="1"/>
          <p:nvPr/>
        </p:nvSpPr>
        <p:spPr>
          <a:xfrm>
            <a:off x="5762428" y="4052474"/>
            <a:ext cx="200720" cy="2923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13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9"/>
          <p:cNvSpPr txBox="1"/>
          <p:nvPr/>
        </p:nvSpPr>
        <p:spPr>
          <a:xfrm>
            <a:off x="5753807" y="4587620"/>
            <a:ext cx="200720" cy="2923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13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731164" y="4587771"/>
            <a:ext cx="228600" cy="3048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731164" y="5123644"/>
            <a:ext cx="228600" cy="3048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731163" y="5654571"/>
            <a:ext cx="228601" cy="3048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9"/>
          <p:cNvSpPr txBox="1"/>
          <p:nvPr/>
        </p:nvSpPr>
        <p:spPr>
          <a:xfrm>
            <a:off x="7745104" y="4593977"/>
            <a:ext cx="200720" cy="2923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13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9"/>
          <p:cNvSpPr txBox="1"/>
          <p:nvPr/>
        </p:nvSpPr>
        <p:spPr>
          <a:xfrm>
            <a:off x="7751588" y="5133073"/>
            <a:ext cx="200720" cy="2923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13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9"/>
          <p:cNvSpPr txBox="1"/>
          <p:nvPr/>
        </p:nvSpPr>
        <p:spPr>
          <a:xfrm>
            <a:off x="7742967" y="5668219"/>
            <a:ext cx="200720" cy="2923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13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48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7" grpId="0"/>
      <p:bldP spid="20" grpId="0" animBg="1"/>
      <p:bldP spid="21" grpId="0" animBg="1"/>
      <p:bldP spid="23" grpId="0" animBg="1"/>
      <p:bldP spid="25" grpId="0" animBg="1"/>
      <p:bldP spid="29" grpId="0" animBg="1"/>
      <p:bldP spid="30" grpId="0" animBg="1"/>
      <p:bldP spid="31" grpId="0" animBg="1"/>
      <p:bldP spid="35" grpId="0" animBg="1"/>
      <p:bldP spid="36" grpId="0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66" y="1255294"/>
            <a:ext cx="8077234" cy="5602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24000" y="685800"/>
            <a:ext cx="245451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Tính</a:t>
            </a:r>
            <a:r>
              <a:rPr lang="en-US" sz="3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nhẩm</a:t>
            </a:r>
            <a:endParaRPr lang="vi-VN" sz="3500" b="1" dirty="0"/>
          </a:p>
        </p:txBody>
      </p:sp>
      <p:sp>
        <p:nvSpPr>
          <p:cNvPr id="4" name="Oval 3"/>
          <p:cNvSpPr/>
          <p:nvPr/>
        </p:nvSpPr>
        <p:spPr>
          <a:xfrm>
            <a:off x="228600" y="533400"/>
            <a:ext cx="1143000" cy="10668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3</a:t>
            </a:r>
            <a:endParaRPr lang="vi-VN" sz="5400" b="1" dirty="0"/>
          </a:p>
        </p:txBody>
      </p:sp>
    </p:spTree>
    <p:extLst>
      <p:ext uri="{BB962C8B-B14F-4D97-AF65-F5344CB8AC3E}">
        <p14:creationId xmlns:p14="http://schemas.microsoft.com/office/powerpoint/2010/main" val="2722871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317</Words>
  <Application>Microsoft Office PowerPoint</Application>
  <PresentationFormat>On-screen Show (4:3)</PresentationFormat>
  <Paragraphs>133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Bảng trừ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User</cp:lastModifiedBy>
  <cp:revision>50</cp:revision>
  <dcterms:created xsi:type="dcterms:W3CDTF">2006-08-16T00:00:00Z</dcterms:created>
  <dcterms:modified xsi:type="dcterms:W3CDTF">2020-08-20T16:22:57Z</dcterms:modified>
</cp:coreProperties>
</file>