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74" r:id="rId3"/>
  </p:sldMasterIdLst>
  <p:notesMasterIdLst>
    <p:notesMasterId r:id="rId28"/>
  </p:notesMasterIdLst>
  <p:sldIdLst>
    <p:sldId id="257" r:id="rId4"/>
    <p:sldId id="258" r:id="rId5"/>
    <p:sldId id="283" r:id="rId6"/>
    <p:sldId id="260" r:id="rId7"/>
    <p:sldId id="261" r:id="rId8"/>
    <p:sldId id="262" r:id="rId9"/>
    <p:sldId id="263" r:id="rId10"/>
    <p:sldId id="281" r:id="rId11"/>
    <p:sldId id="285" r:id="rId12"/>
    <p:sldId id="264" r:id="rId13"/>
    <p:sldId id="265" r:id="rId14"/>
    <p:sldId id="266" r:id="rId15"/>
    <p:sldId id="287" r:id="rId16"/>
    <p:sldId id="289" r:id="rId17"/>
    <p:sldId id="269" r:id="rId18"/>
    <p:sldId id="270" r:id="rId19"/>
    <p:sldId id="273" r:id="rId20"/>
    <p:sldId id="274" r:id="rId21"/>
    <p:sldId id="275" r:id="rId22"/>
    <p:sldId id="276" r:id="rId23"/>
    <p:sldId id="277" r:id="rId24"/>
    <p:sldId id="278" r:id="rId25"/>
    <p:sldId id="291" r:id="rId26"/>
    <p:sldId id="279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531FCF-063F-4A1B-9DA9-4FCD4E238DD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3E2E9-D91E-4768-B813-26EBDACAD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291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43E2E9-D91E-4768-B813-26EBDACAD6A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346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55D7F-ABB3-4C9B-9B04-4A5EAC82AACD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448AD-4952-4C81-B903-CDA110521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214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55D7F-ABB3-4C9B-9B04-4A5EAC82AACD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448AD-4952-4C81-B903-CDA110521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430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55D7F-ABB3-4C9B-9B04-4A5EAC82AACD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448AD-4952-4C81-B903-CDA110521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832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Ngữ cả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ội dung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23DC6D-22D7-4C79-B3D1-3179AC081230}" type="datetimeFigureOut">
              <a:rPr lang="en-US"/>
              <a:pPr>
                <a:defRPr/>
              </a:pPr>
              <a:t>4/15/2020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80315B-2DBB-419F-8D15-3767B34AB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4807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1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658B5-B599-491F-9903-D141B74020D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1917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6B29EB-5992-4E71-81AC-7350971489C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64389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4EC834-973F-4D2A-97C7-AE5B198DAA8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9325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B435-E432-4656-81B8-0657A4AB24E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1040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58334F-BE20-4ABC-A6E4-E3995081AC1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65213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CAEF0-F6EB-42C4-B4C4-0767299FFC7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44589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CDDF0-D41B-4B34-ACB5-7160BC546DB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714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55D7F-ABB3-4C9B-9B04-4A5EAC82AACD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448AD-4952-4C81-B903-CDA110521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8501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DD886-C49D-4C31-B029-553AD9376E0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5686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9876E-6DA6-420A-A832-EAC0EDBD45E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91662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5B4EF-B02B-4DB6-83CE-61C5A7893EA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78539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ED8028-6D6C-4A93-9F6D-0C9362FEE06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850495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42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F6F9B-F986-4D11-B137-CA4D5593E18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0555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858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886200"/>
            <a:ext cx="6400800" cy="177165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>
                <a:latin typeface=".VnTime" pitchFamily="34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11200" y="6229350"/>
            <a:ext cx="19304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fld id="{FC1615F5-DBD3-4C1F-87E5-A52A71710C44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3079" name="Picture 7" descr="paint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828800"/>
            <a:ext cx="82296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7660317"/>
      </p:ext>
    </p:extLst>
  </p:cSld>
  <p:clrMapOvr>
    <a:masterClrMapping/>
  </p:clrMapOvr>
  <p:transition>
    <p:cover dir="ld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32A4AF-DB6A-4BA8-B351-696ECBE273C6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140132"/>
      </p:ext>
    </p:extLst>
  </p:cSld>
  <p:clrMapOvr>
    <a:masterClrMapping/>
  </p:clrMapOvr>
  <p:transition>
    <p:cover dir="ld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4A17C6-9F72-4465-9E9B-7286AF74AF97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961793"/>
      </p:ext>
    </p:extLst>
  </p:cSld>
  <p:clrMapOvr>
    <a:masterClrMapping/>
  </p:clrMapOvr>
  <p:transition>
    <p:cover dir="ld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CCA661-28A2-4844-9903-327B2EEFE51A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9863427"/>
      </p:ext>
    </p:extLst>
  </p:cSld>
  <p:clrMapOvr>
    <a:masterClrMapping/>
  </p:clrMapOvr>
  <p:transition>
    <p:cover dir="ld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D4DA31-7CB2-4ED5-8589-07646C69EBBE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2195906"/>
      </p:ext>
    </p:extLst>
  </p:cSld>
  <p:clrMapOvr>
    <a:masterClrMapping/>
  </p:clrMapOvr>
  <p:transition>
    <p:cover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55D7F-ABB3-4C9B-9B04-4A5EAC82AACD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448AD-4952-4C81-B903-CDA110521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0296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C22EC3-DAF7-44D1-A640-45E676636142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785850"/>
      </p:ext>
    </p:extLst>
  </p:cSld>
  <p:clrMapOvr>
    <a:masterClrMapping/>
  </p:clrMapOvr>
  <p:transition>
    <p:cover dir="ld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11E054-0FE6-468C-8F34-CB95F01F4FC6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137759"/>
      </p:ext>
    </p:extLst>
  </p:cSld>
  <p:clrMapOvr>
    <a:masterClrMapping/>
  </p:clrMapOvr>
  <p:transition>
    <p:cover dir="ld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3EB0F9-07A3-4A7A-8F2C-BE1C14EE7726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627983"/>
      </p:ext>
    </p:extLst>
  </p:cSld>
  <p:clrMapOvr>
    <a:masterClrMapping/>
  </p:clrMapOvr>
  <p:transition>
    <p:cover dir="ld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6240D0-1809-4262-AAB3-F8C179D8559C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1159624"/>
      </p:ext>
    </p:extLst>
  </p:cSld>
  <p:clrMapOvr>
    <a:masterClrMapping/>
  </p:clrMapOvr>
  <p:transition>
    <p:cover dir="ld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C2D58F-04C8-457E-B05B-C98401481885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6872813"/>
      </p:ext>
    </p:extLst>
  </p:cSld>
  <p:clrMapOvr>
    <a:masterClrMapping/>
  </p:clrMapOvr>
  <p:transition>
    <p:cover dir="ld"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8600" y="228600"/>
            <a:ext cx="2057400" cy="5829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19800" cy="5829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3B51A2-6B86-44D5-8654-6B64A71B8645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875168"/>
      </p:ext>
    </p:extLst>
  </p:cSld>
  <p:clrMapOvr>
    <a:masterClrMapping/>
  </p:clrMapOvr>
  <p:transition>
    <p:cover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55D7F-ABB3-4C9B-9B04-4A5EAC82AACD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448AD-4952-4C81-B903-CDA110521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022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55D7F-ABB3-4C9B-9B04-4A5EAC82AACD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448AD-4952-4C81-B903-CDA110521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957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55D7F-ABB3-4C9B-9B04-4A5EAC82AACD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448AD-4952-4C81-B903-CDA110521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812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55D7F-ABB3-4C9B-9B04-4A5EAC82AACD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448AD-4952-4C81-B903-CDA110521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044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55D7F-ABB3-4C9B-9B04-4A5EAC82AACD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448AD-4952-4C81-B903-CDA110521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981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55D7F-ABB3-4C9B-9B04-4A5EAC82AACD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448AD-4952-4C81-B903-CDA110521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197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F55D7F-ABB3-4C9B-9B04-4A5EAC82AACD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448AD-4952-4C81-B903-CDA110521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485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635" y="274638"/>
            <a:ext cx="822873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635" y="1600201"/>
            <a:ext cx="8228731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49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635" y="6245225"/>
            <a:ext cx="213314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1249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066" y="6245225"/>
            <a:ext cx="289586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1249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20" y="6245225"/>
            <a:ext cx="213314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66AA308-828A-45F2-9DF3-A1BB2B24F383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6444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85950"/>
            <a:ext cx="8178800" cy="417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Arial" charset="0"/>
              </a:defRPr>
            </a:lvl1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>
              <a:solidFill>
                <a:srgbClr val="5E574E"/>
              </a:solidFill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Arial" charset="0"/>
              </a:defRPr>
            </a:lvl1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>
              <a:solidFill>
                <a:srgbClr val="5E574E"/>
              </a:solidFill>
            </a:endParaRP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>
                <a:latin typeface="Arial" charset="0"/>
              </a:defRPr>
            </a:lvl1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fld id="{93ABD137-FB54-449B-9D1F-E240A6D60900}" type="slidenum">
              <a:rPr lang="en-US">
                <a:solidFill>
                  <a:srgbClr val="5E574E"/>
                </a:solidFill>
              </a:rPr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5E574E"/>
              </a:solidFill>
            </a:endParaRPr>
          </a:p>
        </p:txBody>
      </p:sp>
      <p:pic>
        <p:nvPicPr>
          <p:cNvPr id="2055" name="Picture 7" descr="paint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314450"/>
            <a:ext cx="82296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9039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ransition>
    <p:cover dir="ld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.VnTim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.VnTim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.VnTim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.VnTime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.VnTime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.VnTime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.VnTime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.VnTime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z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y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x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gif"/><Relationship Id="rId4" Type="http://schemas.openxmlformats.org/officeDocument/2006/relationships/audio" Target="../media/audio3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gif"/><Relationship Id="rId4" Type="http://schemas.openxmlformats.org/officeDocument/2006/relationships/audio" Target="../media/audio3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gif"/><Relationship Id="rId4" Type="http://schemas.openxmlformats.org/officeDocument/2006/relationships/audio" Target="../media/audio3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gif"/><Relationship Id="rId4" Type="http://schemas.openxmlformats.org/officeDocument/2006/relationships/audio" Target="../media/audio3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gif"/><Relationship Id="rId4" Type="http://schemas.openxmlformats.org/officeDocument/2006/relationships/audio" Target="../media/audio3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6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8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wmf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ownloads\d173245e61d49a8ac3c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7086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9433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7200" y="457200"/>
            <a:ext cx="845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Bài 1: Tìm chủ </a:t>
            </a:r>
            <a:r>
              <a:rPr lang="en-US" sz="32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ngữ trong </a:t>
            </a:r>
            <a:r>
              <a:rPr lang="en-US" sz="3200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các câu </a:t>
            </a:r>
            <a:r>
              <a:rPr lang="en-US" sz="32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sau:</a:t>
            </a:r>
            <a:endParaRPr lang="en-US" sz="3200" b="1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7200" y="4724400"/>
            <a:ext cx="7696200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 smtClean="0">
                <a:effectLst/>
                <a:latin typeface="Times New Roman"/>
                <a:ea typeface="Calibri"/>
                <a:cs typeface="Times New Roman"/>
              </a:rPr>
              <a:t>e. Trường em thật nhộn nhịp mỗi khi được ra chơi.</a:t>
            </a:r>
            <a:endParaRPr lang="en-US" sz="2800" b="1">
              <a:ea typeface="Calibri"/>
              <a:cs typeface="Times New Roma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295400"/>
            <a:ext cx="8001000" cy="587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US" sz="2800" b="1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a. Mẹ em rất hiền hậu, hòa nhã với xóm làng.</a:t>
            </a:r>
            <a:endParaRPr lang="en-US" sz="2800" b="1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" y="2133600"/>
            <a:ext cx="8001000" cy="556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 smtClean="0">
                <a:effectLst/>
                <a:latin typeface="Times New Roman"/>
                <a:ea typeface="Calibri"/>
                <a:cs typeface="Times New Roman"/>
              </a:rPr>
              <a:t>b. Bạn Linh thích màu đỏ của bông hoa hồng.</a:t>
            </a:r>
            <a:endParaRPr lang="en-US" sz="2000" b="1" smtClean="0">
              <a:ea typeface="Calibri"/>
              <a:cs typeface="Times New Roman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" y="2819400"/>
            <a:ext cx="8001000" cy="1051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 smtClean="0">
                <a:effectLst/>
                <a:latin typeface="Times New Roman"/>
                <a:ea typeface="Calibri"/>
                <a:cs typeface="Times New Roman"/>
              </a:rPr>
              <a:t>c. Các cô chú y bác sĩ rất tận tâm chữa bệnh cho mọi người.</a:t>
            </a:r>
            <a:endParaRPr lang="en-US" sz="2000" b="1" smtClean="0">
              <a:ea typeface="Calibri"/>
              <a:cs typeface="Times New Roman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200" y="3960265"/>
            <a:ext cx="8001000" cy="587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 smtClean="0">
                <a:effectLst/>
                <a:latin typeface="Times New Roman"/>
                <a:ea typeface="Calibri"/>
                <a:cs typeface="Times New Roman"/>
              </a:rPr>
              <a:t>d. Ngoài vườn nhà ông em, cây cối xanh um.</a:t>
            </a:r>
            <a:endParaRPr lang="en-US" sz="2000" b="1" smtClean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5029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66800" y="3124200"/>
            <a:ext cx="624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228600"/>
            <a:ext cx="845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Bài 1: Tìm chủ </a:t>
            </a:r>
            <a:r>
              <a:rPr lang="en-US" sz="32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ngữ trong </a:t>
            </a:r>
            <a:r>
              <a:rPr lang="en-US" sz="3200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các câu </a:t>
            </a:r>
            <a:r>
              <a:rPr lang="en-US" sz="32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sau:</a:t>
            </a:r>
            <a:endParaRPr lang="en-US" sz="3200" b="1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2362200" y="1828800"/>
            <a:ext cx="76200" cy="6096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990600" y="2279012"/>
            <a:ext cx="1295400" cy="69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219200" y="1371600"/>
            <a:ext cx="7040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CN</a:t>
            </a:r>
            <a:endParaRPr lang="en-US" sz="28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505761" y="5638800"/>
            <a:ext cx="7040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CN</a:t>
            </a:r>
            <a:endParaRPr lang="en-US" sz="28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961619" y="1421231"/>
            <a:ext cx="96162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961619" y="3048000"/>
            <a:ext cx="28194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1981200" y="914400"/>
            <a:ext cx="76200" cy="6096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3810000" y="2514600"/>
            <a:ext cx="76200" cy="6096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457200" y="2449165"/>
            <a:ext cx="7752443" cy="15132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50000"/>
              </a:lnSpc>
              <a:spcAft>
                <a:spcPts val="1000"/>
              </a:spcAft>
            </a:pPr>
            <a:r>
              <a:rPr lang="en-US" sz="2800" b="1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c. Các cô chú y bác sĩ </a:t>
            </a:r>
            <a:r>
              <a:rPr lang="en-US" sz="2800" b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rất </a:t>
            </a:r>
            <a:r>
              <a:rPr lang="en-US" sz="2800" b="1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tận tâm chữa bệnh cho </a:t>
            </a:r>
            <a:endParaRPr lang="en-US" sz="2800" b="1" smtClean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  <a:p>
            <a:pPr lvl="0">
              <a:lnSpc>
                <a:spcPct val="150000"/>
              </a:lnSpc>
              <a:spcAft>
                <a:spcPts val="1000"/>
              </a:spcAft>
            </a:pPr>
            <a:r>
              <a:rPr lang="en-US" sz="2800" b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mọi </a:t>
            </a:r>
            <a:r>
              <a:rPr lang="en-US" sz="2800" b="1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người.</a:t>
            </a:r>
            <a:endParaRPr lang="en-US" sz="2000" b="1">
              <a:solidFill>
                <a:prstClr val="black"/>
              </a:solidFill>
              <a:ea typeface="Calibri"/>
              <a:cs typeface="Times New Roman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4800600" y="4724400"/>
            <a:ext cx="920079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2267761" y="2971800"/>
            <a:ext cx="7040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CN</a:t>
            </a:r>
            <a:endParaRPr lang="en-US" sz="28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 flipH="1">
            <a:off x="2667000" y="5105400"/>
            <a:ext cx="76200" cy="6096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1066800" y="5562600"/>
            <a:ext cx="1524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-2057401" y="7517539"/>
            <a:ext cx="7040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CN</a:t>
            </a:r>
            <a:endParaRPr lang="en-US" sz="28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858561" y="4800600"/>
            <a:ext cx="7040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CN</a:t>
            </a:r>
            <a:endParaRPr lang="en-US" sz="28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 flipH="1">
            <a:off x="5791200" y="4191000"/>
            <a:ext cx="76200" cy="6096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457200" y="859947"/>
            <a:ext cx="7696200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US" sz="2800" b="1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a. Mẹ em </a:t>
            </a:r>
            <a:r>
              <a:rPr lang="en-US" sz="2800" b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rất </a:t>
            </a:r>
            <a:r>
              <a:rPr lang="en-US" sz="2800" b="1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hiền hậu, hòa nhã với xóm làng.</a:t>
            </a:r>
            <a:endParaRPr lang="en-US" sz="2800" b="1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57200" y="1752600"/>
            <a:ext cx="7747246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US" sz="2800" b="1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b. Bạn Linh thích màu đỏ của bông hoa hồng.</a:t>
            </a:r>
            <a:endParaRPr lang="en-US" sz="2000" b="1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508524" y="4191000"/>
            <a:ext cx="7593551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US" sz="2800" b="1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d. Ngoài vườn nhà ông em, cây cối xanh um.</a:t>
            </a:r>
            <a:endParaRPr lang="en-US" sz="2000" b="1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57200" y="4953000"/>
            <a:ext cx="7848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spcAft>
                <a:spcPts val="1000"/>
              </a:spcAft>
            </a:pPr>
            <a:r>
              <a:rPr lang="en-US" sz="2800" b="1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e. Trường em </a:t>
            </a:r>
            <a:r>
              <a:rPr lang="en-US" sz="2800" b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thật </a:t>
            </a:r>
            <a:r>
              <a:rPr lang="en-US" sz="2800" b="1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nhộn nhịp mỗi khi được ra chơi.</a:t>
            </a:r>
            <a:endParaRPr lang="en-US" sz="2800" b="1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315261" y="2296180"/>
            <a:ext cx="7040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CN</a:t>
            </a:r>
            <a:endParaRPr lang="en-US" sz="28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138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4" grpId="0"/>
      <p:bldP spid="38" grpId="0"/>
      <p:bldP spid="48" grpId="0"/>
      <p:bldP spid="5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7200" y="228600"/>
            <a:ext cx="8458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2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2: Thêm chủ ngữ vào các câu sau để trở thành câu hoàn chỉnh.</a:t>
            </a:r>
            <a:endParaRPr lang="en-US" sz="3200" b="1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2287424"/>
            <a:ext cx="7879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b)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………………….... 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sai trĩu quả.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1524000"/>
            <a:ext cx="7879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…………………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rất khỏe.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" y="4570785"/>
            <a:ext cx="7879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e)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……………….. 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thơm mát tỏa khắp khu vườn.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00" y="3058180"/>
            <a:ext cx="7879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c)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………………………… 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trẻ trung, năng động.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" y="3820180"/>
            <a:ext cx="7879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d)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……………………… 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có mái tóc dài, đen mượt.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6683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7200" y="228600"/>
            <a:ext cx="8458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Bài 2: Thêm chủ ngữ vào các câu sau để trở thành câu hoàn chỉnh.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2287424"/>
            <a:ext cx="7879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b)</a:t>
            </a: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………………….... </a:t>
            </a:r>
            <a:r>
              <a:rPr lang="en-US" sz="28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sai trĩu quả.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3400" y="1524000"/>
            <a:ext cx="7879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……    </a:t>
            </a:r>
            <a:r>
              <a:rPr lang="en-US" sz="2800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rất </a:t>
            </a:r>
            <a:r>
              <a:rPr lang="en-US" sz="28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khỏe.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3400" y="4570785"/>
            <a:ext cx="7879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e)</a:t>
            </a: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……………….. </a:t>
            </a:r>
            <a:r>
              <a:rPr lang="en-US" sz="28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thơm mát tỏa khắp khu vườn.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3400" y="3058180"/>
            <a:ext cx="7879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c)</a:t>
            </a: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………………………… </a:t>
            </a:r>
            <a:r>
              <a:rPr lang="en-US" sz="28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trẻ trung, năng động.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820180"/>
            <a:ext cx="7879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d)</a:t>
            </a: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……………………… </a:t>
            </a:r>
            <a:r>
              <a:rPr lang="en-US" sz="28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 mái tóc dài, đen mượt.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512858"/>
            <a:ext cx="2057400" cy="393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Bố em</a:t>
            </a:r>
          </a:p>
        </p:txBody>
      </p:sp>
    </p:spTree>
    <p:extLst>
      <p:ext uri="{BB962C8B-B14F-4D97-AF65-F5344CB8AC3E}">
        <p14:creationId xmlns:p14="http://schemas.microsoft.com/office/powerpoint/2010/main" val="3470074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7200" y="228600"/>
            <a:ext cx="8458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Bài 2: Thêm chủ ngữ vào các câu sau để trở thành câu hoàn chỉnh.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2287424"/>
            <a:ext cx="7879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………….</a:t>
            </a:r>
            <a:r>
              <a:rPr lang="en-US" sz="28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sai trĩu quả.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3400" y="1524000"/>
            <a:ext cx="7879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……….   </a:t>
            </a:r>
            <a:r>
              <a:rPr lang="en-US" sz="2800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rất </a:t>
            </a:r>
            <a:r>
              <a:rPr lang="en-US" sz="28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khỏe.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3400" y="4570785"/>
            <a:ext cx="7879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e)</a:t>
            </a: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……………….. </a:t>
            </a:r>
            <a:r>
              <a:rPr lang="en-US" sz="28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thơm mát tỏa khắp khu vườn.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3400" y="3058180"/>
            <a:ext cx="7879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c)</a:t>
            </a: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………………………… </a:t>
            </a:r>
            <a:r>
              <a:rPr lang="en-US" sz="28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trẻ trung, năng động.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820180"/>
            <a:ext cx="7879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d)</a:t>
            </a: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……………………… </a:t>
            </a:r>
            <a:r>
              <a:rPr lang="en-US" sz="28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 mái tóc dài, đen mượt.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8200" y="1508019"/>
            <a:ext cx="2057400" cy="57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 trâu</a:t>
            </a:r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123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304800"/>
            <a:ext cx="8077200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>
                <a:latin typeface="Times New Roman"/>
                <a:ea typeface="Calibri"/>
                <a:cs typeface="Times New Roman"/>
              </a:rPr>
              <a:t>Bài 3:</a:t>
            </a:r>
            <a:r>
              <a:rPr lang="en-US" sz="2800" b="1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 Viết một đoạn văn </a:t>
            </a:r>
            <a:r>
              <a:rPr lang="en-US" sz="2800" b="1" smtClean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dài  </a:t>
            </a:r>
            <a:r>
              <a:rPr lang="en-US" sz="2800" b="1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5 </a:t>
            </a:r>
            <a:r>
              <a:rPr lang="en-US" sz="2800" b="1" smtClean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-7 câu kể về các bạn trong tổ của em. </a:t>
            </a:r>
            <a:r>
              <a:rPr lang="en-US" sz="2800" b="1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Trong đó có </a:t>
            </a:r>
            <a:r>
              <a:rPr lang="en-US" sz="2800" b="1" smtClean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dùng câu </a:t>
            </a:r>
            <a:r>
              <a:rPr lang="en-US" sz="2800" b="1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kể Ai thế </a:t>
            </a:r>
            <a:r>
              <a:rPr lang="en-US" sz="2800" b="1" smtClean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nào ? ( gạch chân vào câu kể Ai thế nào ? )</a:t>
            </a:r>
            <a:endParaRPr lang="en-US" sz="2800" b="1">
              <a:solidFill>
                <a:srgbClr val="7030A0"/>
              </a:solidFill>
              <a:ea typeface="Calibri"/>
              <a:cs typeface="Times New Roman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16090" y="1981200"/>
            <a:ext cx="7848600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en-US" sz="2800" b="1" u="sng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Gợi ý:</a:t>
            </a:r>
            <a:r>
              <a:rPr lang="en-US" sz="2800" b="1" smtClean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 </a:t>
            </a:r>
          </a:p>
          <a:p>
            <a:pPr>
              <a:spcAft>
                <a:spcPts val="1000"/>
              </a:spcAft>
            </a:pPr>
            <a:r>
              <a:rPr lang="en-US" sz="2800" b="1" smtClean="0">
                <a:latin typeface="Times New Roman" pitchFamily="18" charset="0"/>
                <a:ea typeface="Calibri"/>
                <a:cs typeface="Times New Roman" pitchFamily="18" charset="0"/>
              </a:rPr>
              <a:t>-</a:t>
            </a:r>
            <a:r>
              <a:rPr lang="en-US" sz="2800" b="1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b="1" smtClean="0">
                <a:latin typeface="Times New Roman" pitchFamily="18" charset="0"/>
                <a:ea typeface="Calibri"/>
                <a:cs typeface="Times New Roman" pitchFamily="18" charset="0"/>
              </a:rPr>
              <a:t>Tổ em có mấy bạn ?</a:t>
            </a:r>
          </a:p>
          <a:p>
            <a:pPr>
              <a:spcAft>
                <a:spcPts val="1000"/>
              </a:spcAft>
            </a:pPr>
            <a:r>
              <a:rPr lang="en-US" sz="2800" b="1" smtClean="0">
                <a:latin typeface="Times New Roman" pitchFamily="18" charset="0"/>
                <a:ea typeface="Calibri"/>
                <a:cs typeface="Times New Roman" pitchFamily="18" charset="0"/>
              </a:rPr>
              <a:t>-</a:t>
            </a:r>
            <a:r>
              <a:rPr lang="en-US" sz="2800" b="1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b="1" smtClean="0">
                <a:latin typeface="Times New Roman" pitchFamily="18" charset="0"/>
                <a:ea typeface="Calibri"/>
                <a:cs typeface="Times New Roman" pitchFamily="18" charset="0"/>
              </a:rPr>
              <a:t>Nêu đặc điểm nổi bật về tính tình, sở thích hoặc hình dáng của các bạn trong tổ ?</a:t>
            </a:r>
          </a:p>
          <a:p>
            <a:pPr>
              <a:spcAft>
                <a:spcPts val="1000"/>
              </a:spcAft>
            </a:pPr>
            <a:r>
              <a:rPr lang="en-US" sz="2800" b="1" smtClean="0">
                <a:latin typeface="Times New Roman" pitchFamily="18" charset="0"/>
                <a:ea typeface="Calibri"/>
                <a:cs typeface="Times New Roman" pitchFamily="18" charset="0"/>
              </a:rPr>
              <a:t>-Tình cảm của các bạn trong tổ như thế nào ?</a:t>
            </a:r>
            <a:endParaRPr lang="en-US" sz="2800" b="1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47320" y="4599332"/>
            <a:ext cx="7162800" cy="1953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Lưu ý khi viết đoạn văn: </a:t>
            </a:r>
          </a:p>
          <a:p>
            <a:pPr>
              <a:lnSpc>
                <a:spcPct val="150000"/>
              </a:lnSpc>
            </a:pP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- Lựa chọn những đặc điểm tiêu biểu của bạn.</a:t>
            </a:r>
          </a:p>
          <a:p>
            <a:pPr>
              <a:lnSpc>
                <a:spcPct val="150000"/>
              </a:lnSpc>
            </a:pP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- Tránh trùng lặp một đặc điểm ở nhiều bạn.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135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14531" y="2624155"/>
            <a:ext cx="3619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Bạn Hà rất xinh xắn.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228600"/>
            <a:ext cx="8305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smtClean="0">
                <a:latin typeface="Times New Roman" pitchFamily="18" charset="0"/>
                <a:cs typeface="Times New Roman" pitchFamily="18" charset="0"/>
              </a:rPr>
              <a:t>Ví dụ: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 số từ ngữ chỉ đặc điểm của các bạn học sinh: </a:t>
            </a:r>
            <a:r>
              <a:rPr lang="en-US" sz="2800" b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thông minh, xinh xắn, đáng yêu, nghịch ngợm, ngoan ngoãn, chăm chỉ, cần cù, siêng năng, nhanh nhẹn, nhút nhát, hiền lành, ít nói, chu đáo……… </a:t>
            </a:r>
            <a:endParaRPr lang="en-US" sz="280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2057400"/>
            <a:ext cx="594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 dụ: </a:t>
            </a:r>
            <a:r>
              <a:rPr lang="en-US" sz="28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Để kể các bạn gái</a:t>
            </a:r>
            <a:endParaRPr lang="en-US" sz="280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9546" y="3200400"/>
            <a:ext cx="44158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Bạn Thư thật đáng yêu.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5800" y="3810000"/>
            <a:ext cx="754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Bạn Linh thật xinh xắn lại còn đáng yêu nữa.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9600" y="4277380"/>
            <a:ext cx="594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 dụ: </a:t>
            </a:r>
            <a:r>
              <a:rPr lang="en-US" sz="28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Để kể các bạn </a:t>
            </a:r>
            <a:r>
              <a:rPr lang="en-US" sz="2800" b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trai</a:t>
            </a:r>
            <a:endParaRPr lang="en-US" sz="280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14530" y="4876800"/>
            <a:ext cx="62196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Bạn Duy rất thông minh.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14531" y="5402518"/>
            <a:ext cx="62196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Bạn Hùng rất nghịch ngợm.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14531" y="6019800"/>
            <a:ext cx="79722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Bạn Hải rất thông minh lại còn chăm chỉ nữa.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5176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1066800" y="457200"/>
            <a:ext cx="5181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dirty="0" err="1">
                <a:latin typeface="Times New Roman" pitchFamily="18" charset="0"/>
              </a:rPr>
              <a:t>Trò</a:t>
            </a:r>
            <a:r>
              <a:rPr lang="en-US" sz="7200" dirty="0">
                <a:latin typeface="Times New Roman" pitchFamily="18" charset="0"/>
              </a:rPr>
              <a:t> </a:t>
            </a:r>
            <a:r>
              <a:rPr lang="en-US" sz="7200" dirty="0" err="1">
                <a:latin typeface="Times New Roman" pitchFamily="18" charset="0"/>
              </a:rPr>
              <a:t>chơi</a:t>
            </a:r>
            <a:r>
              <a:rPr lang="en-US" sz="7200" dirty="0">
                <a:latin typeface="Times New Roman" pitchFamily="18" charset="0"/>
              </a:rPr>
              <a:t>:</a:t>
            </a:r>
          </a:p>
        </p:txBody>
      </p:sp>
      <p:sp>
        <p:nvSpPr>
          <p:cNvPr id="57350" name="WordArt 6"/>
          <p:cNvSpPr>
            <a:spLocks noChangeArrowheads="1" noChangeShapeType="1" noTextEdit="1"/>
          </p:cNvSpPr>
          <p:nvPr/>
        </p:nvSpPr>
        <p:spPr bwMode="auto">
          <a:xfrm>
            <a:off x="533400" y="2057400"/>
            <a:ext cx="8305800" cy="3352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4065"/>
              </a:avLst>
            </a:prstTxWarp>
          </a:bodyPr>
          <a:lstStyle/>
          <a:p>
            <a:pPr algn="ctr"/>
            <a:r>
              <a:rPr lang="en-US" sz="3600" kern="1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Rung chuông vàng</a:t>
            </a:r>
            <a:endParaRPr lang="en-US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27652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7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7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9" grpId="0"/>
      <p:bldP spid="5735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0" y="-28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984250" y="1371600"/>
            <a:ext cx="7034213" cy="579438"/>
          </a:xfrm>
          <a:prstGeom prst="rect">
            <a:avLst/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3200" b="1">
                <a:solidFill>
                  <a:srgbClr val="E9240F"/>
                </a:solidFill>
                <a:latin typeface="Times New Roman" pitchFamily="18" charset="0"/>
              </a:rPr>
              <a:t>Câu nào là câu kể Ai Thế nào ?</a:t>
            </a:r>
            <a:endParaRPr lang="en-US" sz="3200" b="1">
              <a:solidFill>
                <a:srgbClr val="DC1C57"/>
              </a:solidFill>
              <a:latin typeface="Times New Roman" pitchFamily="18" charset="0"/>
            </a:endParaRPr>
          </a:p>
        </p:txBody>
      </p:sp>
      <p:sp>
        <p:nvSpPr>
          <p:cNvPr id="63494" name="Text Box 6"/>
          <p:cNvSpPr txBox="1">
            <a:spLocks noChangeArrowheads="1"/>
          </p:cNvSpPr>
          <p:nvPr/>
        </p:nvSpPr>
        <p:spPr bwMode="auto">
          <a:xfrm>
            <a:off x="1143000" y="2667000"/>
            <a:ext cx="6594475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 smtClean="0">
                <a:solidFill>
                  <a:srgbClr val="0000FF"/>
                </a:solidFill>
                <a:latin typeface="Tahoma" pitchFamily="34" charset="0"/>
              </a:rPr>
              <a:t>Bạn Mai rất ngoan lại rất hiền.</a:t>
            </a:r>
            <a:endParaRPr lang="en-US" sz="2400" b="1">
              <a:solidFill>
                <a:srgbClr val="0000FF"/>
              </a:solidFill>
              <a:latin typeface="Tahoma" pitchFamily="34" charset="0"/>
            </a:endParaRPr>
          </a:p>
        </p:txBody>
      </p:sp>
      <p:sp>
        <p:nvSpPr>
          <p:cNvPr id="63495" name="Text Box 7"/>
          <p:cNvSpPr txBox="1">
            <a:spLocks noChangeArrowheads="1"/>
          </p:cNvSpPr>
          <p:nvPr/>
        </p:nvSpPr>
        <p:spPr bwMode="auto">
          <a:xfrm>
            <a:off x="0" y="3200400"/>
            <a:ext cx="2362200" cy="1373188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n-US" sz="28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63496" name="Text Box 8"/>
          <p:cNvSpPr txBox="1">
            <a:spLocks noChangeArrowheads="1"/>
          </p:cNvSpPr>
          <p:nvPr/>
        </p:nvSpPr>
        <p:spPr bwMode="auto">
          <a:xfrm>
            <a:off x="1195388" y="3810000"/>
            <a:ext cx="6681787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 smtClean="0">
                <a:solidFill>
                  <a:srgbClr val="0000FF"/>
                </a:solidFill>
                <a:latin typeface="Tahoma" pitchFamily="34" charset="0"/>
              </a:rPr>
              <a:t>Bố </a:t>
            </a:r>
            <a:r>
              <a:rPr lang="en-US" sz="2400" b="1">
                <a:solidFill>
                  <a:srgbClr val="0000FF"/>
                </a:solidFill>
                <a:latin typeface="Tahoma" pitchFamily="34" charset="0"/>
              </a:rPr>
              <a:t>em </a:t>
            </a:r>
            <a:r>
              <a:rPr lang="en-US" sz="2400" b="1" smtClean="0">
                <a:solidFill>
                  <a:srgbClr val="0000FF"/>
                </a:solidFill>
                <a:latin typeface="Tahoma" pitchFamily="34" charset="0"/>
              </a:rPr>
              <a:t>tưới cây.</a:t>
            </a:r>
            <a:endParaRPr lang="en-US" sz="2400" b="1">
              <a:solidFill>
                <a:srgbClr val="0000FF"/>
              </a:solidFill>
              <a:latin typeface="Tahoma" pitchFamily="34" charset="0"/>
            </a:endParaRPr>
          </a:p>
        </p:txBody>
      </p:sp>
      <p:sp>
        <p:nvSpPr>
          <p:cNvPr id="63497" name="Text Box 9"/>
          <p:cNvSpPr txBox="1">
            <a:spLocks noChangeArrowheads="1"/>
          </p:cNvSpPr>
          <p:nvPr/>
        </p:nvSpPr>
        <p:spPr bwMode="auto">
          <a:xfrm>
            <a:off x="1184275" y="4953000"/>
            <a:ext cx="6692900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 smtClean="0">
                <a:solidFill>
                  <a:srgbClr val="0000FF"/>
                </a:solidFill>
                <a:latin typeface="Tahoma" pitchFamily="34" charset="0"/>
              </a:rPr>
              <a:t>Em đọc truyện cổ tích.</a:t>
            </a:r>
            <a:endParaRPr lang="en-US" sz="2400" b="1">
              <a:solidFill>
                <a:srgbClr val="0000FF"/>
              </a:solidFill>
              <a:latin typeface="Tahoma" pitchFamily="34" charset="0"/>
            </a:endParaRPr>
          </a:p>
        </p:txBody>
      </p:sp>
      <p:pic>
        <p:nvPicPr>
          <p:cNvPr id="63498" name="Picture 10" descr="dongho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5591175"/>
            <a:ext cx="1079500" cy="1266825"/>
          </a:xfrm>
          <a:prstGeom prst="rect">
            <a:avLst/>
          </a:prstGeom>
          <a:noFill/>
        </p:spPr>
      </p:pic>
      <p:sp>
        <p:nvSpPr>
          <p:cNvPr id="63499" name="Rectangle 11"/>
          <p:cNvSpPr>
            <a:spLocks noChangeArrowheads="1"/>
          </p:cNvSpPr>
          <p:nvPr/>
        </p:nvSpPr>
        <p:spPr bwMode="auto">
          <a:xfrm>
            <a:off x="1195388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63500" name="Rectangle 12"/>
          <p:cNvSpPr>
            <a:spLocks noChangeArrowheads="1"/>
          </p:cNvSpPr>
          <p:nvPr/>
        </p:nvSpPr>
        <p:spPr bwMode="auto">
          <a:xfrm>
            <a:off x="2039938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63501" name="Rectangle 13"/>
          <p:cNvSpPr>
            <a:spLocks noChangeArrowheads="1"/>
          </p:cNvSpPr>
          <p:nvPr/>
        </p:nvSpPr>
        <p:spPr bwMode="auto">
          <a:xfrm>
            <a:off x="2884488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63502" name="Rectangle 14"/>
          <p:cNvSpPr>
            <a:spLocks noChangeArrowheads="1"/>
          </p:cNvSpPr>
          <p:nvPr/>
        </p:nvSpPr>
        <p:spPr bwMode="auto">
          <a:xfrm>
            <a:off x="3727450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63503" name="Rectangle 15"/>
          <p:cNvSpPr>
            <a:spLocks noChangeArrowheads="1"/>
          </p:cNvSpPr>
          <p:nvPr/>
        </p:nvSpPr>
        <p:spPr bwMode="auto">
          <a:xfrm>
            <a:off x="4572000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63504" name="Text Box 16"/>
          <p:cNvSpPr txBox="1">
            <a:spLocks noChangeArrowheads="1"/>
          </p:cNvSpPr>
          <p:nvPr/>
        </p:nvSpPr>
        <p:spPr bwMode="auto">
          <a:xfrm>
            <a:off x="3024188" y="457200"/>
            <a:ext cx="1905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8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Câu hỏi 1:</a:t>
            </a:r>
          </a:p>
        </p:txBody>
      </p:sp>
      <p:sp>
        <p:nvSpPr>
          <p:cNvPr id="63505" name="Oval 17"/>
          <p:cNvSpPr>
            <a:spLocks noChangeArrowheads="1"/>
          </p:cNvSpPr>
          <p:nvPr/>
        </p:nvSpPr>
        <p:spPr bwMode="auto">
          <a:xfrm>
            <a:off x="381000" y="2590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A</a:t>
            </a:r>
          </a:p>
        </p:txBody>
      </p:sp>
      <p:sp>
        <p:nvSpPr>
          <p:cNvPr id="63506" name="Oval 18"/>
          <p:cNvSpPr>
            <a:spLocks noChangeArrowheads="1"/>
          </p:cNvSpPr>
          <p:nvPr/>
        </p:nvSpPr>
        <p:spPr bwMode="auto">
          <a:xfrm>
            <a:off x="381000" y="49530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C</a:t>
            </a:r>
          </a:p>
        </p:txBody>
      </p:sp>
      <p:sp>
        <p:nvSpPr>
          <p:cNvPr id="63507" name="Oval 19"/>
          <p:cNvSpPr>
            <a:spLocks noChangeArrowheads="1"/>
          </p:cNvSpPr>
          <p:nvPr/>
        </p:nvSpPr>
        <p:spPr bwMode="auto">
          <a:xfrm>
            <a:off x="381000" y="3733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63508" name="Oval 20"/>
          <p:cNvSpPr>
            <a:spLocks noChangeArrowheads="1"/>
          </p:cNvSpPr>
          <p:nvPr/>
        </p:nvSpPr>
        <p:spPr bwMode="auto">
          <a:xfrm>
            <a:off x="381000" y="2590800"/>
            <a:ext cx="685800" cy="609600"/>
          </a:xfrm>
          <a:prstGeom prst="ellipse">
            <a:avLst/>
          </a:prstGeom>
          <a:solidFill>
            <a:schemeClr val="accent1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ahoma" pitchFamily="34" charset="0"/>
              </a:rPr>
              <a:t>A</a:t>
            </a:r>
          </a:p>
        </p:txBody>
      </p:sp>
      <p:sp>
        <p:nvSpPr>
          <p:cNvPr id="63509" name="AutoShape 21"/>
          <p:cNvSpPr>
            <a:spLocks noChangeArrowheads="1"/>
          </p:cNvSpPr>
          <p:nvPr/>
        </p:nvSpPr>
        <p:spPr bwMode="auto">
          <a:xfrm>
            <a:off x="5697538" y="5410200"/>
            <a:ext cx="2286000" cy="1143000"/>
          </a:xfrm>
          <a:prstGeom prst="cloudCallout">
            <a:avLst>
              <a:gd name="adj1" fmla="val 87370"/>
              <a:gd name="adj2" fmla="val 33472"/>
            </a:avLst>
          </a:prstGeom>
          <a:solidFill>
            <a:srgbClr val="FFFF99"/>
          </a:solidFill>
          <a:ln w="9525">
            <a:solidFill>
              <a:srgbClr val="FF9900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endParaRPr lang="en-US" sz="24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H" pitchFamily="34" charset="0"/>
            </a:endParaRPr>
          </a:p>
          <a:p>
            <a:pPr algn="ctr" eaLnBrk="1" hangingPunct="1"/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H" pitchFamily="34" charset="0"/>
              </a:rPr>
              <a:t>HÕt giê  </a:t>
            </a:r>
          </a:p>
          <a:p>
            <a:pPr algn="ctr" eaLnBrk="1" hangingPunct="1"/>
            <a:endParaRPr lang="en-US" sz="24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63510" name="Text Box 22"/>
          <p:cNvSpPr txBox="1">
            <a:spLocks noChangeArrowheads="1"/>
          </p:cNvSpPr>
          <p:nvPr/>
        </p:nvSpPr>
        <p:spPr bwMode="auto">
          <a:xfrm>
            <a:off x="1176103" y="2667000"/>
            <a:ext cx="6734175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 smtClean="0">
                <a:solidFill>
                  <a:srgbClr val="990033"/>
                </a:solidFill>
                <a:latin typeface="Tahoma" pitchFamily="34" charset="0"/>
              </a:rPr>
              <a:t>Bạn Mai rất ngoan lại rất hiền.</a:t>
            </a:r>
            <a:endParaRPr lang="en-US" sz="2400" b="1">
              <a:solidFill>
                <a:srgbClr val="990033"/>
              </a:solidFill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989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3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70" decel="1000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770" decel="100000"/>
                                        <p:tgtEl>
                                          <p:spTgt spid="6349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6350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6350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63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63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70" decel="100000"/>
                                        <p:tgtEl>
                                          <p:spTgt spid="6350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770" decel="100000"/>
                                        <p:tgtEl>
                                          <p:spTgt spid="6350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63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63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635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6350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63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63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70" decel="100000"/>
                                        <p:tgtEl>
                                          <p:spTgt spid="6349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770" decel="100000"/>
                                        <p:tgtEl>
                                          <p:spTgt spid="6349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70" decel="1000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770" decel="100000"/>
                                        <p:tgtEl>
                                          <p:spTgt spid="6349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3" dur="77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70" decel="100000"/>
                                        <p:tgtEl>
                                          <p:spTgt spid="6349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770" decel="100000"/>
                                        <p:tgtEl>
                                          <p:spTgt spid="6349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63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63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63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63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63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63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1000"/>
                                        <p:tgtEl>
                                          <p:spTgt spid="635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1000"/>
                                        <p:tgtEl>
                                          <p:spTgt spid="635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500"/>
                            </p:stCondLst>
                            <p:childTnLst>
                              <p:par>
                                <p:cTn id="103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1000"/>
                                        <p:tgtEl>
                                          <p:spTgt spid="635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500"/>
                            </p:stCondLst>
                            <p:childTnLst>
                              <p:par>
                                <p:cTn id="107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1000"/>
                                        <p:tgtEl>
                                          <p:spTgt spid="635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4500"/>
                            </p:stCondLst>
                            <p:childTnLst>
                              <p:par>
                                <p:cTn id="111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1000"/>
                                        <p:tgtEl>
                                          <p:spTgt spid="634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500"/>
                            </p:stCondLst>
                            <p:childTnLst>
                              <p:par>
                                <p:cTn id="11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1000"/>
                                        <p:tgtEl>
                                          <p:spTgt spid="635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63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63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63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000" fill="hold"/>
                                        <p:tgtEl>
                                          <p:spTgt spid="63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770" decel="100000"/>
                                        <p:tgtEl>
                                          <p:spTgt spid="635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770" decel="100000"/>
                                        <p:tgtEl>
                                          <p:spTgt spid="635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1" dur="770" fill="hold"/>
                                        <p:tgtEl>
                                          <p:spTgt spid="63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3" dur="770" fill="hold"/>
                                        <p:tgtEl>
                                          <p:spTgt spid="63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3" grpId="0" animBg="1"/>
      <p:bldP spid="63494" grpId="0" animBg="1"/>
      <p:bldP spid="63496" grpId="0" animBg="1"/>
      <p:bldP spid="63497" grpId="0" animBg="1"/>
      <p:bldP spid="63499" grpId="0" animBg="1"/>
      <p:bldP spid="63499" grpId="1" animBg="1"/>
      <p:bldP spid="63500" grpId="0" animBg="1"/>
      <p:bldP spid="63500" grpId="1" animBg="1"/>
      <p:bldP spid="63501" grpId="0" animBg="1"/>
      <p:bldP spid="63501" grpId="1" animBg="1"/>
      <p:bldP spid="63502" grpId="0" animBg="1"/>
      <p:bldP spid="63502" grpId="1" animBg="1"/>
      <p:bldP spid="63503" grpId="0" animBg="1"/>
      <p:bldP spid="63503" grpId="1" animBg="1"/>
      <p:bldP spid="63504" grpId="0"/>
      <p:bldP spid="63505" grpId="0" animBg="1"/>
      <p:bldP spid="63506" grpId="0" animBg="1"/>
      <p:bldP spid="63507" grpId="0" animBg="1"/>
      <p:bldP spid="63508" grpId="0" animBg="1"/>
      <p:bldP spid="63509" grpId="0" animBg="1"/>
      <p:bldP spid="635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6563" name="Rectangle 3"/>
          <p:cNvSpPr>
            <a:spLocks noChangeArrowheads="1"/>
          </p:cNvSpPr>
          <p:nvPr/>
        </p:nvSpPr>
        <p:spPr bwMode="auto">
          <a:xfrm>
            <a:off x="0" y="-28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6564" name="Rectangle 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6565" name="Text Box 5"/>
          <p:cNvSpPr txBox="1">
            <a:spLocks noChangeArrowheads="1"/>
          </p:cNvSpPr>
          <p:nvPr/>
        </p:nvSpPr>
        <p:spPr bwMode="auto">
          <a:xfrm>
            <a:off x="609600" y="1295400"/>
            <a:ext cx="8382000" cy="978729"/>
          </a:xfrm>
          <a:prstGeom prst="rect">
            <a:avLst/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3200" b="1">
                <a:latin typeface="Times New Roman" pitchFamily="18" charset="0"/>
              </a:rPr>
              <a:t> </a:t>
            </a:r>
            <a:r>
              <a:rPr lang="en-US" sz="3200" b="1" smtClean="0">
                <a:solidFill>
                  <a:srgbClr val="DC1C57"/>
                </a:solidFill>
                <a:latin typeface="Times New Roman" pitchFamily="18" charset="0"/>
              </a:rPr>
              <a:t>Chủ </a:t>
            </a:r>
            <a:r>
              <a:rPr lang="en-US" sz="3200" b="1" dirty="0" err="1">
                <a:solidFill>
                  <a:srgbClr val="DC1C57"/>
                </a:solidFill>
                <a:latin typeface="Times New Roman" pitchFamily="18" charset="0"/>
              </a:rPr>
              <a:t>ngữ</a:t>
            </a:r>
            <a:r>
              <a:rPr lang="en-US" sz="32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C1C57"/>
                </a:solidFill>
                <a:latin typeface="Times New Roman" pitchFamily="18" charset="0"/>
              </a:rPr>
              <a:t>trong</a:t>
            </a:r>
            <a:r>
              <a:rPr lang="en-US" sz="32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3200" b="1" err="1">
                <a:solidFill>
                  <a:srgbClr val="DC1C57"/>
                </a:solidFill>
                <a:latin typeface="Times New Roman" pitchFamily="18" charset="0"/>
              </a:rPr>
              <a:t>câu</a:t>
            </a:r>
            <a:r>
              <a:rPr lang="en-US" sz="3200" b="1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3200" b="1" smtClean="0">
                <a:solidFill>
                  <a:srgbClr val="DC1C57"/>
                </a:solidFill>
                <a:latin typeface="Times New Roman" pitchFamily="18" charset="0"/>
              </a:rPr>
              <a:t>“Con mèo nhà em rất đẹp.” </a:t>
            </a:r>
            <a:r>
              <a:rPr lang="en-US" sz="3200" b="1" dirty="0" err="1" smtClean="0">
                <a:solidFill>
                  <a:srgbClr val="DC1C57"/>
                </a:solidFill>
                <a:latin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DC1C57"/>
                </a:solidFill>
                <a:latin typeface="Times New Roman" pitchFamily="18" charset="0"/>
              </a:rPr>
              <a:t>: </a:t>
            </a:r>
            <a:endParaRPr lang="en-US" sz="3200" b="1" dirty="0">
              <a:solidFill>
                <a:srgbClr val="DC1C57"/>
              </a:solidFill>
              <a:latin typeface="Times New Roman" pitchFamily="18" charset="0"/>
            </a:endParaRPr>
          </a:p>
        </p:txBody>
      </p:sp>
      <p:sp>
        <p:nvSpPr>
          <p:cNvPr id="66566" name="Text Box 6"/>
          <p:cNvSpPr txBox="1">
            <a:spLocks noChangeArrowheads="1"/>
          </p:cNvSpPr>
          <p:nvPr/>
        </p:nvSpPr>
        <p:spPr bwMode="auto">
          <a:xfrm>
            <a:off x="1219200" y="2590800"/>
            <a:ext cx="6940550" cy="579438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3200" b="1">
                <a:solidFill>
                  <a:srgbClr val="0000FF"/>
                </a:solidFill>
              </a:rPr>
              <a:t> </a:t>
            </a:r>
            <a:r>
              <a:rPr lang="en-US" sz="2800" b="1">
                <a:solidFill>
                  <a:srgbClr val="0000CC"/>
                </a:solidFill>
              </a:rPr>
              <a:t>Con mèo </a:t>
            </a:r>
            <a:endParaRPr lang="en-US" sz="3200" b="1">
              <a:solidFill>
                <a:srgbClr val="0000CC"/>
              </a:solidFill>
            </a:endParaRPr>
          </a:p>
        </p:txBody>
      </p:sp>
      <p:sp>
        <p:nvSpPr>
          <p:cNvPr id="66567" name="Text Box 7"/>
          <p:cNvSpPr txBox="1">
            <a:spLocks noChangeArrowheads="1"/>
          </p:cNvSpPr>
          <p:nvPr/>
        </p:nvSpPr>
        <p:spPr bwMode="auto">
          <a:xfrm>
            <a:off x="0" y="3200400"/>
            <a:ext cx="2362200" cy="1373188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n-US" sz="28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66568" name="Text Box 8"/>
          <p:cNvSpPr txBox="1">
            <a:spLocks noChangeArrowheads="1"/>
          </p:cNvSpPr>
          <p:nvPr/>
        </p:nvSpPr>
        <p:spPr bwMode="auto">
          <a:xfrm>
            <a:off x="1219200" y="3810000"/>
            <a:ext cx="7010400" cy="519113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</a:rPr>
              <a:t>n</a:t>
            </a:r>
            <a:r>
              <a:rPr lang="en-US" sz="2800" b="1" smtClean="0">
                <a:solidFill>
                  <a:srgbClr val="0000CC"/>
                </a:solidFill>
              </a:rPr>
              <a:t>hà em</a:t>
            </a:r>
            <a:endParaRPr lang="en-US" sz="2800" b="1">
              <a:solidFill>
                <a:srgbClr val="0000CC"/>
              </a:solidFill>
            </a:endParaRPr>
          </a:p>
        </p:txBody>
      </p:sp>
      <p:sp>
        <p:nvSpPr>
          <p:cNvPr id="66569" name="Text Box 9"/>
          <p:cNvSpPr txBox="1">
            <a:spLocks noChangeArrowheads="1"/>
          </p:cNvSpPr>
          <p:nvPr/>
        </p:nvSpPr>
        <p:spPr bwMode="auto">
          <a:xfrm>
            <a:off x="1219200" y="4906962"/>
            <a:ext cx="6934200" cy="579438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800" b="1" smtClean="0">
                <a:solidFill>
                  <a:srgbClr val="0000CC"/>
                </a:solidFill>
              </a:rPr>
              <a:t>Con mèo nhà em</a:t>
            </a:r>
            <a:r>
              <a:rPr lang="en-US" sz="3200" b="1" smtClean="0">
                <a:solidFill>
                  <a:srgbClr val="0000CC"/>
                </a:solidFill>
              </a:rPr>
              <a:t> </a:t>
            </a:r>
            <a:endParaRPr lang="en-US" sz="3200" b="1">
              <a:solidFill>
                <a:srgbClr val="0000CC"/>
              </a:solidFill>
            </a:endParaRPr>
          </a:p>
        </p:txBody>
      </p:sp>
      <p:sp>
        <p:nvSpPr>
          <p:cNvPr id="66570" name="Text Box 10"/>
          <p:cNvSpPr txBox="1">
            <a:spLocks noChangeArrowheads="1"/>
          </p:cNvSpPr>
          <p:nvPr/>
        </p:nvSpPr>
        <p:spPr bwMode="auto">
          <a:xfrm>
            <a:off x="977900" y="2590800"/>
            <a:ext cx="24511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3200" b="1">
                <a:solidFill>
                  <a:srgbClr val="FF0000"/>
                </a:solidFill>
                <a:latin typeface="Tahoma" pitchFamily="34" charset="0"/>
              </a:rPr>
              <a:t> </a:t>
            </a:r>
            <a:endParaRPr lang="en-US" b="1"/>
          </a:p>
        </p:txBody>
      </p:sp>
      <p:pic>
        <p:nvPicPr>
          <p:cNvPr id="66571" name="Picture 11" descr="dongho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5591175"/>
            <a:ext cx="1079500" cy="1266825"/>
          </a:xfrm>
          <a:prstGeom prst="rect">
            <a:avLst/>
          </a:prstGeom>
          <a:noFill/>
        </p:spPr>
      </p:pic>
      <p:sp>
        <p:nvSpPr>
          <p:cNvPr id="66572" name="Rectangle 12"/>
          <p:cNvSpPr>
            <a:spLocks noChangeArrowheads="1"/>
          </p:cNvSpPr>
          <p:nvPr/>
        </p:nvSpPr>
        <p:spPr bwMode="auto">
          <a:xfrm>
            <a:off x="10668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66573" name="Rectangle 13"/>
          <p:cNvSpPr>
            <a:spLocks noChangeArrowheads="1"/>
          </p:cNvSpPr>
          <p:nvPr/>
        </p:nvSpPr>
        <p:spPr bwMode="auto">
          <a:xfrm>
            <a:off x="19050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66574" name="Rectangle 14"/>
          <p:cNvSpPr>
            <a:spLocks noChangeArrowheads="1"/>
          </p:cNvSpPr>
          <p:nvPr/>
        </p:nvSpPr>
        <p:spPr bwMode="auto">
          <a:xfrm>
            <a:off x="27432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66575" name="Rectangle 15"/>
          <p:cNvSpPr>
            <a:spLocks noChangeArrowheads="1"/>
          </p:cNvSpPr>
          <p:nvPr/>
        </p:nvSpPr>
        <p:spPr bwMode="auto">
          <a:xfrm>
            <a:off x="35814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66576" name="Rectangle 16"/>
          <p:cNvSpPr>
            <a:spLocks noChangeArrowheads="1"/>
          </p:cNvSpPr>
          <p:nvPr/>
        </p:nvSpPr>
        <p:spPr bwMode="auto">
          <a:xfrm>
            <a:off x="44196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66577" name="Text Box 17"/>
          <p:cNvSpPr txBox="1">
            <a:spLocks noChangeArrowheads="1"/>
          </p:cNvSpPr>
          <p:nvPr/>
        </p:nvSpPr>
        <p:spPr bwMode="auto">
          <a:xfrm>
            <a:off x="3429000" y="381000"/>
            <a:ext cx="1905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8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Câu  hỏi 2:</a:t>
            </a:r>
          </a:p>
        </p:txBody>
      </p:sp>
      <p:sp>
        <p:nvSpPr>
          <p:cNvPr id="66578" name="Oval 18"/>
          <p:cNvSpPr>
            <a:spLocks noChangeArrowheads="1"/>
          </p:cNvSpPr>
          <p:nvPr/>
        </p:nvSpPr>
        <p:spPr bwMode="auto">
          <a:xfrm>
            <a:off x="381000" y="2590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A</a:t>
            </a:r>
          </a:p>
        </p:txBody>
      </p:sp>
      <p:sp>
        <p:nvSpPr>
          <p:cNvPr id="66579" name="Oval 19"/>
          <p:cNvSpPr>
            <a:spLocks noChangeArrowheads="1"/>
          </p:cNvSpPr>
          <p:nvPr/>
        </p:nvSpPr>
        <p:spPr bwMode="auto">
          <a:xfrm>
            <a:off x="422275" y="4876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C</a:t>
            </a:r>
          </a:p>
        </p:txBody>
      </p:sp>
      <p:sp>
        <p:nvSpPr>
          <p:cNvPr id="66580" name="Oval 20"/>
          <p:cNvSpPr>
            <a:spLocks noChangeArrowheads="1"/>
          </p:cNvSpPr>
          <p:nvPr/>
        </p:nvSpPr>
        <p:spPr bwMode="auto">
          <a:xfrm>
            <a:off x="381000" y="3733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66581" name="AutoShape 21"/>
          <p:cNvSpPr>
            <a:spLocks noChangeArrowheads="1"/>
          </p:cNvSpPr>
          <p:nvPr/>
        </p:nvSpPr>
        <p:spPr bwMode="auto">
          <a:xfrm>
            <a:off x="5486400" y="5486400"/>
            <a:ext cx="2362200" cy="1143000"/>
          </a:xfrm>
          <a:prstGeom prst="cloudCallout">
            <a:avLst>
              <a:gd name="adj1" fmla="val 84944"/>
              <a:gd name="adj2" fmla="val 20139"/>
            </a:avLst>
          </a:prstGeom>
          <a:solidFill>
            <a:srgbClr val="FFFF99"/>
          </a:solidFill>
          <a:ln w="9525">
            <a:solidFill>
              <a:srgbClr val="FF9900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H" pitchFamily="34" charset="0"/>
              </a:rPr>
              <a:t>HÕt giê </a:t>
            </a:r>
          </a:p>
        </p:txBody>
      </p:sp>
      <p:sp>
        <p:nvSpPr>
          <p:cNvPr id="66582" name="Text Box 22"/>
          <p:cNvSpPr txBox="1">
            <a:spLocks noChangeArrowheads="1"/>
          </p:cNvSpPr>
          <p:nvPr/>
        </p:nvSpPr>
        <p:spPr bwMode="auto">
          <a:xfrm>
            <a:off x="1181100" y="4876800"/>
            <a:ext cx="6940550" cy="579437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800" b="1" smtClean="0">
                <a:solidFill>
                  <a:srgbClr val="FF0000"/>
                </a:solidFill>
              </a:rPr>
              <a:t>Con mèo nhà em</a:t>
            </a:r>
            <a:r>
              <a:rPr lang="en-US" sz="3200" b="1" smtClean="0">
                <a:solidFill>
                  <a:srgbClr val="0000CC"/>
                </a:solidFill>
              </a:rPr>
              <a:t>  </a:t>
            </a:r>
            <a:endParaRPr lang="en-US" sz="3200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9725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70" decel="100000"/>
                                        <p:tgtEl>
                                          <p:spTgt spid="665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770" decel="100000"/>
                                        <p:tgtEl>
                                          <p:spTgt spid="6656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66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66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665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6657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66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66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70" decel="100000"/>
                                        <p:tgtEl>
                                          <p:spTgt spid="665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770" decel="100000"/>
                                        <p:tgtEl>
                                          <p:spTgt spid="6658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8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66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66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6657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6657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7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70" decel="100000"/>
                                        <p:tgtEl>
                                          <p:spTgt spid="6656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770" decel="100000"/>
                                        <p:tgtEl>
                                          <p:spTgt spid="6656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70" decel="100000"/>
                                        <p:tgtEl>
                                          <p:spTgt spid="665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770" decel="100000"/>
                                        <p:tgtEl>
                                          <p:spTgt spid="6656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66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3" dur="770" fill="hold"/>
                                        <p:tgtEl>
                                          <p:spTgt spid="66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70" decel="100000"/>
                                        <p:tgtEl>
                                          <p:spTgt spid="665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770" decel="100000"/>
                                        <p:tgtEl>
                                          <p:spTgt spid="6656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665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66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66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66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66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66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66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66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1000"/>
                                        <p:tgtEl>
                                          <p:spTgt spid="665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1000"/>
                                        <p:tgtEl>
                                          <p:spTgt spid="665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500"/>
                            </p:stCondLst>
                            <p:childTnLst>
                              <p:par>
                                <p:cTn id="103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1000"/>
                                        <p:tgtEl>
                                          <p:spTgt spid="665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500"/>
                            </p:stCondLst>
                            <p:childTnLst>
                              <p:par>
                                <p:cTn id="107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1000"/>
                                        <p:tgtEl>
                                          <p:spTgt spid="665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4500"/>
                            </p:stCondLst>
                            <p:childTnLst>
                              <p:par>
                                <p:cTn id="111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1000"/>
                                        <p:tgtEl>
                                          <p:spTgt spid="665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500"/>
                            </p:stCondLst>
                            <p:childTnLst>
                              <p:par>
                                <p:cTn id="11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1000"/>
                                        <p:tgtEl>
                                          <p:spTgt spid="665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1000" fill="hold"/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1000" fill="hold"/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5" dur="500" fill="hold"/>
                                        <p:tgtEl>
                                          <p:spTgt spid="66569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770" decel="100000"/>
                                        <p:tgtEl>
                                          <p:spTgt spid="6658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770" decel="100000"/>
                                        <p:tgtEl>
                                          <p:spTgt spid="6658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8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1" dur="770" fill="hold"/>
                                        <p:tgtEl>
                                          <p:spTgt spid="66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3" dur="770" fill="hold"/>
                                        <p:tgtEl>
                                          <p:spTgt spid="66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6" dur="500" fill="hold"/>
                                        <p:tgtEl>
                                          <p:spTgt spid="665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5" grpId="0" animBg="1"/>
      <p:bldP spid="66566" grpId="0" animBg="1"/>
      <p:bldP spid="66568" grpId="0" animBg="1"/>
      <p:bldP spid="66569" grpId="0" animBg="1"/>
      <p:bldP spid="66569" grpId="1"/>
      <p:bldP spid="66572" grpId="0" animBg="1"/>
      <p:bldP spid="66572" grpId="1" animBg="1"/>
      <p:bldP spid="66573" grpId="0" animBg="1"/>
      <p:bldP spid="66573" grpId="1" animBg="1"/>
      <p:bldP spid="66574" grpId="0" animBg="1"/>
      <p:bldP spid="66574" grpId="1" animBg="1"/>
      <p:bldP spid="66575" grpId="0" animBg="1"/>
      <p:bldP spid="66575" grpId="1" animBg="1"/>
      <p:bldP spid="66576" grpId="0" animBg="1"/>
      <p:bldP spid="66576" grpId="1" animBg="1"/>
      <p:bldP spid="66577" grpId="0"/>
      <p:bldP spid="66578" grpId="0" animBg="1"/>
      <p:bldP spid="66579" grpId="0" animBg="1"/>
      <p:bldP spid="66579" grpId="1" animBg="1"/>
      <p:bldP spid="66580" grpId="0" animBg="1"/>
      <p:bldP spid="66581" grpId="0" animBg="1"/>
      <p:bldP spid="66582" grpId="0" animBg="1"/>
      <p:bldP spid="6658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7" name="WordArt 19"/>
          <p:cNvSpPr>
            <a:spLocks noChangeArrowheads="1" noChangeShapeType="1" noTextEdit="1"/>
          </p:cNvSpPr>
          <p:nvPr/>
        </p:nvSpPr>
        <p:spPr bwMode="auto">
          <a:xfrm>
            <a:off x="712304" y="419100"/>
            <a:ext cx="7643192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</a:t>
            </a:r>
            <a:r>
              <a:rPr lang="vi-VN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 </a:t>
            </a:r>
            <a:r>
              <a:rPr lang="en-US" b="1" kern="1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TRUNG THÀNH</a:t>
            </a:r>
            <a:endParaRPr lang="en-US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000000">
                  <a:alpha val="98822"/>
                </a:srgb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3" name="WordArt 20"/>
          <p:cNvSpPr>
            <a:spLocks noChangeArrowheads="1" noChangeShapeType="1" noTextEdit="1"/>
          </p:cNvSpPr>
          <p:nvPr/>
        </p:nvSpPr>
        <p:spPr bwMode="auto">
          <a:xfrm>
            <a:off x="685800" y="1412776"/>
            <a:ext cx="7808913" cy="110182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 – Lớp 4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2" name="WordArt 21"/>
          <p:cNvSpPr>
            <a:spLocks noChangeArrowheads="1" noChangeShapeType="1" noTextEdit="1"/>
          </p:cNvSpPr>
          <p:nvPr/>
        </p:nvSpPr>
        <p:spPr bwMode="auto">
          <a:xfrm>
            <a:off x="457200" y="3185492"/>
            <a:ext cx="8229600" cy="230090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en-US" sz="3600" b="1" kern="1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Bài: Ôn tập Chủ ngữ</a:t>
            </a:r>
          </a:p>
          <a:p>
            <a:pPr algn="ctr" eaLnBrk="1" hangingPunct="1">
              <a:defRPr/>
            </a:pPr>
            <a:r>
              <a:rPr lang="en-US" sz="3600" b="1" kern="1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trong câu kể Ai thế nào ? </a:t>
            </a:r>
            <a:r>
              <a:rPr lang="en-US" sz="3600" b="1" kern="1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15365" name="Group 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8" y="0"/>
            <a:chExt cx="5760" cy="4320"/>
          </a:xfrm>
        </p:grpSpPr>
        <p:pic>
          <p:nvPicPr>
            <p:cNvPr id="15368" name="Picture 6" descr="GRANS02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69" name="Picture 7" descr="GRANS02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5370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15371" name="Picture 9" descr="BD21325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5372" name="Picture 10" descr="BD21325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5373" name="Picture 11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5374" name="Picture 12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419465355"/>
      </p:ext>
    </p:extLst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0659" name="Rectangle 3"/>
          <p:cNvSpPr>
            <a:spLocks noChangeArrowheads="1"/>
          </p:cNvSpPr>
          <p:nvPr/>
        </p:nvSpPr>
        <p:spPr bwMode="auto">
          <a:xfrm>
            <a:off x="0" y="-28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0660" name="Rectangle 4"/>
          <p:cNvSpPr>
            <a:spLocks noChangeArrowheads="1"/>
          </p:cNvSpPr>
          <p:nvPr/>
        </p:nvSpPr>
        <p:spPr bwMode="auto">
          <a:xfrm>
            <a:off x="4479925" y="3051175"/>
            <a:ext cx="1997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en-US">
              <a:solidFill>
                <a:srgbClr val="0000FF"/>
              </a:solidFill>
            </a:endParaRPr>
          </a:p>
        </p:txBody>
      </p:sp>
      <p:sp>
        <p:nvSpPr>
          <p:cNvPr id="70661" name="Text Box 5"/>
          <p:cNvSpPr txBox="1">
            <a:spLocks noChangeArrowheads="1"/>
          </p:cNvSpPr>
          <p:nvPr/>
        </p:nvSpPr>
        <p:spPr bwMode="auto">
          <a:xfrm>
            <a:off x="457200" y="1401763"/>
            <a:ext cx="7772400" cy="978729"/>
          </a:xfrm>
          <a:prstGeom prst="rect">
            <a:avLst/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3200" b="1" smtClean="0">
                <a:solidFill>
                  <a:srgbClr val="DC1C57"/>
                </a:solidFill>
                <a:latin typeface="Times New Roman" pitchFamily="18" charset="0"/>
              </a:rPr>
              <a:t>Chủ ngữ trong câu “ Trong vườn, hoa hồng tỏa hương thơm dịu.?</a:t>
            </a:r>
            <a:endParaRPr lang="en-US" sz="3200" b="1">
              <a:solidFill>
                <a:srgbClr val="DC1C57"/>
              </a:solidFill>
              <a:latin typeface="Times New Roman" pitchFamily="18" charset="0"/>
            </a:endParaRPr>
          </a:p>
        </p:txBody>
      </p:sp>
      <p:sp>
        <p:nvSpPr>
          <p:cNvPr id="70662" name="Text Box 6"/>
          <p:cNvSpPr txBox="1">
            <a:spLocks noChangeArrowheads="1"/>
          </p:cNvSpPr>
          <p:nvPr/>
        </p:nvSpPr>
        <p:spPr bwMode="auto">
          <a:xfrm>
            <a:off x="1219200" y="2590800"/>
            <a:ext cx="6026150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66FF"/>
                </a:solidFill>
                <a:latin typeface="Tahoma" pitchFamily="34" charset="0"/>
              </a:rPr>
              <a:t>h</a:t>
            </a:r>
            <a:r>
              <a:rPr lang="en-US" sz="2400" b="1" smtClean="0">
                <a:solidFill>
                  <a:srgbClr val="0066FF"/>
                </a:solidFill>
                <a:latin typeface="Tahoma" pitchFamily="34" charset="0"/>
              </a:rPr>
              <a:t>oa hồng</a:t>
            </a:r>
            <a:endParaRPr lang="en-US" sz="2400" b="1">
              <a:solidFill>
                <a:srgbClr val="071CB5"/>
              </a:solidFill>
              <a:latin typeface=".VnTime" pitchFamily="34" charset="0"/>
            </a:endParaRPr>
          </a:p>
        </p:txBody>
      </p:sp>
      <p:sp>
        <p:nvSpPr>
          <p:cNvPr id="70663" name="Text Box 7"/>
          <p:cNvSpPr txBox="1">
            <a:spLocks noChangeArrowheads="1"/>
          </p:cNvSpPr>
          <p:nvPr/>
        </p:nvSpPr>
        <p:spPr bwMode="auto">
          <a:xfrm>
            <a:off x="0" y="3200400"/>
            <a:ext cx="2362200" cy="1373188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n-US" sz="28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70664" name="Text Box 8"/>
          <p:cNvSpPr txBox="1">
            <a:spLocks noChangeArrowheads="1"/>
          </p:cNvSpPr>
          <p:nvPr/>
        </p:nvSpPr>
        <p:spPr bwMode="auto">
          <a:xfrm>
            <a:off x="1219200" y="3840163"/>
            <a:ext cx="6248400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 smtClean="0">
                <a:solidFill>
                  <a:srgbClr val="3333FF"/>
                </a:solidFill>
                <a:latin typeface="Tahoma" pitchFamily="34" charset="0"/>
              </a:rPr>
              <a:t>Trong vườn </a:t>
            </a:r>
            <a:endParaRPr lang="en-US" sz="2400" b="1" dirty="0">
              <a:solidFill>
                <a:srgbClr val="3333FF"/>
              </a:solidFill>
              <a:latin typeface="Tahoma" pitchFamily="34" charset="0"/>
            </a:endParaRPr>
          </a:p>
        </p:txBody>
      </p:sp>
      <p:sp>
        <p:nvSpPr>
          <p:cNvPr id="70665" name="Text Box 9"/>
          <p:cNvSpPr txBox="1">
            <a:spLocks noChangeArrowheads="1"/>
          </p:cNvSpPr>
          <p:nvPr/>
        </p:nvSpPr>
        <p:spPr bwMode="auto">
          <a:xfrm>
            <a:off x="1195388" y="4724400"/>
            <a:ext cx="6261100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3333FF"/>
                </a:solidFill>
                <a:latin typeface="Tahoma" pitchFamily="34" charset="0"/>
              </a:rPr>
              <a:t>t</a:t>
            </a:r>
            <a:r>
              <a:rPr lang="en-US" sz="2400" b="1" smtClean="0">
                <a:solidFill>
                  <a:srgbClr val="3333FF"/>
                </a:solidFill>
                <a:latin typeface="Tahoma" pitchFamily="34" charset="0"/>
              </a:rPr>
              <a:t>ỏa hương thơm dịu</a:t>
            </a:r>
            <a:endParaRPr lang="en-US" sz="2400" b="1" dirty="0">
              <a:solidFill>
                <a:srgbClr val="3333FF"/>
              </a:solidFill>
              <a:latin typeface="Tahoma" pitchFamily="34" charset="0"/>
            </a:endParaRPr>
          </a:p>
        </p:txBody>
      </p:sp>
      <p:pic>
        <p:nvPicPr>
          <p:cNvPr id="70667" name="Picture 11" descr="dongho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5591175"/>
            <a:ext cx="1079500" cy="1266825"/>
          </a:xfrm>
          <a:prstGeom prst="rect">
            <a:avLst/>
          </a:prstGeom>
          <a:noFill/>
        </p:spPr>
      </p:pic>
      <p:sp>
        <p:nvSpPr>
          <p:cNvPr id="70668" name="Rectangle 12"/>
          <p:cNvSpPr>
            <a:spLocks noChangeArrowheads="1"/>
          </p:cNvSpPr>
          <p:nvPr/>
        </p:nvSpPr>
        <p:spPr bwMode="auto">
          <a:xfrm>
            <a:off x="1125538" y="59436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70669" name="Rectangle 13"/>
          <p:cNvSpPr>
            <a:spLocks noChangeArrowheads="1"/>
          </p:cNvSpPr>
          <p:nvPr/>
        </p:nvSpPr>
        <p:spPr bwMode="auto">
          <a:xfrm>
            <a:off x="1970088" y="59436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70670" name="Rectangle 14"/>
          <p:cNvSpPr>
            <a:spLocks noChangeArrowheads="1"/>
          </p:cNvSpPr>
          <p:nvPr/>
        </p:nvSpPr>
        <p:spPr bwMode="auto">
          <a:xfrm>
            <a:off x="2813050" y="59436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70671" name="Rectangle 15"/>
          <p:cNvSpPr>
            <a:spLocks noChangeArrowheads="1"/>
          </p:cNvSpPr>
          <p:nvPr/>
        </p:nvSpPr>
        <p:spPr bwMode="auto">
          <a:xfrm>
            <a:off x="3657600" y="59436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70672" name="Rectangle 16"/>
          <p:cNvSpPr>
            <a:spLocks noChangeArrowheads="1"/>
          </p:cNvSpPr>
          <p:nvPr/>
        </p:nvSpPr>
        <p:spPr bwMode="auto">
          <a:xfrm>
            <a:off x="4502150" y="59436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70673" name="Text Box 17"/>
          <p:cNvSpPr txBox="1">
            <a:spLocks noChangeArrowheads="1"/>
          </p:cNvSpPr>
          <p:nvPr/>
        </p:nvSpPr>
        <p:spPr bwMode="auto">
          <a:xfrm>
            <a:off x="3165475" y="457200"/>
            <a:ext cx="1905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8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Câu  hỏi 3:</a:t>
            </a:r>
          </a:p>
        </p:txBody>
      </p:sp>
      <p:sp>
        <p:nvSpPr>
          <p:cNvPr id="70674" name="Oval 18"/>
          <p:cNvSpPr>
            <a:spLocks noChangeArrowheads="1"/>
          </p:cNvSpPr>
          <p:nvPr/>
        </p:nvSpPr>
        <p:spPr bwMode="auto">
          <a:xfrm>
            <a:off x="381000" y="2590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A</a:t>
            </a:r>
          </a:p>
        </p:txBody>
      </p:sp>
      <p:sp>
        <p:nvSpPr>
          <p:cNvPr id="70675" name="Oval 19"/>
          <p:cNvSpPr>
            <a:spLocks noChangeArrowheads="1"/>
          </p:cNvSpPr>
          <p:nvPr/>
        </p:nvSpPr>
        <p:spPr bwMode="auto">
          <a:xfrm>
            <a:off x="352425" y="47244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C</a:t>
            </a:r>
          </a:p>
        </p:txBody>
      </p:sp>
      <p:sp>
        <p:nvSpPr>
          <p:cNvPr id="70676" name="Oval 20"/>
          <p:cNvSpPr>
            <a:spLocks noChangeArrowheads="1"/>
          </p:cNvSpPr>
          <p:nvPr/>
        </p:nvSpPr>
        <p:spPr bwMode="auto">
          <a:xfrm>
            <a:off x="381000" y="3733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70677" name="Oval 21"/>
          <p:cNvSpPr>
            <a:spLocks noChangeArrowheads="1"/>
          </p:cNvSpPr>
          <p:nvPr/>
        </p:nvSpPr>
        <p:spPr bwMode="auto">
          <a:xfrm>
            <a:off x="381000" y="2590800"/>
            <a:ext cx="685800" cy="609600"/>
          </a:xfrm>
          <a:prstGeom prst="ellipse">
            <a:avLst/>
          </a:prstGeom>
          <a:solidFill>
            <a:schemeClr val="accent1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ahoma" pitchFamily="34" charset="0"/>
              </a:rPr>
              <a:t>A</a:t>
            </a:r>
          </a:p>
        </p:txBody>
      </p:sp>
      <p:sp>
        <p:nvSpPr>
          <p:cNvPr id="70678" name="AutoShape 22"/>
          <p:cNvSpPr>
            <a:spLocks noChangeArrowheads="1"/>
          </p:cNvSpPr>
          <p:nvPr/>
        </p:nvSpPr>
        <p:spPr bwMode="auto">
          <a:xfrm>
            <a:off x="5627688" y="5562600"/>
            <a:ext cx="2362200" cy="1143000"/>
          </a:xfrm>
          <a:prstGeom prst="cloudCallout">
            <a:avLst>
              <a:gd name="adj1" fmla="val 78972"/>
              <a:gd name="adj2" fmla="val 13472"/>
            </a:avLst>
          </a:prstGeom>
          <a:solidFill>
            <a:srgbClr val="FFFF99"/>
          </a:solidFill>
          <a:ln w="9525">
            <a:solidFill>
              <a:srgbClr val="FF9900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H" pitchFamily="34" charset="0"/>
              </a:rPr>
              <a:t>HÕt giê </a:t>
            </a:r>
          </a:p>
        </p:txBody>
      </p:sp>
      <p:sp>
        <p:nvSpPr>
          <p:cNvPr id="70680" name="Text Box 24"/>
          <p:cNvSpPr txBox="1">
            <a:spLocks noChangeArrowheads="1"/>
          </p:cNvSpPr>
          <p:nvPr/>
        </p:nvSpPr>
        <p:spPr bwMode="auto">
          <a:xfrm>
            <a:off x="1195388" y="2590800"/>
            <a:ext cx="6324600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990033"/>
                </a:solidFill>
                <a:latin typeface="Tahoma" pitchFamily="34" charset="0"/>
              </a:rPr>
              <a:t>h</a:t>
            </a:r>
            <a:r>
              <a:rPr lang="en-US" sz="2400" b="1" smtClean="0">
                <a:solidFill>
                  <a:srgbClr val="990033"/>
                </a:solidFill>
                <a:latin typeface="Tahoma" pitchFamily="34" charset="0"/>
              </a:rPr>
              <a:t>oa hồng</a:t>
            </a:r>
            <a:endParaRPr lang="en-US" sz="2400" b="1">
              <a:solidFill>
                <a:srgbClr val="990033"/>
              </a:solidFill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482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0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70" decel="100000"/>
                                        <p:tgtEl>
                                          <p:spTgt spid="706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770" decel="100000"/>
                                        <p:tgtEl>
                                          <p:spTgt spid="7066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706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7067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70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70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70" decel="100000"/>
                                        <p:tgtEl>
                                          <p:spTgt spid="706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770" decel="100000"/>
                                        <p:tgtEl>
                                          <p:spTgt spid="7067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70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70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706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7067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70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70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70" decel="100000"/>
                                        <p:tgtEl>
                                          <p:spTgt spid="706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770" decel="100000"/>
                                        <p:tgtEl>
                                          <p:spTgt spid="7066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70" decel="100000"/>
                                        <p:tgtEl>
                                          <p:spTgt spid="706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770" decel="100000"/>
                                        <p:tgtEl>
                                          <p:spTgt spid="7066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3" dur="77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70" decel="100000"/>
                                        <p:tgtEl>
                                          <p:spTgt spid="706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770" decel="100000"/>
                                        <p:tgtEl>
                                          <p:spTgt spid="7066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70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70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70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70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70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70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1000"/>
                                        <p:tgtEl>
                                          <p:spTgt spid="706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1000"/>
                                        <p:tgtEl>
                                          <p:spTgt spid="706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500"/>
                            </p:stCondLst>
                            <p:childTnLst>
                              <p:par>
                                <p:cTn id="103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1000"/>
                                        <p:tgtEl>
                                          <p:spTgt spid="706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500"/>
                            </p:stCondLst>
                            <p:childTnLst>
                              <p:par>
                                <p:cTn id="107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1000"/>
                                        <p:tgtEl>
                                          <p:spTgt spid="706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4500"/>
                            </p:stCondLst>
                            <p:childTnLst>
                              <p:par>
                                <p:cTn id="111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1000"/>
                                        <p:tgtEl>
                                          <p:spTgt spid="706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500"/>
                            </p:stCondLst>
                            <p:childTnLst>
                              <p:par>
                                <p:cTn id="11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1000"/>
                                        <p:tgtEl>
                                          <p:spTgt spid="706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706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706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70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70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770" decel="100000"/>
                                        <p:tgtEl>
                                          <p:spTgt spid="706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770" decel="100000"/>
                                        <p:tgtEl>
                                          <p:spTgt spid="7068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1" dur="770" fill="hold"/>
                                        <p:tgtEl>
                                          <p:spTgt spid="70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3" dur="770" fill="hold"/>
                                        <p:tgtEl>
                                          <p:spTgt spid="70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1" grpId="0" animBg="1"/>
      <p:bldP spid="70662" grpId="0" animBg="1"/>
      <p:bldP spid="70664" grpId="0" animBg="1"/>
      <p:bldP spid="70665" grpId="0" animBg="1"/>
      <p:bldP spid="70668" grpId="0" animBg="1"/>
      <p:bldP spid="70668" grpId="1" animBg="1"/>
      <p:bldP spid="70669" grpId="0" animBg="1"/>
      <p:bldP spid="70669" grpId="1" animBg="1"/>
      <p:bldP spid="70670" grpId="0" animBg="1"/>
      <p:bldP spid="70670" grpId="1" animBg="1"/>
      <p:bldP spid="70671" grpId="0" animBg="1"/>
      <p:bldP spid="70671" grpId="1" animBg="1"/>
      <p:bldP spid="70672" grpId="0" animBg="1"/>
      <p:bldP spid="70672" grpId="1" animBg="1"/>
      <p:bldP spid="70673" grpId="0"/>
      <p:bldP spid="70674" grpId="0" animBg="1"/>
      <p:bldP spid="70675" grpId="0" animBg="1"/>
      <p:bldP spid="70676" grpId="0" animBg="1"/>
      <p:bldP spid="70677" grpId="0" animBg="1"/>
      <p:bldP spid="70678" grpId="0" animBg="1"/>
      <p:bldP spid="7068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0" y="-28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5781" name="Text Box 5"/>
          <p:cNvSpPr txBox="1">
            <a:spLocks noChangeArrowheads="1"/>
          </p:cNvSpPr>
          <p:nvPr/>
        </p:nvSpPr>
        <p:spPr bwMode="auto">
          <a:xfrm>
            <a:off x="844550" y="1219200"/>
            <a:ext cx="7772400" cy="860425"/>
          </a:xfrm>
          <a:prstGeom prst="rect">
            <a:avLst/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Chủ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ngữ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trong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câu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kể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Ai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thế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nào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?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trả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lời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cho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câu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hỏi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nào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75782" name="Text Box 6"/>
          <p:cNvSpPr txBox="1">
            <a:spLocks noChangeArrowheads="1"/>
          </p:cNvSpPr>
          <p:nvPr/>
        </p:nvSpPr>
        <p:spPr bwMode="auto">
          <a:xfrm>
            <a:off x="1219200" y="2590800"/>
            <a:ext cx="6307138" cy="579438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3200" b="1">
                <a:solidFill>
                  <a:srgbClr val="0000FF"/>
                </a:solidFill>
              </a:rPr>
              <a:t> </a:t>
            </a:r>
            <a:r>
              <a:rPr lang="en-US" sz="2400" b="1">
                <a:solidFill>
                  <a:srgbClr val="0000FF"/>
                </a:solidFill>
              </a:rPr>
              <a:t>Thế nào?</a:t>
            </a:r>
            <a:endParaRPr lang="en-US" sz="3200" b="1">
              <a:solidFill>
                <a:srgbClr val="0000CC"/>
              </a:solidFill>
            </a:endParaRPr>
          </a:p>
        </p:txBody>
      </p:sp>
      <p:sp>
        <p:nvSpPr>
          <p:cNvPr id="75783" name="Text Box 7"/>
          <p:cNvSpPr txBox="1">
            <a:spLocks noChangeArrowheads="1"/>
          </p:cNvSpPr>
          <p:nvPr/>
        </p:nvSpPr>
        <p:spPr bwMode="auto">
          <a:xfrm>
            <a:off x="0" y="3200400"/>
            <a:ext cx="2362200" cy="1373188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n-US" sz="28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75784" name="Text Box 8"/>
          <p:cNvSpPr txBox="1">
            <a:spLocks noChangeArrowheads="1"/>
          </p:cNvSpPr>
          <p:nvPr/>
        </p:nvSpPr>
        <p:spPr bwMode="auto">
          <a:xfrm>
            <a:off x="1266825" y="3886200"/>
            <a:ext cx="6229350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00CC"/>
                </a:solidFill>
              </a:rPr>
              <a:t>Cái gì?</a:t>
            </a:r>
          </a:p>
        </p:txBody>
      </p:sp>
      <p:sp>
        <p:nvSpPr>
          <p:cNvPr id="75785" name="Text Box 9"/>
          <p:cNvSpPr txBox="1">
            <a:spLocks noChangeArrowheads="1"/>
          </p:cNvSpPr>
          <p:nvPr/>
        </p:nvSpPr>
        <p:spPr bwMode="auto">
          <a:xfrm>
            <a:off x="1195388" y="4991100"/>
            <a:ext cx="6448425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00CC"/>
                </a:solidFill>
              </a:rPr>
              <a:t>Ai (cái gì, con gì) ? </a:t>
            </a:r>
          </a:p>
        </p:txBody>
      </p:sp>
      <p:sp>
        <p:nvSpPr>
          <p:cNvPr id="75786" name="Text Box 10"/>
          <p:cNvSpPr txBox="1">
            <a:spLocks noChangeArrowheads="1"/>
          </p:cNvSpPr>
          <p:nvPr/>
        </p:nvSpPr>
        <p:spPr bwMode="auto">
          <a:xfrm>
            <a:off x="977900" y="2590800"/>
            <a:ext cx="24511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3200" b="1">
                <a:solidFill>
                  <a:srgbClr val="FF0000"/>
                </a:solidFill>
                <a:latin typeface="Tahoma" pitchFamily="34" charset="0"/>
              </a:rPr>
              <a:t> </a:t>
            </a:r>
            <a:endParaRPr lang="en-US" b="1"/>
          </a:p>
        </p:txBody>
      </p:sp>
      <p:pic>
        <p:nvPicPr>
          <p:cNvPr id="75787" name="Picture 11" descr="dongho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5591175"/>
            <a:ext cx="1079500" cy="1266825"/>
          </a:xfrm>
          <a:prstGeom prst="rect">
            <a:avLst/>
          </a:prstGeom>
          <a:noFill/>
        </p:spPr>
      </p:pic>
      <p:sp>
        <p:nvSpPr>
          <p:cNvPr id="75788" name="Rectangle 12"/>
          <p:cNvSpPr>
            <a:spLocks noChangeArrowheads="1"/>
          </p:cNvSpPr>
          <p:nvPr/>
        </p:nvSpPr>
        <p:spPr bwMode="auto">
          <a:xfrm>
            <a:off x="1195388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75789" name="Rectangle 13"/>
          <p:cNvSpPr>
            <a:spLocks noChangeArrowheads="1"/>
          </p:cNvSpPr>
          <p:nvPr/>
        </p:nvSpPr>
        <p:spPr bwMode="auto">
          <a:xfrm>
            <a:off x="2039938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75790" name="Rectangle 14"/>
          <p:cNvSpPr>
            <a:spLocks noChangeArrowheads="1"/>
          </p:cNvSpPr>
          <p:nvPr/>
        </p:nvSpPr>
        <p:spPr bwMode="auto">
          <a:xfrm>
            <a:off x="2884488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75791" name="Rectangle 15"/>
          <p:cNvSpPr>
            <a:spLocks noChangeArrowheads="1"/>
          </p:cNvSpPr>
          <p:nvPr/>
        </p:nvSpPr>
        <p:spPr bwMode="auto">
          <a:xfrm>
            <a:off x="3727450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75792" name="Rectangle 16"/>
          <p:cNvSpPr>
            <a:spLocks noChangeArrowheads="1"/>
          </p:cNvSpPr>
          <p:nvPr/>
        </p:nvSpPr>
        <p:spPr bwMode="auto">
          <a:xfrm>
            <a:off x="4572000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75793" name="Text Box 17"/>
          <p:cNvSpPr txBox="1">
            <a:spLocks noChangeArrowheads="1"/>
          </p:cNvSpPr>
          <p:nvPr/>
        </p:nvSpPr>
        <p:spPr bwMode="auto">
          <a:xfrm>
            <a:off x="3587750" y="381000"/>
            <a:ext cx="1905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8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Câu  hỏi 4:</a:t>
            </a:r>
          </a:p>
        </p:txBody>
      </p:sp>
      <p:sp>
        <p:nvSpPr>
          <p:cNvPr id="75794" name="Oval 18"/>
          <p:cNvSpPr>
            <a:spLocks noChangeArrowheads="1"/>
          </p:cNvSpPr>
          <p:nvPr/>
        </p:nvSpPr>
        <p:spPr bwMode="auto">
          <a:xfrm>
            <a:off x="381000" y="2590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A</a:t>
            </a:r>
          </a:p>
        </p:txBody>
      </p:sp>
      <p:sp>
        <p:nvSpPr>
          <p:cNvPr id="75795" name="Oval 19"/>
          <p:cNvSpPr>
            <a:spLocks noChangeArrowheads="1"/>
          </p:cNvSpPr>
          <p:nvPr/>
        </p:nvSpPr>
        <p:spPr bwMode="auto">
          <a:xfrm>
            <a:off x="381000" y="3810000"/>
            <a:ext cx="685800" cy="6858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75796" name="Oval 20"/>
          <p:cNvSpPr>
            <a:spLocks noChangeArrowheads="1"/>
          </p:cNvSpPr>
          <p:nvPr/>
        </p:nvSpPr>
        <p:spPr bwMode="auto">
          <a:xfrm>
            <a:off x="381000" y="49530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C</a:t>
            </a:r>
          </a:p>
        </p:txBody>
      </p:sp>
      <p:sp>
        <p:nvSpPr>
          <p:cNvPr id="75797" name="AutoShape 21"/>
          <p:cNvSpPr>
            <a:spLocks noChangeArrowheads="1"/>
          </p:cNvSpPr>
          <p:nvPr/>
        </p:nvSpPr>
        <p:spPr bwMode="auto">
          <a:xfrm>
            <a:off x="5556250" y="5562600"/>
            <a:ext cx="2362200" cy="1143000"/>
          </a:xfrm>
          <a:prstGeom prst="cloudCallout">
            <a:avLst>
              <a:gd name="adj1" fmla="val 81949"/>
              <a:gd name="adj2" fmla="val 13472"/>
            </a:avLst>
          </a:prstGeom>
          <a:solidFill>
            <a:srgbClr val="FFFF99"/>
          </a:solidFill>
          <a:ln w="9525">
            <a:solidFill>
              <a:srgbClr val="FF9900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endParaRPr lang="en-US" sz="24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H" pitchFamily="34" charset="0"/>
            </a:endParaRPr>
          </a:p>
          <a:p>
            <a:pPr algn="ctr" eaLnBrk="1" hangingPunct="1"/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H" pitchFamily="34" charset="0"/>
              </a:rPr>
              <a:t>HÕt giê</a:t>
            </a:r>
          </a:p>
          <a:p>
            <a:pPr algn="ctr" eaLnBrk="1" hangingPunct="1"/>
            <a:endParaRPr lang="en-US" sz="28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75798" name="Text Box 22"/>
          <p:cNvSpPr txBox="1">
            <a:spLocks noChangeArrowheads="1"/>
          </p:cNvSpPr>
          <p:nvPr/>
        </p:nvSpPr>
        <p:spPr bwMode="auto">
          <a:xfrm>
            <a:off x="1219200" y="5029200"/>
            <a:ext cx="6330950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CC0000"/>
                </a:solidFill>
              </a:rPr>
              <a:t>Ai (cái gì, con gì) ?</a:t>
            </a:r>
          </a:p>
        </p:txBody>
      </p:sp>
      <p:sp>
        <p:nvSpPr>
          <p:cNvPr id="75799" name="Oval 23"/>
          <p:cNvSpPr>
            <a:spLocks noChangeArrowheads="1"/>
          </p:cNvSpPr>
          <p:nvPr/>
        </p:nvSpPr>
        <p:spPr bwMode="auto">
          <a:xfrm>
            <a:off x="407988" y="4953000"/>
            <a:ext cx="631825" cy="609600"/>
          </a:xfrm>
          <a:prstGeom prst="ellipse">
            <a:avLst/>
          </a:prstGeom>
          <a:solidFill>
            <a:schemeClr val="accent1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286477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5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70" decel="100000"/>
                                        <p:tgtEl>
                                          <p:spTgt spid="757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770" decel="100000"/>
                                        <p:tgtEl>
                                          <p:spTgt spid="7578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7579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7579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75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75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70" decel="100000"/>
                                        <p:tgtEl>
                                          <p:spTgt spid="7579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770" decel="100000"/>
                                        <p:tgtEl>
                                          <p:spTgt spid="7579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75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75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7579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7579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75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75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70" decel="100000"/>
                                        <p:tgtEl>
                                          <p:spTgt spid="7578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770" decel="100000"/>
                                        <p:tgtEl>
                                          <p:spTgt spid="7578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70" decel="100000"/>
                                        <p:tgtEl>
                                          <p:spTgt spid="7578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770" decel="100000"/>
                                        <p:tgtEl>
                                          <p:spTgt spid="7578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3" dur="770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70" decel="100000"/>
                                        <p:tgtEl>
                                          <p:spTgt spid="7578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770" decel="100000"/>
                                        <p:tgtEl>
                                          <p:spTgt spid="7578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75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75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75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75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75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75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1000"/>
                                        <p:tgtEl>
                                          <p:spTgt spid="757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1000"/>
                                        <p:tgtEl>
                                          <p:spTgt spid="757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500"/>
                            </p:stCondLst>
                            <p:childTnLst>
                              <p:par>
                                <p:cTn id="103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1000"/>
                                        <p:tgtEl>
                                          <p:spTgt spid="757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500"/>
                            </p:stCondLst>
                            <p:childTnLst>
                              <p:par>
                                <p:cTn id="107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1000"/>
                                        <p:tgtEl>
                                          <p:spTgt spid="757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4500"/>
                            </p:stCondLst>
                            <p:childTnLst>
                              <p:par>
                                <p:cTn id="111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1000"/>
                                        <p:tgtEl>
                                          <p:spTgt spid="757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500"/>
                            </p:stCondLst>
                            <p:childTnLst>
                              <p:par>
                                <p:cTn id="11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1000"/>
                                        <p:tgtEl>
                                          <p:spTgt spid="757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1" dur="2000" fill="hold"/>
                                        <p:tgtEl>
                                          <p:spTgt spid="757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770" decel="100000"/>
                                        <p:tgtEl>
                                          <p:spTgt spid="757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5" dur="770" decel="100000"/>
                                        <p:tgtEl>
                                          <p:spTgt spid="7579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7" dur="770" fill="hold"/>
                                        <p:tgtEl>
                                          <p:spTgt spid="75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9" dur="770" fill="hold"/>
                                        <p:tgtEl>
                                          <p:spTgt spid="75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1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770" decel="100000"/>
                                        <p:tgtEl>
                                          <p:spTgt spid="7579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4" dur="770" decel="100000"/>
                                        <p:tgtEl>
                                          <p:spTgt spid="7579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6" dur="770" fill="hold"/>
                                        <p:tgtEl>
                                          <p:spTgt spid="75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8" dur="770" fill="hold"/>
                                        <p:tgtEl>
                                          <p:spTgt spid="75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3" dur="2000" fill="hold"/>
                                        <p:tgtEl>
                                          <p:spTgt spid="757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1" grpId="0" animBg="1"/>
      <p:bldP spid="75782" grpId="0" animBg="1"/>
      <p:bldP spid="75784" grpId="0" animBg="1"/>
      <p:bldP spid="75785" grpId="0" animBg="1"/>
      <p:bldP spid="75788" grpId="0" animBg="1"/>
      <p:bldP spid="75788" grpId="1" animBg="1"/>
      <p:bldP spid="75789" grpId="0" animBg="1"/>
      <p:bldP spid="75789" grpId="1" animBg="1"/>
      <p:bldP spid="75790" grpId="0" animBg="1"/>
      <p:bldP spid="75790" grpId="1" animBg="1"/>
      <p:bldP spid="75791" grpId="0" animBg="1"/>
      <p:bldP spid="75791" grpId="1" animBg="1"/>
      <p:bldP spid="75792" grpId="0" animBg="1"/>
      <p:bldP spid="75792" grpId="1" animBg="1"/>
      <p:bldP spid="75793" grpId="0"/>
      <p:bldP spid="75794" grpId="0" animBg="1"/>
      <p:bldP spid="75795" grpId="0" animBg="1"/>
      <p:bldP spid="75796" grpId="0" animBg="1"/>
      <p:bldP spid="75796" grpId="1" animBg="1"/>
      <p:bldP spid="75797" grpId="0" animBg="1"/>
      <p:bldP spid="75798" grpId="0" animBg="1"/>
      <p:bldP spid="75799" grpId="0" animBg="1"/>
      <p:bldP spid="75799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6803" name="Rectangle 3"/>
          <p:cNvSpPr>
            <a:spLocks noChangeArrowheads="1"/>
          </p:cNvSpPr>
          <p:nvPr/>
        </p:nvSpPr>
        <p:spPr bwMode="auto">
          <a:xfrm>
            <a:off x="0" y="-28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6804" name="Rectangle 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6805" name="Text Box 5"/>
          <p:cNvSpPr txBox="1">
            <a:spLocks noChangeArrowheads="1"/>
          </p:cNvSpPr>
          <p:nvPr/>
        </p:nvSpPr>
        <p:spPr bwMode="auto">
          <a:xfrm>
            <a:off x="1055688" y="1219200"/>
            <a:ext cx="6329362" cy="1015663"/>
          </a:xfrm>
          <a:prstGeom prst="rect">
            <a:avLst/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smtClean="0">
                <a:solidFill>
                  <a:srgbClr val="FF3300"/>
                </a:solidFill>
                <a:latin typeface="Tahoma" pitchFamily="34" charset="0"/>
              </a:rPr>
              <a:t>Chủ </a:t>
            </a:r>
            <a:r>
              <a:rPr lang="en-US" sz="2800" b="1">
                <a:solidFill>
                  <a:srgbClr val="FF3300"/>
                </a:solidFill>
                <a:latin typeface="Tahoma" pitchFamily="34" charset="0"/>
              </a:rPr>
              <a:t>ngữ trong câu </a:t>
            </a:r>
            <a:r>
              <a:rPr lang="en-US" sz="2800" b="1" smtClean="0">
                <a:solidFill>
                  <a:srgbClr val="FF3300"/>
                </a:solidFill>
                <a:latin typeface="Tahoma" pitchFamily="34" charset="0"/>
              </a:rPr>
              <a:t>“ Dáng cây hoa hồng mảnh mai.” là:</a:t>
            </a:r>
            <a:endParaRPr lang="en-US" sz="2800" b="1">
              <a:solidFill>
                <a:srgbClr val="FF3300"/>
              </a:solidFill>
              <a:latin typeface="Tahoma" pitchFamily="34" charset="0"/>
            </a:endParaRPr>
          </a:p>
        </p:txBody>
      </p:sp>
      <p:sp>
        <p:nvSpPr>
          <p:cNvPr id="76806" name="Text Box 6"/>
          <p:cNvSpPr txBox="1">
            <a:spLocks noChangeArrowheads="1"/>
          </p:cNvSpPr>
          <p:nvPr/>
        </p:nvSpPr>
        <p:spPr bwMode="auto">
          <a:xfrm>
            <a:off x="1125538" y="2590800"/>
            <a:ext cx="6102350" cy="579438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 smtClean="0">
                <a:solidFill>
                  <a:srgbClr val="0000FF"/>
                </a:solidFill>
                <a:latin typeface="Tahoma" pitchFamily="34" charset="0"/>
              </a:rPr>
              <a:t>Dáng cây</a:t>
            </a:r>
            <a:r>
              <a:rPr lang="en-US" sz="3200" b="1" smtClean="0">
                <a:solidFill>
                  <a:srgbClr val="0000FF"/>
                </a:solidFill>
                <a:latin typeface="Tahoma" pitchFamily="34" charset="0"/>
              </a:rPr>
              <a:t> </a:t>
            </a:r>
            <a:endParaRPr lang="en-US" sz="32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76807" name="Text Box 7"/>
          <p:cNvSpPr txBox="1">
            <a:spLocks noChangeArrowheads="1"/>
          </p:cNvSpPr>
          <p:nvPr/>
        </p:nvSpPr>
        <p:spPr bwMode="auto">
          <a:xfrm>
            <a:off x="0" y="3200400"/>
            <a:ext cx="2362200" cy="1373188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n-US" sz="28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76808" name="Text Box 8"/>
          <p:cNvSpPr txBox="1">
            <a:spLocks noChangeArrowheads="1"/>
          </p:cNvSpPr>
          <p:nvPr/>
        </p:nvSpPr>
        <p:spPr bwMode="auto">
          <a:xfrm>
            <a:off x="1247775" y="3840163"/>
            <a:ext cx="5886450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 smtClean="0">
                <a:solidFill>
                  <a:srgbClr val="0000FF"/>
                </a:solidFill>
                <a:latin typeface="Tahoma" pitchFamily="34" charset="0"/>
              </a:rPr>
              <a:t>Dáng cây hoa hồng</a:t>
            </a:r>
            <a:endParaRPr lang="en-US" sz="2400" b="1">
              <a:solidFill>
                <a:srgbClr val="0000FF"/>
              </a:solidFill>
              <a:latin typeface="Tahoma" pitchFamily="34" charset="0"/>
            </a:endParaRPr>
          </a:p>
        </p:txBody>
      </p:sp>
      <p:sp>
        <p:nvSpPr>
          <p:cNvPr id="76809" name="Text Box 9"/>
          <p:cNvSpPr txBox="1">
            <a:spLocks noChangeArrowheads="1"/>
          </p:cNvSpPr>
          <p:nvPr/>
        </p:nvSpPr>
        <p:spPr bwMode="auto">
          <a:xfrm>
            <a:off x="1219200" y="4983163"/>
            <a:ext cx="5884863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00FF"/>
                </a:solidFill>
                <a:latin typeface="Tahoma" pitchFamily="34" charset="0"/>
              </a:rPr>
              <a:t>h</a:t>
            </a:r>
            <a:r>
              <a:rPr lang="en-US" sz="2400" b="1" smtClean="0">
                <a:solidFill>
                  <a:srgbClr val="0000FF"/>
                </a:solidFill>
                <a:latin typeface="Tahoma" pitchFamily="34" charset="0"/>
              </a:rPr>
              <a:t>oa hồng</a:t>
            </a:r>
            <a:endParaRPr lang="en-US" sz="2400" b="1">
              <a:solidFill>
                <a:srgbClr val="0000FF"/>
              </a:solidFill>
              <a:latin typeface="Tahoma" pitchFamily="34" charset="0"/>
            </a:endParaRPr>
          </a:p>
        </p:txBody>
      </p:sp>
      <p:pic>
        <p:nvPicPr>
          <p:cNvPr id="76810" name="Picture 10" descr="dongho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" y="5591175"/>
            <a:ext cx="1079500" cy="1266825"/>
          </a:xfrm>
          <a:prstGeom prst="rect">
            <a:avLst/>
          </a:prstGeom>
          <a:noFill/>
        </p:spPr>
      </p:pic>
      <p:sp>
        <p:nvSpPr>
          <p:cNvPr id="76811" name="Rectangle 11"/>
          <p:cNvSpPr>
            <a:spLocks noChangeArrowheads="1"/>
          </p:cNvSpPr>
          <p:nvPr/>
        </p:nvSpPr>
        <p:spPr bwMode="auto">
          <a:xfrm>
            <a:off x="12192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76812" name="Rectangle 12"/>
          <p:cNvSpPr>
            <a:spLocks noChangeArrowheads="1"/>
          </p:cNvSpPr>
          <p:nvPr/>
        </p:nvSpPr>
        <p:spPr bwMode="auto">
          <a:xfrm>
            <a:off x="20574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76813" name="Rectangle 13"/>
          <p:cNvSpPr>
            <a:spLocks noChangeArrowheads="1"/>
          </p:cNvSpPr>
          <p:nvPr/>
        </p:nvSpPr>
        <p:spPr bwMode="auto">
          <a:xfrm>
            <a:off x="28956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76814" name="Rectangle 14"/>
          <p:cNvSpPr>
            <a:spLocks noChangeArrowheads="1"/>
          </p:cNvSpPr>
          <p:nvPr/>
        </p:nvSpPr>
        <p:spPr bwMode="auto">
          <a:xfrm>
            <a:off x="37338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76815" name="Rectangle 15"/>
          <p:cNvSpPr>
            <a:spLocks noChangeArrowheads="1"/>
          </p:cNvSpPr>
          <p:nvPr/>
        </p:nvSpPr>
        <p:spPr bwMode="auto">
          <a:xfrm>
            <a:off x="45720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76816" name="Text Box 16"/>
          <p:cNvSpPr txBox="1">
            <a:spLocks noChangeArrowheads="1"/>
          </p:cNvSpPr>
          <p:nvPr/>
        </p:nvSpPr>
        <p:spPr bwMode="auto">
          <a:xfrm>
            <a:off x="3200400" y="3048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8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Câu hỏi 5: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6817" name="Oval 17"/>
          <p:cNvSpPr>
            <a:spLocks noChangeArrowheads="1"/>
          </p:cNvSpPr>
          <p:nvPr/>
        </p:nvSpPr>
        <p:spPr bwMode="auto">
          <a:xfrm>
            <a:off x="381000" y="2590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A</a:t>
            </a:r>
          </a:p>
        </p:txBody>
      </p:sp>
      <p:sp>
        <p:nvSpPr>
          <p:cNvPr id="76818" name="Oval 18"/>
          <p:cNvSpPr>
            <a:spLocks noChangeArrowheads="1"/>
          </p:cNvSpPr>
          <p:nvPr/>
        </p:nvSpPr>
        <p:spPr bwMode="auto">
          <a:xfrm>
            <a:off x="381000" y="49530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C</a:t>
            </a:r>
          </a:p>
        </p:txBody>
      </p:sp>
      <p:sp>
        <p:nvSpPr>
          <p:cNvPr id="76819" name="Oval 19"/>
          <p:cNvSpPr>
            <a:spLocks noChangeArrowheads="1"/>
          </p:cNvSpPr>
          <p:nvPr/>
        </p:nvSpPr>
        <p:spPr bwMode="auto">
          <a:xfrm>
            <a:off x="381000" y="3733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76820" name="Oval 20"/>
          <p:cNvSpPr>
            <a:spLocks noChangeArrowheads="1"/>
          </p:cNvSpPr>
          <p:nvPr/>
        </p:nvSpPr>
        <p:spPr bwMode="auto">
          <a:xfrm>
            <a:off x="381000" y="3733800"/>
            <a:ext cx="685800" cy="609600"/>
          </a:xfrm>
          <a:prstGeom prst="ellipse">
            <a:avLst/>
          </a:prstGeom>
          <a:solidFill>
            <a:schemeClr val="accent1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76821" name="AutoShape 21"/>
          <p:cNvSpPr>
            <a:spLocks noChangeArrowheads="1"/>
          </p:cNvSpPr>
          <p:nvPr/>
        </p:nvSpPr>
        <p:spPr bwMode="auto">
          <a:xfrm>
            <a:off x="6019800" y="5486400"/>
            <a:ext cx="2286000" cy="1143000"/>
          </a:xfrm>
          <a:prstGeom prst="cloudCallout">
            <a:avLst>
              <a:gd name="adj1" fmla="val 80417"/>
              <a:gd name="adj2" fmla="val 26111"/>
            </a:avLst>
          </a:prstGeom>
          <a:solidFill>
            <a:srgbClr val="FFFF99"/>
          </a:solidFill>
          <a:ln w="9525">
            <a:solidFill>
              <a:srgbClr val="FF9900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H" pitchFamily="34" charset="0"/>
              </a:rPr>
              <a:t>HÕt giê   </a:t>
            </a:r>
          </a:p>
        </p:txBody>
      </p:sp>
      <p:sp>
        <p:nvSpPr>
          <p:cNvPr id="76822" name="Oval 22"/>
          <p:cNvSpPr>
            <a:spLocks noChangeArrowheads="1"/>
          </p:cNvSpPr>
          <p:nvPr/>
        </p:nvSpPr>
        <p:spPr bwMode="auto">
          <a:xfrm>
            <a:off x="381000" y="3751263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76823" name="Text Box 23"/>
          <p:cNvSpPr txBox="1">
            <a:spLocks noChangeArrowheads="1"/>
          </p:cNvSpPr>
          <p:nvPr/>
        </p:nvSpPr>
        <p:spPr bwMode="auto">
          <a:xfrm>
            <a:off x="1219200" y="3810000"/>
            <a:ext cx="5980113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 smtClean="0">
                <a:solidFill>
                  <a:srgbClr val="990033"/>
                </a:solidFill>
                <a:latin typeface="Tahoma" pitchFamily="34" charset="0"/>
              </a:rPr>
              <a:t>Dáng cây hoa hồng</a:t>
            </a:r>
            <a:endParaRPr lang="en-US" sz="2400" b="1">
              <a:solidFill>
                <a:srgbClr val="990033"/>
              </a:solidFill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640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6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70" decel="100000"/>
                                        <p:tgtEl>
                                          <p:spTgt spid="7680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770" decel="100000"/>
                                        <p:tgtEl>
                                          <p:spTgt spid="7680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768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7681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768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768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70" decel="100000"/>
                                        <p:tgtEl>
                                          <p:spTgt spid="768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770" decel="100000"/>
                                        <p:tgtEl>
                                          <p:spTgt spid="7681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76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76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768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768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76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76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70" decel="100000"/>
                                        <p:tgtEl>
                                          <p:spTgt spid="768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770" decel="100000"/>
                                        <p:tgtEl>
                                          <p:spTgt spid="7680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70" decel="100000"/>
                                        <p:tgtEl>
                                          <p:spTgt spid="7680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770" decel="100000"/>
                                        <p:tgtEl>
                                          <p:spTgt spid="7680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76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3" dur="770" fill="hold"/>
                                        <p:tgtEl>
                                          <p:spTgt spid="76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70" decel="100000"/>
                                        <p:tgtEl>
                                          <p:spTgt spid="768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770" decel="100000"/>
                                        <p:tgtEl>
                                          <p:spTgt spid="7680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76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76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76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76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76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76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76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76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1000"/>
                                        <p:tgtEl>
                                          <p:spTgt spid="768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1000"/>
                                        <p:tgtEl>
                                          <p:spTgt spid="768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500"/>
                            </p:stCondLst>
                            <p:childTnLst>
                              <p:par>
                                <p:cTn id="103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1000"/>
                                        <p:tgtEl>
                                          <p:spTgt spid="768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500"/>
                            </p:stCondLst>
                            <p:childTnLst>
                              <p:par>
                                <p:cTn id="107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1000"/>
                                        <p:tgtEl>
                                          <p:spTgt spid="768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4500"/>
                            </p:stCondLst>
                            <p:childTnLst>
                              <p:par>
                                <p:cTn id="111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1000"/>
                                        <p:tgtEl>
                                          <p:spTgt spid="768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500"/>
                            </p:stCondLst>
                            <p:childTnLst>
                              <p:par>
                                <p:cTn id="11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1000"/>
                                        <p:tgtEl>
                                          <p:spTgt spid="768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76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76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76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76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770" decel="100000"/>
                                        <p:tgtEl>
                                          <p:spTgt spid="768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770" decel="100000"/>
                                        <p:tgtEl>
                                          <p:spTgt spid="7682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2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1" dur="770" fill="hold"/>
                                        <p:tgtEl>
                                          <p:spTgt spid="76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3" dur="770" fill="hold"/>
                                        <p:tgtEl>
                                          <p:spTgt spid="76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770" decel="100000"/>
                                        <p:tgtEl>
                                          <p:spTgt spid="768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8" dur="770" decel="100000"/>
                                        <p:tgtEl>
                                          <p:spTgt spid="7682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2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0" dur="770" fill="hold"/>
                                        <p:tgtEl>
                                          <p:spTgt spid="76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2" dur="770" fill="hold"/>
                                        <p:tgtEl>
                                          <p:spTgt spid="76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5" grpId="0" animBg="1"/>
      <p:bldP spid="76806" grpId="0" animBg="1"/>
      <p:bldP spid="76808" grpId="0" animBg="1"/>
      <p:bldP spid="76809" grpId="0" animBg="1"/>
      <p:bldP spid="76811" grpId="0" animBg="1"/>
      <p:bldP spid="76811" grpId="1" animBg="1"/>
      <p:bldP spid="76812" grpId="0" animBg="1"/>
      <p:bldP spid="76812" grpId="1" animBg="1"/>
      <p:bldP spid="76813" grpId="0" animBg="1"/>
      <p:bldP spid="76813" grpId="1" animBg="1"/>
      <p:bldP spid="76814" grpId="0" animBg="1"/>
      <p:bldP spid="76814" grpId="1" animBg="1"/>
      <p:bldP spid="76815" grpId="0" animBg="1"/>
      <p:bldP spid="76815" grpId="1" animBg="1"/>
      <p:bldP spid="76816" grpId="0"/>
      <p:bldP spid="76817" grpId="0" animBg="1"/>
      <p:bldP spid="76818" grpId="0" animBg="1"/>
      <p:bldP spid="76819" grpId="0" animBg="1"/>
      <p:bldP spid="76821" grpId="0" animBg="1"/>
      <p:bldP spid="7682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3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AutoShap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219200"/>
          </a:xfrm>
          <a:prstGeom prst="notchedRightArrow">
            <a:avLst>
              <a:gd name="adj1" fmla="val 100000"/>
              <a:gd name="adj2" fmla="val 103819"/>
            </a:avLst>
          </a:prstGeom>
          <a:solidFill>
            <a:schemeClr val="accent1"/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algn="ctr"/>
            <a:r>
              <a:rPr lang="en-US" b="1">
                <a:latin typeface=".VnTimeH" pitchFamily="34" charset="0"/>
              </a:rPr>
              <a:t>BµI tËp vÒ nhµ</a:t>
            </a:r>
            <a:endParaRPr lang="en-US" b="1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67000"/>
            <a:ext cx="8178800" cy="33909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3600">
                <a:latin typeface=".VnTime" pitchFamily="34" charset="0"/>
              </a:rPr>
              <a:t>		   </a:t>
            </a:r>
            <a:r>
              <a:rPr lang="en-US" sz="3600" b="1">
                <a:solidFill>
                  <a:srgbClr val="FF0000"/>
                </a:solidFill>
                <a:latin typeface=".VnTime" pitchFamily="34" charset="0"/>
              </a:rPr>
              <a:t>Häc thuéc lßng ghi nhí.</a:t>
            </a:r>
          </a:p>
          <a:p>
            <a:pPr>
              <a:buNone/>
            </a:pPr>
            <a:r>
              <a:rPr lang="en-US" sz="3600">
                <a:latin typeface=".VnTime" pitchFamily="34" charset="0"/>
              </a:rPr>
              <a:t>		 </a:t>
            </a:r>
            <a:r>
              <a:rPr lang="en-US" sz="3600" smtClean="0">
                <a:latin typeface=".VnTime" pitchFamily="34" charset="0"/>
              </a:rPr>
              <a:t> </a:t>
            </a:r>
            <a:r>
              <a:rPr lang="en-US" sz="3600" b="1">
                <a:latin typeface="Times New Roman"/>
                <a:ea typeface="Calibri"/>
                <a:cs typeface="Times New Roman"/>
              </a:rPr>
              <a:t>Viết một đoạn văn dài  5 -7 câu kể về các bạn trong tổ của em. Trong đó có dùng câu kể Ai thế nào ? </a:t>
            </a:r>
            <a:endParaRPr lang="en-US" sz="3600" b="1">
              <a:ea typeface="Calibri"/>
              <a:cs typeface="Times New Roman"/>
            </a:endParaRPr>
          </a:p>
        </p:txBody>
      </p:sp>
      <p:sp>
        <p:nvSpPr>
          <p:cNvPr id="51204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0" y="5410200"/>
            <a:ext cx="2209800" cy="1447800"/>
          </a:xfrm>
          <a:prstGeom prst="actionButtonForwardNex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kumimoji="1" lang="en-US" sz="3600">
              <a:solidFill>
                <a:srgbClr val="5E574E"/>
              </a:solidFill>
              <a:latin typeface=".VnTime" pitchFamily="34" charset="0"/>
            </a:endParaRPr>
          </a:p>
        </p:txBody>
      </p:sp>
      <p:graphicFrame>
        <p:nvGraphicFramePr>
          <p:cNvPr id="51205" name="Object 5"/>
          <p:cNvGraphicFramePr>
            <a:graphicFrameLocks noChangeAspect="1"/>
          </p:cNvGraphicFramePr>
          <p:nvPr/>
        </p:nvGraphicFramePr>
        <p:xfrm>
          <a:off x="838200" y="2438400"/>
          <a:ext cx="6508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Clip" r:id="rId3" imgW="2979360" imgH="2795040" progId="MS_ClipArt_Gallery.2">
                  <p:embed/>
                </p:oleObj>
              </mc:Choice>
              <mc:Fallback>
                <p:oleObj name="Clip" r:id="rId3" imgW="2979360" imgH="279504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438400"/>
                        <a:ext cx="6508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7" name="Object 7"/>
          <p:cNvGraphicFramePr>
            <a:graphicFrameLocks noChangeAspect="1"/>
          </p:cNvGraphicFramePr>
          <p:nvPr/>
        </p:nvGraphicFramePr>
        <p:xfrm>
          <a:off x="914400" y="3276600"/>
          <a:ext cx="6508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Clip" r:id="rId5" imgW="2979360" imgH="2795040" progId="MS_ClipArt_Gallery.2">
                  <p:embed/>
                </p:oleObj>
              </mc:Choice>
              <mc:Fallback>
                <p:oleObj name="Clip" r:id="rId5" imgW="2979360" imgH="279504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276600"/>
                        <a:ext cx="6508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08" name="Text Box 8"/>
          <p:cNvSpPr txBox="1">
            <a:spLocks noChangeArrowheads="1"/>
          </p:cNvSpPr>
          <p:nvPr/>
        </p:nvSpPr>
        <p:spPr bwMode="auto">
          <a:xfrm>
            <a:off x="8305800" y="64008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kumimoji="1" lang="en-US" sz="2400" b="1">
                <a:solidFill>
                  <a:srgbClr val="000000"/>
                </a:solidFill>
                <a:latin typeface="Times New Roman" pitchFamily="18" charset="0"/>
              </a:rP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1656102850"/>
      </p:ext>
    </p:extLst>
  </p:cSld>
  <p:clrMapOvr>
    <a:masterClrMapping/>
  </p:clrMapOvr>
  <p:transition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1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 animBg="1" autoUpdateAnimBg="0"/>
      <p:bldP spid="51203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8" name="Text Box 3"/>
          <p:cNvSpPr txBox="1">
            <a:spLocks noChangeArrowheads="1"/>
          </p:cNvSpPr>
          <p:nvPr/>
        </p:nvSpPr>
        <p:spPr bwMode="auto">
          <a:xfrm>
            <a:off x="0" y="1600200"/>
            <a:ext cx="9144000" cy="216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5400" b="1">
                <a:solidFill>
                  <a:schemeClr val="tx2"/>
                </a:solidFill>
                <a:latin typeface="VNI-Cooper" pitchFamily="2" charset="0"/>
              </a:rPr>
              <a:t>Chuùc caùc em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5400" b="1">
                <a:solidFill>
                  <a:schemeClr val="tx2"/>
                </a:solidFill>
                <a:latin typeface="VNI-Cooper" pitchFamily="2" charset="0"/>
              </a:rPr>
              <a:t>Chaêm ngoan, hoïc gioûi</a:t>
            </a:r>
          </a:p>
        </p:txBody>
      </p:sp>
      <p:pic>
        <p:nvPicPr>
          <p:cNvPr id="77829" name="Picture 4" descr="xmaslights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295400"/>
            <a:ext cx="8153400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30" name="Picture 5" descr="xmaslights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4419600"/>
            <a:ext cx="8153400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31" name="Picture 7" descr="FIREWRK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2800" y="4403725"/>
            <a:ext cx="3698875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32" name="Picture 8" descr="images[2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419600"/>
            <a:ext cx="2667000" cy="2438400"/>
          </a:xfrm>
          <a:prstGeom prst="rect">
            <a:avLst/>
          </a:prstGeom>
          <a:noFill/>
        </p:spPr>
      </p:pic>
      <p:pic>
        <p:nvPicPr>
          <p:cNvPr id="77833" name="Picture 9" descr="Hoa phượ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58000" y="0"/>
            <a:ext cx="2286000" cy="1981200"/>
          </a:xfrm>
          <a:prstGeom prst="rect">
            <a:avLst/>
          </a:prstGeom>
          <a:noFill/>
        </p:spPr>
      </p:pic>
      <p:pic>
        <p:nvPicPr>
          <p:cNvPr id="77834" name="Picture 10" descr="Picture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1981200" cy="1333500"/>
          </a:xfrm>
          <a:prstGeom prst="rect">
            <a:avLst/>
          </a:prstGeom>
          <a:noFill/>
        </p:spPr>
      </p:pic>
      <p:pic>
        <p:nvPicPr>
          <p:cNvPr id="77835" name="Picture 11" descr="Picture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0800000">
            <a:off x="7162800" y="5524500"/>
            <a:ext cx="1981200" cy="13335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39750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1" name="Picture 64" descr="2b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2302132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123" name="Group 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8" y="0"/>
            <a:chExt cx="5760" cy="4320"/>
          </a:xfrm>
        </p:grpSpPr>
        <p:pic>
          <p:nvPicPr>
            <p:cNvPr id="5124" name="Picture 6" descr="GRANS02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5" name="Picture 7" descr="GRANS02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5126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5127" name="Picture 9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28" name="Picture 10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29" name="Picture 11" descr="BD21325_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30" name="Picture 12" descr="BD21325_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381000" y="652471"/>
            <a:ext cx="8763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7200" b="1" smtClean="0">
                <a:solidFill>
                  <a:srgbClr val="FF0000"/>
                </a:solidFill>
                <a:latin typeface="Comic Sans MS" pitchFamily="66" charset="0"/>
              </a:rPr>
              <a:t>Khởi động</a:t>
            </a:r>
            <a:endParaRPr lang="en-US" sz="72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2286000" y="2208074"/>
            <a:ext cx="61214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1.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Câu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kể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en-US" sz="3600" b="1" i="1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Ai </a:t>
            </a:r>
            <a:r>
              <a:rPr kumimoji="0" lang="en-US" sz="3600" b="1" i="1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thế nào ? </a:t>
            </a:r>
            <a:r>
              <a:rPr kumimoji="0" lang="en-US" sz="3600" b="1" i="1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ó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mấy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bộ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phận</a:t>
            </a: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? </a:t>
            </a:r>
            <a:r>
              <a:rPr kumimoji="0" lang="en-US" sz="36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Đó</a:t>
            </a: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en-US" sz="36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là</a:t>
            </a: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en-US" sz="36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những</a:t>
            </a: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en-US" sz="36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bộ</a:t>
            </a: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en-US" sz="36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phận</a:t>
            </a: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en-US" sz="36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nào</a:t>
            </a: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?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872612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Arrow 4"/>
          <p:cNvSpPr/>
          <p:nvPr/>
        </p:nvSpPr>
        <p:spPr>
          <a:xfrm>
            <a:off x="0" y="1295400"/>
            <a:ext cx="2819400" cy="1066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3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495482" y="1066800"/>
            <a:ext cx="4343400" cy="21336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Ai (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con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495482" y="4114800"/>
            <a:ext cx="4810318" cy="19812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8" name="Oval 7"/>
          <p:cNvSpPr/>
          <p:nvPr/>
        </p:nvSpPr>
        <p:spPr>
          <a:xfrm>
            <a:off x="-685800" y="3124200"/>
            <a:ext cx="4038600" cy="1066800"/>
          </a:xfrm>
          <a:prstGeom prst="ellipse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defRPr/>
            </a:pPr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Ai </a:t>
            </a:r>
            <a:r>
              <a:rPr lang="en-US" sz="40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0" name="Left Arrow 9"/>
          <p:cNvSpPr/>
          <p:nvPr/>
        </p:nvSpPr>
        <p:spPr>
          <a:xfrm rot="12625578">
            <a:off x="2142629" y="4462847"/>
            <a:ext cx="1452349" cy="458788"/>
          </a:xfrm>
          <a:prstGeom prst="leftArrow">
            <a:avLst>
              <a:gd name="adj1" fmla="val 60000"/>
              <a:gd name="adj2" fmla="val 50000"/>
            </a:avLst>
          </a:prstGeom>
          <a:solidFill>
            <a:srgbClr val="FF66FF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1" name="Left Arrow 10"/>
          <p:cNvSpPr/>
          <p:nvPr/>
        </p:nvSpPr>
        <p:spPr>
          <a:xfrm rot="8453483">
            <a:off x="2020364" y="2507123"/>
            <a:ext cx="1626763" cy="460375"/>
          </a:xfrm>
          <a:prstGeom prst="leftArrow">
            <a:avLst>
              <a:gd name="adj1" fmla="val 60000"/>
              <a:gd name="adj2" fmla="val 50000"/>
            </a:avLst>
          </a:prstGeom>
          <a:solidFill>
            <a:srgbClr val="FF66FF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87845602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685800" y="533400"/>
            <a:ext cx="77724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600" b="1" dirty="0"/>
              <a:t>2</a:t>
            </a:r>
            <a:r>
              <a:rPr lang="en-US" sz="3600" b="1" smtClean="0"/>
              <a:t>. Chủ</a:t>
            </a:r>
            <a:r>
              <a:rPr lang="en-US" sz="3600" b="1"/>
              <a:t> </a:t>
            </a:r>
            <a:r>
              <a:rPr lang="en-US" sz="3600" b="1" smtClean="0"/>
              <a:t>ngữ trong câu </a:t>
            </a:r>
            <a:r>
              <a:rPr lang="en-US" sz="3600" b="1" dirty="0" err="1"/>
              <a:t>kể</a:t>
            </a:r>
            <a:r>
              <a:rPr lang="en-US" sz="3600" b="1" dirty="0"/>
              <a:t> </a:t>
            </a:r>
            <a:r>
              <a:rPr lang="en-US" sz="3600" b="1" i="1"/>
              <a:t>Ai </a:t>
            </a:r>
            <a:r>
              <a:rPr lang="en-US" sz="3600" b="1" i="1" smtClean="0"/>
              <a:t>thế nào ? biểu thị nội dung gì </a:t>
            </a:r>
            <a:r>
              <a:rPr lang="en-US" sz="3600" b="1" smtClean="0"/>
              <a:t>? Chúng do những từ ngữ nào tạo thành?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2264300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88"/>
          <p:cNvSpPr txBox="1">
            <a:spLocks noChangeArrowheads="1"/>
          </p:cNvSpPr>
          <p:nvPr/>
        </p:nvSpPr>
        <p:spPr bwMode="auto">
          <a:xfrm>
            <a:off x="3635375" y="3130550"/>
            <a:ext cx="1800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10243" name="Text Box 215"/>
          <p:cNvSpPr txBox="1">
            <a:spLocks noChangeArrowheads="1"/>
          </p:cNvSpPr>
          <p:nvPr/>
        </p:nvSpPr>
        <p:spPr bwMode="auto">
          <a:xfrm>
            <a:off x="-31376" y="1838326"/>
            <a:ext cx="88931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0" y="381000"/>
            <a:ext cx="2819400" cy="1066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3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AutoShape 6"/>
          <p:cNvSpPr>
            <a:spLocks noChangeArrowheads="1"/>
          </p:cNvSpPr>
          <p:nvPr/>
        </p:nvSpPr>
        <p:spPr bwMode="auto">
          <a:xfrm>
            <a:off x="195263" y="1905000"/>
            <a:ext cx="8262937" cy="3352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95263" y="2132013"/>
            <a:ext cx="8262937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0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1. Chủ ngữ của câu kể </a:t>
            </a:r>
            <a:r>
              <a:rPr lang="en-US" sz="3000" b="1" i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Ai thế nào?</a:t>
            </a:r>
            <a:r>
              <a:rPr lang="en-US" sz="30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chỉ những sự vật có </a:t>
            </a:r>
            <a:r>
              <a:rPr lang="en-US" sz="3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đặc điểm</a:t>
            </a:r>
            <a:r>
              <a:rPr lang="en-US" sz="30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 chất </a:t>
            </a:r>
            <a:r>
              <a:rPr lang="en-US" sz="30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hoặc </a:t>
            </a:r>
            <a:r>
              <a:rPr lang="en-US" sz="3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 thái </a:t>
            </a:r>
            <a:r>
              <a:rPr lang="en-US" sz="30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được nêu ở vị ngữ.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04800" y="3810000"/>
            <a:ext cx="7666037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0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2. Chủ ngữ thường do </a:t>
            </a:r>
            <a:r>
              <a:rPr lang="en-US" sz="3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danh từ </a:t>
            </a:r>
            <a:r>
              <a:rPr lang="en-US" sz="30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( hoặc </a:t>
            </a:r>
            <a:r>
              <a:rPr lang="en-US" sz="3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cụm danh từ)</a:t>
            </a:r>
            <a:r>
              <a:rPr lang="en-US" sz="30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tạo thành.</a:t>
            </a:r>
            <a:endParaRPr lang="vi-VN" sz="300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402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85800" y="533400"/>
            <a:ext cx="7772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600" b="1" dirty="0"/>
              <a:t>3</a:t>
            </a:r>
            <a:r>
              <a:rPr lang="en-US" sz="3600" b="1" smtClean="0"/>
              <a:t>. Tìm chủ ngữ trong câu sau</a:t>
            </a:r>
            <a:r>
              <a:rPr lang="en-US" sz="3600" b="1" i="1" smtClean="0"/>
              <a:t>: </a:t>
            </a:r>
            <a:endParaRPr lang="en-US" sz="3600" b="1" dirty="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04800" y="1676400"/>
            <a:ext cx="8382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Bef>
                <a:spcPct val="50000"/>
              </a:spcBef>
            </a:pPr>
            <a:r>
              <a:rPr lang="en-US" sz="3600" b="1" smtClean="0">
                <a:solidFill>
                  <a:srgbClr val="FF0000"/>
                </a:solidFill>
              </a:rPr>
              <a:t>a. Hà rất thông minh lại còn chăm chỉ nữa.</a:t>
            </a:r>
            <a:r>
              <a:rPr lang="en-US" sz="3600" b="1" i="1" smtClean="0"/>
              <a:t> </a:t>
            </a:r>
            <a:endParaRPr lang="en-US" sz="3600" b="1" dirty="0"/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1371600" y="2111115"/>
            <a:ext cx="76200" cy="609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838200" y="2646191"/>
            <a:ext cx="4572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62000" y="274320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752600" y="4267200"/>
            <a:ext cx="609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Chủ ngữ là người, do danh từ tạo thành</a:t>
            </a:r>
            <a:endParaRPr lang="en-US" sz="24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03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8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85800" y="533400"/>
            <a:ext cx="7772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600" b="1" dirty="0"/>
              <a:t>3</a:t>
            </a:r>
            <a:r>
              <a:rPr lang="en-US" sz="3600" b="1" smtClean="0"/>
              <a:t>. Tìm chủ ngữ trong câu sau</a:t>
            </a:r>
            <a:r>
              <a:rPr lang="en-US" sz="3600" b="1" i="1" smtClean="0"/>
              <a:t>: </a:t>
            </a:r>
            <a:endParaRPr lang="en-US" sz="3600" b="1" dirty="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18565" y="1676400"/>
            <a:ext cx="77724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200000"/>
              </a:lnSpc>
              <a:spcBef>
                <a:spcPct val="50000"/>
              </a:spcBef>
            </a:pPr>
            <a:r>
              <a:rPr lang="en-US" sz="3600" b="1" smtClean="0">
                <a:solidFill>
                  <a:srgbClr val="FF0000"/>
                </a:solidFill>
              </a:rPr>
              <a:t>b.Buổi sáng mùa thu,  bầu trời trong xanh.</a:t>
            </a:r>
            <a:r>
              <a:rPr lang="en-US" sz="3600" b="1" i="1" smtClean="0"/>
              <a:t> </a:t>
            </a:r>
            <a:endParaRPr lang="en-US" sz="3600" b="1" dirty="0"/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7086600" y="2111115"/>
            <a:ext cx="76200" cy="609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486400" y="2646191"/>
            <a:ext cx="1524000" cy="1040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019800" y="266700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752600" y="4267200"/>
            <a:ext cx="609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Chủ ngữ là sự vật, do danh từ tạo thành</a:t>
            </a:r>
            <a:endParaRPr lang="en-US" sz="24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0232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8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1" name="Picture 64" descr="2b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2302132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123" name="Group 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8" y="0"/>
            <a:chExt cx="5760" cy="4320"/>
          </a:xfrm>
        </p:grpSpPr>
        <p:pic>
          <p:nvPicPr>
            <p:cNvPr id="5124" name="Picture 6" descr="GRANS02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5" name="Picture 7" descr="GRANS02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5126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5127" name="Picture 9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28" name="Picture 10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29" name="Picture 11" descr="BD21325_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30" name="Picture 12" descr="BD21325_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2590800" y="652471"/>
            <a:ext cx="5257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7200" b="1" smtClean="0">
                <a:solidFill>
                  <a:srgbClr val="FF0000"/>
                </a:solidFill>
                <a:latin typeface="Comic Sans MS" pitchFamily="66" charset="0"/>
              </a:rPr>
              <a:t>Luyện tập</a:t>
            </a:r>
            <a:endParaRPr lang="en-US" sz="72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817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.VnTime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b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6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b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6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1061</Words>
  <Application>Microsoft Office PowerPoint</Application>
  <PresentationFormat>On-screen Show (4:3)</PresentationFormat>
  <Paragraphs>183</Paragraphs>
  <Slides>24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Office Theme</vt:lpstr>
      <vt:lpstr>Default Design</vt:lpstr>
      <vt:lpstr>Contemporary Portrait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BµI tËp vÒ nhµ</vt:lpstr>
      <vt:lpstr>PowerPoint Presentation</vt:lpstr>
    </vt:vector>
  </TitlesOfParts>
  <Company>Van Nhat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25</cp:revision>
  <dcterms:created xsi:type="dcterms:W3CDTF">2020-04-13T12:14:10Z</dcterms:created>
  <dcterms:modified xsi:type="dcterms:W3CDTF">2020-04-15T15:02:13Z</dcterms:modified>
</cp:coreProperties>
</file>