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6" r:id="rId2"/>
    <p:sldId id="305" r:id="rId3"/>
    <p:sldId id="335" r:id="rId4"/>
    <p:sldId id="341" r:id="rId5"/>
    <p:sldId id="348" r:id="rId6"/>
    <p:sldId id="349" r:id="rId7"/>
    <p:sldId id="347" r:id="rId8"/>
    <p:sldId id="350" r:id="rId9"/>
    <p:sldId id="345" r:id="rId10"/>
    <p:sldId id="326" r:id="rId11"/>
    <p:sldId id="351" r:id="rId12"/>
    <p:sldId id="352" r:id="rId13"/>
    <p:sldId id="32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字魂59号-创粗黑" panose="00000500000000000000" charset="-122"/>
      <p:regular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BD80"/>
    <a:srgbClr val="FFF9E2"/>
    <a:srgbClr val="83B07B"/>
    <a:srgbClr val="12735D"/>
    <a:srgbClr val="B5D8DC"/>
    <a:srgbClr val="F8EFE7"/>
    <a:srgbClr val="F2DC8E"/>
    <a:srgbClr val="C59850"/>
    <a:srgbClr val="41977C"/>
    <a:srgbClr val="2E9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>
      <p:cViewPr varScale="1">
        <p:scale>
          <a:sx n="65" d="100"/>
          <a:sy n="65" d="100"/>
        </p:scale>
        <p:origin x="58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2021/10/7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171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4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4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90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itchFamily="34" charset="0"/>
              </a:rPr>
              <a:t>8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4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743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-403860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pic>
        <p:nvPicPr>
          <p:cNvPr id="72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95" y="3961603"/>
            <a:ext cx="6617148" cy="2946635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819848" y="2043514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72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altLang="vi-VN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7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7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altLang="vi-VN" sz="72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US" altLang="vi-VN" sz="7200" b="1" dirty="0" smtClean="0">
                <a:solidFill>
                  <a:srgbClr val="FF0000"/>
                </a:solidFill>
                <a:latin typeface="Times New Roman" pitchFamily="18" charset="0"/>
              </a:rPr>
              <a:t>SO </a:t>
            </a:r>
            <a:r>
              <a:rPr lang="en-US" altLang="vi-VN" sz="7200" b="1" dirty="0">
                <a:solidFill>
                  <a:srgbClr val="FF0000"/>
                </a:solidFill>
                <a:latin typeface="Times New Roman" pitchFamily="18" charset="0"/>
              </a:rPr>
              <a:t>SÁNH </a:t>
            </a: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52401" y="0"/>
            <a:ext cx="10415736" cy="6705600"/>
            <a:chOff x="872575" y="1000462"/>
            <a:chExt cx="9277877" cy="4333106"/>
          </a:xfrm>
        </p:grpSpPr>
        <p:grpSp>
          <p:nvGrpSpPr>
            <p:cNvPr id="15" name="组合 14"/>
            <p:cNvGrpSpPr/>
            <p:nvPr/>
          </p:nvGrpSpPr>
          <p:grpSpPr>
            <a:xfrm>
              <a:off x="1220964" y="2210235"/>
              <a:ext cx="8929488" cy="3123333"/>
              <a:chOff x="1828800" y="932836"/>
              <a:chExt cx="12686767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 flipV="1">
                <a:off x="1828800" y="932836"/>
                <a:ext cx="12686767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23" name="圆角矩形 22"/>
              <p:cNvSpPr/>
              <p:nvPr/>
            </p:nvSpPr>
            <p:spPr>
              <a:xfrm flipV="1">
                <a:off x="1955047" y="1033053"/>
                <a:ext cx="12419341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932751" y="5587425"/>
            <a:ext cx="843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M: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36702" y="2451322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Khoa</a:t>
            </a:r>
            <a:r>
              <a:rPr lang="en-US" sz="2000" b="1" i="1" dirty="0" smtClean="0">
                <a:latin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2943764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 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8"/>
          <p:cNvSpPr txBox="1"/>
          <p:nvPr/>
        </p:nvSpPr>
        <p:spPr>
          <a:xfrm>
            <a:off x="2286000" y="6858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Hãy tìm các từ so sánh có thể thêm v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những câu chưa có từ so sánh ở b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3.</a:t>
            </a:r>
            <a:endParaRPr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77020"/>
              </p:ext>
            </p:extLst>
          </p:nvPr>
        </p:nvGraphicFramePr>
        <p:xfrm>
          <a:off x="2209800" y="1752600"/>
          <a:ext cx="8396288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0" y="2590800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2344738"/>
            <a:ext cx="27432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lợn con nằm trên cao.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1981200"/>
            <a:ext cx="3232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60600" y="3827463"/>
            <a:ext cx="1981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3914775"/>
            <a:ext cx="2743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mây xanh.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914775"/>
            <a:ext cx="3232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58874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84437"/>
            <a:ext cx="109728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组合 13"/>
          <p:cNvGrpSpPr/>
          <p:nvPr/>
        </p:nvGrpSpPr>
        <p:grpSpPr>
          <a:xfrm>
            <a:off x="304800" y="-361239"/>
            <a:ext cx="10415736" cy="6705600"/>
            <a:chOff x="872575" y="1000462"/>
            <a:chExt cx="9277877" cy="4333106"/>
          </a:xfrm>
        </p:grpSpPr>
        <p:grpSp>
          <p:nvGrpSpPr>
            <p:cNvPr id="6" name="组合 14"/>
            <p:cNvGrpSpPr/>
            <p:nvPr/>
          </p:nvGrpSpPr>
          <p:grpSpPr>
            <a:xfrm>
              <a:off x="1220964" y="2210235"/>
              <a:ext cx="8929488" cy="3123333"/>
              <a:chOff x="1828800" y="932836"/>
              <a:chExt cx="12686767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21"/>
              <p:cNvSpPr/>
              <p:nvPr/>
            </p:nvSpPr>
            <p:spPr>
              <a:xfrm flipV="1">
                <a:off x="1828800" y="932836"/>
                <a:ext cx="12686767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圆角矩形 22"/>
              <p:cNvSpPr/>
              <p:nvPr/>
            </p:nvSpPr>
            <p:spPr>
              <a:xfrm flipV="1">
                <a:off x="1955047" y="1033053"/>
                <a:ext cx="12419341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1955800" y="4160836"/>
            <a:ext cx="8153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dừa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tựa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dừa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chải vào mây xanh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646236"/>
            <a:ext cx="82503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- …</a:t>
            </a:r>
            <a:endParaRPr lang="en-US" sz="30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96000" y="2133600"/>
            <a:ext cx="6096000" cy="3657600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16"/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F953D702-DA6F-4E12-96CD-D548CD86F11B}"/>
              </a:ext>
            </a:extLst>
          </p:cNvPr>
          <p:cNvSpPr/>
          <p:nvPr/>
        </p:nvSpPr>
        <p:spPr>
          <a:xfrm>
            <a:off x="6324600" y="425550"/>
            <a:ext cx="5867400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HOẠT ĐỘNG ỨNG DỤNG</a:t>
            </a:r>
            <a:endParaRPr lang="zh-CN" altLang="en-US" sz="400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96838C2-2CF5-486A-9B5E-E4FE1BF55D5A}"/>
              </a:ext>
            </a:extLst>
          </p:cNvPr>
          <p:cNvSpPr/>
          <p:nvPr/>
        </p:nvSpPr>
        <p:spPr>
          <a:xfrm>
            <a:off x="6324600" y="2623572"/>
            <a:ext cx="5486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vi-VN" altLang="zh-CN" sz="4000" b="1" dirty="0" smtClean="0">
                <a:solidFill>
                  <a:srgbClr val="12735D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TẠM BIỆT CÁC EM</a:t>
            </a:r>
            <a:r>
              <a:rPr lang="en-US" altLang="zh-CN" sz="4000" b="1" dirty="0" smtClean="0">
                <a:solidFill>
                  <a:srgbClr val="12735D"/>
                </a:solidFill>
                <a:latin typeface="Times New Roman" pitchFamily="18" charset="0"/>
                <a:ea typeface="字魂59号-创粗黑" panose="00000500000000000000" pitchFamily="2" charset="-122"/>
                <a:cs typeface="Times New Roman" pitchFamily="18" charset="0"/>
                <a:sym typeface="字魂59号-创粗黑" panose="00000500000000000000" pitchFamily="2" charset="-122"/>
              </a:rPr>
              <a:t>.</a:t>
            </a:r>
            <a:endParaRPr lang="zh-CN" altLang="en-US" sz="4000" b="1" dirty="0">
              <a:solidFill>
                <a:srgbClr val="12735D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40957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400" y="1143000"/>
            <a:ext cx="7574003" cy="4961422"/>
            <a:chOff x="872575" y="1000462"/>
            <a:chExt cx="6176382" cy="4961422"/>
          </a:xfrm>
        </p:grpSpPr>
        <p:sp>
          <p:nvSpPr>
            <p:cNvPr id="34" name="圆角矩形 33"/>
            <p:cNvSpPr/>
            <p:nvPr/>
          </p:nvSpPr>
          <p:spPr>
            <a:xfrm flipV="1">
              <a:off x="1292580" y="2267220"/>
              <a:ext cx="5756377" cy="3694664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37EC6BA5-788F-49F0-B710-A97815A36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2" y="1271394"/>
            <a:ext cx="3480514" cy="5029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2296" y="2457474"/>
            <a:ext cx="7116107" cy="3646947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27"/>
          <p:cNvSpPr>
            <a:spLocks noChangeArrowheads="1" noChangeShapeType="1" noTextEdit="1"/>
          </p:cNvSpPr>
          <p:nvPr/>
        </p:nvSpPr>
        <p:spPr bwMode="auto">
          <a:xfrm>
            <a:off x="4090987" y="1248277"/>
            <a:ext cx="40862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914400" y="3200400"/>
            <a:ext cx="7848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  <p:sp>
        <p:nvSpPr>
          <p:cNvPr id="22" name="Text Box 13"/>
          <p:cNvSpPr txBox="1"/>
          <p:nvPr/>
        </p:nvSpPr>
        <p:spPr>
          <a:xfrm>
            <a:off x="76200" y="725488"/>
            <a:ext cx="6438900" cy="218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Bế cháu ông thủ thỉ: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Cháu khỏe hơn ông nhiều!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Ông l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buổi trời chiều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Cháu l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rạng sáng.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PHẠM CÚC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4457700" y="2503488"/>
            <a:ext cx="7086600" cy="218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Ông trăng tròn sáng tỏ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Soi rõ sân nh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Trăng khuya sáng hơn đèn 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Ơi ông trăng sáng tỏ.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TRẦN ĐĂNG KHOA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 Box 15"/>
          <p:cNvSpPr txBox="1"/>
          <p:nvPr/>
        </p:nvSpPr>
        <p:spPr>
          <a:xfrm>
            <a:off x="76200" y="4714875"/>
            <a:ext cx="8001000" cy="218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Những ngôi sao thức ngo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kia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Chẳng bằng mẹ đã thức vì chúng con.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Đêm nay con ngủ giấc tròn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Mẹ l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ngọn gió của con suốt đời.</a:t>
            </a:r>
          </a:p>
          <a:p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TRẦN QUỐC MINH</a:t>
            </a:r>
            <a:endParaRPr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6"/>
          <p:cNvSpPr txBox="1"/>
          <p:nvPr/>
        </p:nvSpPr>
        <p:spPr>
          <a:xfrm>
            <a:off x="76200" y="238125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hình ảnh so sánh trong những khổ thơ sau: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0"/>
          <p:cNvSpPr/>
          <p:nvPr/>
        </p:nvSpPr>
        <p:spPr>
          <a:xfrm>
            <a:off x="1054100" y="1600200"/>
            <a:ext cx="3954463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Line 23"/>
          <p:cNvSpPr/>
          <p:nvPr/>
        </p:nvSpPr>
        <p:spPr>
          <a:xfrm>
            <a:off x="762000" y="1981200"/>
            <a:ext cx="34290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" name="Line 25"/>
          <p:cNvSpPr/>
          <p:nvPr/>
        </p:nvSpPr>
        <p:spPr>
          <a:xfrm>
            <a:off x="5008563" y="3810000"/>
            <a:ext cx="3983037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Line 27"/>
          <p:cNvSpPr/>
          <p:nvPr/>
        </p:nvSpPr>
        <p:spPr>
          <a:xfrm>
            <a:off x="939800" y="5181600"/>
            <a:ext cx="46990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" name="Line 28"/>
          <p:cNvSpPr/>
          <p:nvPr/>
        </p:nvSpPr>
        <p:spPr>
          <a:xfrm>
            <a:off x="762000" y="5562600"/>
            <a:ext cx="54102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Line 30"/>
          <p:cNvSpPr/>
          <p:nvPr/>
        </p:nvSpPr>
        <p:spPr>
          <a:xfrm>
            <a:off x="609600" y="6451600"/>
            <a:ext cx="47244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" name="Line 31"/>
          <p:cNvSpPr/>
          <p:nvPr/>
        </p:nvSpPr>
        <p:spPr>
          <a:xfrm flipV="1">
            <a:off x="762000" y="2478088"/>
            <a:ext cx="3797300" cy="25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" name="Line 30"/>
          <p:cNvSpPr/>
          <p:nvPr/>
        </p:nvSpPr>
        <p:spPr>
          <a:xfrm>
            <a:off x="1905000" y="725488"/>
            <a:ext cx="25527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18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  <p:grpSp>
        <p:nvGrpSpPr>
          <p:cNvPr id="3" name="组合 21"/>
          <p:cNvGrpSpPr/>
          <p:nvPr/>
        </p:nvGrpSpPr>
        <p:grpSpPr>
          <a:xfrm>
            <a:off x="228600" y="-152400"/>
            <a:ext cx="9994652" cy="6779039"/>
            <a:chOff x="872575" y="1000462"/>
            <a:chExt cx="8652425" cy="5313753"/>
          </a:xfrm>
        </p:grpSpPr>
        <p:grpSp>
          <p:nvGrpSpPr>
            <p:cNvPr id="4" name="组合 22"/>
            <p:cNvGrpSpPr/>
            <p:nvPr/>
          </p:nvGrpSpPr>
          <p:grpSpPr>
            <a:xfrm>
              <a:off x="1220964" y="2210239"/>
              <a:ext cx="8304036" cy="4103976"/>
              <a:chOff x="1828800" y="932842"/>
              <a:chExt cx="11798143" cy="53794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6"/>
              <p:cNvSpPr/>
              <p:nvPr/>
            </p:nvSpPr>
            <p:spPr>
              <a:xfrm flipV="1">
                <a:off x="1828800" y="932842"/>
                <a:ext cx="11798143" cy="5379459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28"/>
              <p:cNvSpPr/>
              <p:nvPr/>
            </p:nvSpPr>
            <p:spPr>
              <a:xfrm flipV="1">
                <a:off x="2012571" y="1013321"/>
                <a:ext cx="11511705" cy="521849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21" name="Picture 20" descr="Picture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8"/>
          <a:stretch>
            <a:fillRect/>
          </a:stretch>
        </p:blipFill>
        <p:spPr bwMode="auto">
          <a:xfrm>
            <a:off x="7867650" y="738629"/>
            <a:ext cx="2348086" cy="20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 descr="Kết quả hình ảnh cho trời khuất nú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600"/>
          </a:p>
        </p:txBody>
      </p:sp>
      <p:grpSp>
        <p:nvGrpSpPr>
          <p:cNvPr id="24" name="Group 23"/>
          <p:cNvGrpSpPr/>
          <p:nvPr/>
        </p:nvGrpSpPr>
        <p:grpSpPr>
          <a:xfrm>
            <a:off x="425739" y="3124200"/>
            <a:ext cx="3841461" cy="3286240"/>
            <a:chOff x="425739" y="3124200"/>
            <a:chExt cx="3841461" cy="32862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5739" y="3124200"/>
              <a:ext cx="3841461" cy="288613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43000" y="6010330"/>
              <a:ext cx="2324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64916" y="3109912"/>
            <a:ext cx="3881369" cy="3286240"/>
            <a:chOff x="5029200" y="3124200"/>
            <a:chExt cx="3881369" cy="32862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0" y="3124200"/>
              <a:ext cx="3881369" cy="288613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807834" y="6010330"/>
              <a:ext cx="2324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rạng</a:t>
              </a:r>
              <a:r>
                <a:rPr lang="en-US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044989" y="2473278"/>
            <a:ext cx="6324600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			</a:t>
            </a:r>
            <a:r>
              <a:rPr lang="en-US" sz="2800" b="1" i="1" dirty="0" smtClean="0">
                <a:latin typeface="Times New Roman" panose="02020603050405020304" pitchFamily="18" charset="0"/>
              </a:rPr>
              <a:t>                   </a:t>
            </a:r>
            <a:r>
              <a:rPr lang="en-US" b="1" i="1" dirty="0" smtClean="0">
                <a:latin typeface="Times New Roman" panose="02020603050405020304" pitchFamily="18" charset="0"/>
              </a:rPr>
              <a:t>(</a:t>
            </a:r>
            <a:r>
              <a:rPr lang="en-US" b="1" i="1" dirty="0" err="1" smtClean="0">
                <a:latin typeface="Times New Roman" panose="02020603050405020304" pitchFamily="18" charset="0"/>
              </a:rPr>
              <a:t>Phạm</a:t>
            </a:r>
            <a:r>
              <a:rPr lang="en-US" b="1" i="1" dirty="0" smtClean="0">
                <a:latin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</a:rPr>
              <a:t>Cúc</a:t>
            </a:r>
            <a:r>
              <a:rPr lang="en-US" b="1" i="1" dirty="0" smtClean="0">
                <a:latin typeface="Times New Roman" panose="02020603050405020304" pitchFamily="18" charset="0"/>
              </a:rPr>
              <a:t>)</a:t>
            </a:r>
            <a:endParaRPr 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0" y="791475"/>
            <a:ext cx="5635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…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044989" y="1818503"/>
            <a:ext cx="48434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1"/>
          <p:cNvGrpSpPr/>
          <p:nvPr/>
        </p:nvGrpSpPr>
        <p:grpSpPr>
          <a:xfrm>
            <a:off x="228600" y="-457200"/>
            <a:ext cx="9994652" cy="7083839"/>
            <a:chOff x="872575" y="1000462"/>
            <a:chExt cx="8652425" cy="5313753"/>
          </a:xfrm>
        </p:grpSpPr>
        <p:grpSp>
          <p:nvGrpSpPr>
            <p:cNvPr id="5" name="组合 22"/>
            <p:cNvGrpSpPr/>
            <p:nvPr/>
          </p:nvGrpSpPr>
          <p:grpSpPr>
            <a:xfrm>
              <a:off x="1220964" y="2210239"/>
              <a:ext cx="8304036" cy="4103976"/>
              <a:chOff x="1828800" y="932842"/>
              <a:chExt cx="11798143" cy="53794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圆角矩形 26"/>
              <p:cNvSpPr/>
              <p:nvPr/>
            </p:nvSpPr>
            <p:spPr>
              <a:xfrm flipV="1">
                <a:off x="1828800" y="932842"/>
                <a:ext cx="11798143" cy="5379459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圆角矩形 28"/>
              <p:cNvSpPr/>
              <p:nvPr/>
            </p:nvSpPr>
            <p:spPr>
              <a:xfrm flipV="1">
                <a:off x="2012571" y="1013321"/>
                <a:ext cx="11511705" cy="521849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672975" y="1139304"/>
            <a:ext cx="7210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b)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khuya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8235" t="55208" r="22353" b="17709"/>
          <a:stretch>
            <a:fillRect/>
          </a:stretch>
        </p:blipFill>
        <p:spPr>
          <a:xfrm>
            <a:off x="5262948" y="2587104"/>
            <a:ext cx="4352191" cy="38861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71948" y="2587104"/>
            <a:ext cx="4191000" cy="3732166"/>
            <a:chOff x="228600" y="2971801"/>
            <a:chExt cx="4191000" cy="3732166"/>
          </a:xfrm>
        </p:grpSpPr>
        <p:pic>
          <p:nvPicPr>
            <p:cNvPr id="12" name="Picture 7" descr="trang_5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1"/>
              <a:ext cx="4191000" cy="312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52500" y="6180747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khuya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21"/>
          <p:cNvGrpSpPr/>
          <p:nvPr/>
        </p:nvGrpSpPr>
        <p:grpSpPr>
          <a:xfrm>
            <a:off x="228600" y="-457200"/>
            <a:ext cx="9994652" cy="7083839"/>
            <a:chOff x="872575" y="1000462"/>
            <a:chExt cx="8652425" cy="5313753"/>
          </a:xfrm>
        </p:grpSpPr>
        <p:grpSp>
          <p:nvGrpSpPr>
            <p:cNvPr id="5" name="组合 22"/>
            <p:cNvGrpSpPr/>
            <p:nvPr/>
          </p:nvGrpSpPr>
          <p:grpSpPr>
            <a:xfrm>
              <a:off x="1220964" y="2210239"/>
              <a:ext cx="8304036" cy="4103976"/>
              <a:chOff x="1828800" y="932842"/>
              <a:chExt cx="11798143" cy="53794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圆角矩形 26"/>
              <p:cNvSpPr/>
              <p:nvPr/>
            </p:nvSpPr>
            <p:spPr>
              <a:xfrm flipV="1">
                <a:off x="1828800" y="932842"/>
                <a:ext cx="11798143" cy="5379459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" name="圆角矩形 28"/>
              <p:cNvSpPr/>
              <p:nvPr/>
            </p:nvSpPr>
            <p:spPr>
              <a:xfrm flipV="1">
                <a:off x="2012571" y="1013321"/>
                <a:ext cx="11511705" cy="521849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9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57407" y="982096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c)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kia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Chẳng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Quốc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Minh)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3"/>
          <a:stretch>
            <a:fillRect/>
          </a:stretch>
        </p:blipFill>
        <p:spPr>
          <a:xfrm>
            <a:off x="1586007" y="3825308"/>
            <a:ext cx="3220439" cy="27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0" descr="anh 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6007" y="3825308"/>
            <a:ext cx="3813464" cy="276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5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0"/>
          <p:cNvGrpSpPr/>
          <p:nvPr/>
        </p:nvGrpSpPr>
        <p:grpSpPr>
          <a:xfrm>
            <a:off x="332425" y="0"/>
            <a:ext cx="9840275" cy="6443162"/>
            <a:chOff x="872575" y="1000462"/>
            <a:chExt cx="9002075" cy="4485938"/>
          </a:xfrm>
        </p:grpSpPr>
        <p:sp>
          <p:nvSpPr>
            <p:cNvPr id="35" name="圆角矩形 34"/>
            <p:cNvSpPr/>
            <p:nvPr/>
          </p:nvSpPr>
          <p:spPr>
            <a:xfrm flipV="1">
              <a:off x="1292580" y="2267220"/>
              <a:ext cx="8582070" cy="321918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92547" y="5013361"/>
            <a:ext cx="2614861" cy="1429801"/>
          </a:xfrm>
          <a:prstGeom prst="rect">
            <a:avLst/>
          </a:prstGeom>
        </p:spPr>
      </p:pic>
      <p:sp>
        <p:nvSpPr>
          <p:cNvPr id="30" name="Title 10241"/>
          <p:cNvSpPr txBox="1">
            <a:spLocks/>
          </p:cNvSpPr>
          <p:nvPr/>
        </p:nvSpPr>
        <p:spPr>
          <a:xfrm>
            <a:off x="1714500" y="555661"/>
            <a:ext cx="55626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00" indent="-762000" algn="l">
              <a:buSzPct val="100000"/>
            </a:pPr>
            <a:r>
              <a:rPr lang="vi-VN" sz="3600" b="1" smtClean="0">
                <a:solidFill>
                  <a:srgbClr val="0000FF"/>
                </a:solidFill>
                <a:latin typeface="Arial" panose="020B0604020202090204" pitchFamily="34" charset="0"/>
              </a:rPr>
              <a:t>      </a:t>
            </a: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a.Bế cháu ông thủ thỉ</a:t>
            </a:r>
            <a:b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- Cháu khỏe hơn ông nhiều!</a:t>
            </a:r>
            <a:b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Ông là buổi trời chiều</a:t>
            </a:r>
            <a:b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Cháu là ngày rạng sáng.</a:t>
            </a:r>
            <a:endParaRPr lang="vi-VN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Subtitle 10242"/>
          <p:cNvSpPr txBox="1">
            <a:spLocks/>
          </p:cNvSpPr>
          <p:nvPr/>
        </p:nvSpPr>
        <p:spPr>
          <a:xfrm>
            <a:off x="2705100" y="4441861"/>
            <a:ext cx="8458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SzPct val="100000"/>
            </a:pP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c.       Những ngôi sao thức ngoài kia</a:t>
            </a:r>
          </a:p>
          <a:p>
            <a:pPr>
              <a:lnSpc>
                <a:spcPct val="80000"/>
              </a:lnSpc>
              <a:buSzPct val="100000"/>
            </a:pP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Chẳng bằng mẹ đã thức vì chúng con.</a:t>
            </a:r>
          </a:p>
          <a:p>
            <a:pPr>
              <a:lnSpc>
                <a:spcPct val="80000"/>
              </a:lnSpc>
              <a:buSzPct val="100000"/>
            </a:pP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Đêm nay con ngủ giấc tròn</a:t>
            </a:r>
          </a:p>
          <a:p>
            <a:pPr>
              <a:lnSpc>
                <a:spcPct val="80000"/>
              </a:lnSpc>
              <a:buSzPct val="100000"/>
            </a:pPr>
            <a:r>
              <a:rPr lang="vi-VN" sz="26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Mẹ là ngọn gió của con suốt đời.</a:t>
            </a:r>
            <a:endParaRPr lang="vi-VN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s 10243"/>
          <p:cNvSpPr/>
          <p:nvPr/>
        </p:nvSpPr>
        <p:spPr>
          <a:xfrm>
            <a:off x="5524500" y="2308261"/>
            <a:ext cx="5715000" cy="2438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90204" pitchFamily="34" charset="0"/>
              </a:defRPr>
            </a:lvl1pPr>
          </a:lstStyle>
          <a:p>
            <a:pPr marL="762000" lvl="0" indent="-762000" algn="l"/>
            <a:r>
              <a:rPr sz="2800" b="1" dirty="0">
                <a:solidFill>
                  <a:srgbClr val="0000FF"/>
                </a:solidFill>
              </a:rPr>
              <a:t>   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Soi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rõ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khuya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/>
            </a:r>
            <a:b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r>
              <a:rPr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4" name="Straight Connector 33"/>
          <p:cNvSpPr/>
          <p:nvPr/>
        </p:nvSpPr>
        <p:spPr>
          <a:xfrm>
            <a:off x="2705100" y="1774861"/>
            <a:ext cx="3733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" name="Straight Connector 37"/>
          <p:cNvSpPr/>
          <p:nvPr/>
        </p:nvSpPr>
        <p:spPr>
          <a:xfrm>
            <a:off x="2552700" y="2232061"/>
            <a:ext cx="3200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Straight Connector 38"/>
          <p:cNvSpPr/>
          <p:nvPr/>
        </p:nvSpPr>
        <p:spPr>
          <a:xfrm>
            <a:off x="2552700" y="2689261"/>
            <a:ext cx="3352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Straight Connector 39"/>
          <p:cNvSpPr/>
          <p:nvPr/>
        </p:nvSpPr>
        <p:spPr>
          <a:xfrm>
            <a:off x="6438900" y="3908461"/>
            <a:ext cx="37338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" name="Straight Connector 40"/>
          <p:cNvSpPr/>
          <p:nvPr/>
        </p:nvSpPr>
        <p:spPr>
          <a:xfrm>
            <a:off x="3771900" y="4822861"/>
            <a:ext cx="434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" name="Straight Connector 41"/>
          <p:cNvSpPr/>
          <p:nvPr/>
        </p:nvSpPr>
        <p:spPr>
          <a:xfrm flipV="1">
            <a:off x="3390900" y="5965861"/>
            <a:ext cx="44196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3" name="Straight Connector 42"/>
          <p:cNvSpPr/>
          <p:nvPr/>
        </p:nvSpPr>
        <p:spPr>
          <a:xfrm>
            <a:off x="3390900" y="5203861"/>
            <a:ext cx="5257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Oval 43"/>
          <p:cNvSpPr/>
          <p:nvPr/>
        </p:nvSpPr>
        <p:spPr>
          <a:xfrm>
            <a:off x="4305300" y="1317661"/>
            <a:ext cx="609600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160395" y="1774861"/>
            <a:ext cx="439420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314700" y="2232061"/>
            <a:ext cx="381000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953500" y="3375061"/>
            <a:ext cx="685800" cy="6858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90900" y="4746661"/>
            <a:ext cx="1752600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48100" y="5508661"/>
            <a:ext cx="381000" cy="6096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16"/>
          <p:cNvSpPr txBox="1"/>
          <p:nvPr/>
        </p:nvSpPr>
        <p:spPr>
          <a:xfrm>
            <a:off x="2400300" y="-44414"/>
            <a:ext cx="9144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Ghi lại các từ so sánh trong những khổ thơ trên: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Table 45057"/>
          <p:cNvGraphicFramePr/>
          <p:nvPr>
            <p:custDataLst>
              <p:tags r:id="rId1"/>
            </p:custDataLst>
          </p:nvPr>
        </p:nvGraphicFramePr>
        <p:xfrm>
          <a:off x="345441" y="241300"/>
          <a:ext cx="11644207" cy="6239510"/>
        </p:xfrm>
        <a:graphic>
          <a:graphicData uri="http://schemas.openxmlformats.org/drawingml/2006/table">
            <a:tbl>
              <a:tblPr/>
              <a:tblGrid>
                <a:gridCol w="829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Hình ảnh so sánh</a:t>
                      </a:r>
                      <a:endParaRPr lang="en-US" sz="32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917" marR="121917"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Kiểu </a:t>
                      </a:r>
                    </a:p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so sánh</a:t>
                      </a:r>
                      <a:endParaRPr lang="en-US" sz="28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917" marR="121917"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3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917" marR="121917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917" marR="121917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7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917" marR="121917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917" marR="121917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1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marL="533400" lvl="0" indent="-53340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917" marR="121917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917" marR="121917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75" name="Rectangle 2"/>
          <p:cNvSpPr/>
          <p:nvPr/>
        </p:nvSpPr>
        <p:spPr>
          <a:xfrm>
            <a:off x="300567" y="1512889"/>
            <a:ext cx="7518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Cháu khỏe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ông nhiều!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Ông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buổi trời chiều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Cháu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ngày rạng sáng.</a:t>
            </a:r>
          </a:p>
        </p:txBody>
      </p:sp>
      <p:sp>
        <p:nvSpPr>
          <p:cNvPr id="45076" name="Rectangle 3"/>
          <p:cNvSpPr/>
          <p:nvPr/>
        </p:nvSpPr>
        <p:spPr>
          <a:xfrm>
            <a:off x="300567" y="3248025"/>
            <a:ext cx="7850717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Trăng khuya sáng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đèn	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7" name="Rectangle 4"/>
          <p:cNvSpPr/>
          <p:nvPr/>
        </p:nvSpPr>
        <p:spPr>
          <a:xfrm>
            <a:off x="300567" y="4211639"/>
            <a:ext cx="9050867" cy="2522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c)   Những ngôi sao thức ngoài kia</a:t>
            </a:r>
          </a:p>
          <a:p>
            <a:pPr marL="533400" indent="-533400"/>
            <a:r>
              <a:rPr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Chẳng bằng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đã thức vì chúng con.</a:t>
            </a:r>
          </a:p>
          <a:p>
            <a:pPr marL="533400" indent="-533400"/>
            <a:endParaRPr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ngọn gió của con suốt đời.</a:t>
            </a:r>
          </a:p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8" name="Text Box 73"/>
          <p:cNvSpPr txBox="1"/>
          <p:nvPr/>
        </p:nvSpPr>
        <p:spPr>
          <a:xfrm>
            <a:off x="8652934" y="3273425"/>
            <a:ext cx="311573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9" name="Text Box 73"/>
          <p:cNvSpPr txBox="1"/>
          <p:nvPr/>
        </p:nvSpPr>
        <p:spPr>
          <a:xfrm>
            <a:off x="8701618" y="1979613"/>
            <a:ext cx="328718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0" name="Text Box 73"/>
          <p:cNvSpPr txBox="1"/>
          <p:nvPr/>
        </p:nvSpPr>
        <p:spPr>
          <a:xfrm>
            <a:off x="8720667" y="2546350"/>
            <a:ext cx="3556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1" name="Text Box 73"/>
          <p:cNvSpPr txBox="1"/>
          <p:nvPr/>
        </p:nvSpPr>
        <p:spPr>
          <a:xfrm>
            <a:off x="8720667" y="4648200"/>
            <a:ext cx="298026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73"/>
          <p:cNvSpPr txBox="1"/>
          <p:nvPr/>
        </p:nvSpPr>
        <p:spPr>
          <a:xfrm>
            <a:off x="8600018" y="5665789"/>
            <a:ext cx="3676649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Text Box 73"/>
          <p:cNvSpPr txBox="1"/>
          <p:nvPr/>
        </p:nvSpPr>
        <p:spPr>
          <a:xfrm>
            <a:off x="8720667" y="1512888"/>
            <a:ext cx="2724151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991" y="1890037"/>
            <a:ext cx="2453645" cy="4736602"/>
          </a:xfrm>
          <a:prstGeom prst="rect">
            <a:avLst/>
          </a:prstGeom>
        </p:spPr>
      </p:pic>
      <p:grpSp>
        <p:nvGrpSpPr>
          <p:cNvPr id="2" name="组合 21"/>
          <p:cNvGrpSpPr/>
          <p:nvPr/>
        </p:nvGrpSpPr>
        <p:grpSpPr>
          <a:xfrm>
            <a:off x="228600" y="0"/>
            <a:ext cx="9994652" cy="6626639"/>
            <a:chOff x="872575" y="1000462"/>
            <a:chExt cx="8652425" cy="5313753"/>
          </a:xfrm>
        </p:grpSpPr>
        <p:grpSp>
          <p:nvGrpSpPr>
            <p:cNvPr id="3" name="组合 22"/>
            <p:cNvGrpSpPr/>
            <p:nvPr/>
          </p:nvGrpSpPr>
          <p:grpSpPr>
            <a:xfrm>
              <a:off x="1220964" y="2210239"/>
              <a:ext cx="8304036" cy="4103976"/>
              <a:chOff x="1828800" y="932842"/>
              <a:chExt cx="11798143" cy="537945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6"/>
              <p:cNvSpPr/>
              <p:nvPr/>
            </p:nvSpPr>
            <p:spPr>
              <a:xfrm flipV="1">
                <a:off x="1828800" y="932842"/>
                <a:ext cx="11798143" cy="5379459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28"/>
              <p:cNvSpPr/>
              <p:nvPr/>
            </p:nvSpPr>
            <p:spPr>
              <a:xfrm flipV="1">
                <a:off x="2012571" y="1013321"/>
                <a:ext cx="11511705" cy="521849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643440" y="3503229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 smtClean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latin typeface="Times New Roman" panose="02020603050405020304" pitchFamily="18" charset="0"/>
              </a:rPr>
              <a:t>(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Trần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Đăng</a:t>
            </a:r>
            <a:r>
              <a:rPr lang="en-US" sz="2000" b="1" i="1" dirty="0" smtClean="0"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</a:rPr>
              <a:t>Khoa</a:t>
            </a:r>
            <a:r>
              <a:rPr lang="en-US" sz="2000" b="1" i="1" dirty="0" smtClean="0">
                <a:latin typeface="Times New Roman" panose="02020603050405020304" pitchFamily="18" charset="0"/>
              </a:rPr>
              <a:t>)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643440" y="3999909"/>
            <a:ext cx="20574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576143" y="3999908"/>
            <a:ext cx="2667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con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636510" y="4961471"/>
            <a:ext cx="21336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20723" y="4967103"/>
            <a:ext cx="22860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 Box 14"/>
          <p:cNvSpPr txBox="1"/>
          <p:nvPr/>
        </p:nvSpPr>
        <p:spPr>
          <a:xfrm>
            <a:off x="1028700" y="2207829"/>
            <a:ext cx="9144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những sự vật được so sánh với nhau trong các câu thơ dưới đây:</a:t>
            </a:r>
            <a:endParaRPr sz="32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ldLvl="0" animBg="1"/>
      <p:bldP spid="24" grpId="0" bldLvl="0" animBg="1"/>
      <p:bldP spid="25" grpId="0" bldLvl="0" animBg="1"/>
      <p:bldP spid="27" grpId="0" bldLvl="0" animBg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f2b096-da20-4b7e-8543-314a15734d9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591</Words>
  <Application>Microsoft Office PowerPoint</Application>
  <PresentationFormat>Widescreen</PresentationFormat>
  <Paragraphs>108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字魂59号-创粗黑</vt:lpstr>
      <vt:lpstr>Times New Roman</vt:lpstr>
      <vt:lpstr>Arial</vt:lpstr>
      <vt:lpstr>Office Theme</vt:lpstr>
      <vt:lpstr>PowerPoint Presentation</vt:lpstr>
      <vt:lpstr>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480</cp:revision>
  <dcterms:created xsi:type="dcterms:W3CDTF">2006-08-16T00:00:00Z</dcterms:created>
  <dcterms:modified xsi:type="dcterms:W3CDTF">2021-10-07T10:38:26Z</dcterms:modified>
</cp:coreProperties>
</file>