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6" r:id="rId2"/>
  </p:sldMasterIdLst>
  <p:notesMasterIdLst>
    <p:notesMasterId r:id="rId23"/>
  </p:notesMasterIdLst>
  <p:sldIdLst>
    <p:sldId id="398" r:id="rId3"/>
    <p:sldId id="391" r:id="rId4"/>
    <p:sldId id="439" r:id="rId5"/>
    <p:sldId id="436" r:id="rId6"/>
    <p:sldId id="421" r:id="rId7"/>
    <p:sldId id="440" r:id="rId8"/>
    <p:sldId id="423" r:id="rId9"/>
    <p:sldId id="441" r:id="rId10"/>
    <p:sldId id="425" r:id="rId11"/>
    <p:sldId id="442" r:id="rId12"/>
    <p:sldId id="427" r:id="rId13"/>
    <p:sldId id="428" r:id="rId14"/>
    <p:sldId id="456" r:id="rId15"/>
    <p:sldId id="431" r:id="rId16"/>
    <p:sldId id="432" r:id="rId17"/>
    <p:sldId id="433" r:id="rId18"/>
    <p:sldId id="435" r:id="rId19"/>
    <p:sldId id="415" r:id="rId20"/>
    <p:sldId id="434" r:id="rId21"/>
    <p:sldId id="42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1FD01-57DF-419D-8799-E8C4675BC460}" type="datetimeFigureOut">
              <a:rPr lang="en-US" smtClean="0"/>
              <a:t>9/25/2021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7BCF0-B7B2-4537-9098-C82C60D0BB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D8E6C7-DBCC-448A-878E-1B169CE82F5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+mn-cs"/>
              </a:r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stot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D8E6C7-DBCC-448A-878E-1B169CE82F5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+mn-cs"/>
              </a:r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stot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730144-00E5-4801-9F16-9AB0F2EAD66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+mn-cs"/>
              </a:r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stot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E84473-EC60-45B4-933C-0DB1BB84FAF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+mn-cs"/>
              </a:r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stot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E59122-988C-418A-AC72-AD9B4E5F3CF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+mn-cs"/>
              </a:r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stot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67BD66-F0CB-41EA-9BB3-77653C34A90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+mn-cs"/>
              </a:r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stot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541D1D-2FE6-461F-9B29-F277966D5D3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+mn-cs"/>
              </a:r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stot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870492-956A-4667-8F71-7AEB055974C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stote" panose="020B7200000000000000" pitchFamily="34" charset="0"/>
                <a:ea typeface="+mn-ea"/>
                <a:cs typeface="+mn-cs"/>
              </a:r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stote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D35DC4-879E-4BCF-932C-9108CA03645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D761-38AD-498B-B78C-95E105D47A1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C1CF5-8202-4BCE-8476-FB3F36683FE0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39138-2789-4326-87BB-BA4840FB3B9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BC467-42D5-4F6B-9536-988326F2895E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7CBF5-1450-484F-AE73-988D929C96CC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817B1-D26B-495F-AE1F-84823D217A4D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B1FD-7C1A-4D26-BF76-8092C0913952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B12D3-2575-49F8-8135-23BFD5CAB7F6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D438-F010-46F3-96E4-60DE85AC46AD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58F3-917C-4F26-89F5-51AD2BCA7402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CB90-296D-48DF-8DC0-F8372564F19E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2C58D-920C-4E0B-948B-F8D038F3815C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0B20-B641-40EE-B7F6-B5B6AE5E3D0D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2350A-12E2-4450-91DB-68763CE7D822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1000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430E-DE5B-460A-A1AB-5F3DE61FF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0160-D62E-4FB9-807B-A17DA51C1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430E-DE5B-460A-A1AB-5F3DE61FF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0160-D62E-4FB9-807B-A17DA51C1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4B02-FD23-48F7-9D90-14D1F7059D4A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430E-DE5B-460A-A1AB-5F3DE61FF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0160-D62E-4FB9-807B-A17DA51C1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430E-DE5B-460A-A1AB-5F3DE61FF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0160-D62E-4FB9-807B-A17DA51C1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430E-DE5B-460A-A1AB-5F3DE61FF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0160-D62E-4FB9-807B-A17DA51C1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430E-DE5B-460A-A1AB-5F3DE61FF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0160-D62E-4FB9-807B-A17DA51C1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430E-DE5B-460A-A1AB-5F3DE61FF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0160-D62E-4FB9-807B-A17DA51C1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430E-DE5B-460A-A1AB-5F3DE61FF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0160-D62E-4FB9-807B-A17DA51C1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430E-DE5B-460A-A1AB-5F3DE61FF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0160-D62E-4FB9-807B-A17DA51C1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430E-DE5B-460A-A1AB-5F3DE61FF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0160-D62E-4FB9-807B-A17DA51C1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430E-DE5B-460A-A1AB-5F3DE61FF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0160-D62E-4FB9-807B-A17DA51C1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430E-DE5B-460A-A1AB-5F3DE61FF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0160-D62E-4FB9-807B-A17DA51C1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4B02-FD23-48F7-9D90-14D1F7059D4A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430E-DE5B-460A-A1AB-5F3DE61FF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0160-D62E-4FB9-807B-A17DA51C1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430E-DE5B-460A-A1AB-5F3DE61FF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B0160-D62E-4FB9-807B-A17DA51C1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4B02-FD23-48F7-9D90-14D1F7059D4A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14B02-FD23-48F7-9D90-14D1F7059D4A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AFB5-658B-400B-9094-5F463B2090A1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A4F08-6218-4483-849E-12820FD3C4C4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24CC0-AA12-4D73-85C5-C79EBE03E917}" type="slidenum">
              <a:rPr lang="en-US" altLang="vi-VN"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i="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A597CD-C9E6-446D-89AF-0E8A5F38B557}" type="slidenum">
              <a:rPr lang="en-US" altLang="vi-VN"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E430E-DE5B-460A-A1AB-5F3DE61FF6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B0160-D62E-4FB9-807B-A17DA51C10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ransition spd="slow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14"/>
          <p:cNvSpPr>
            <a:spLocks noChangeArrowheads="1" noChangeShapeType="1" noTextEdit="1"/>
          </p:cNvSpPr>
          <p:nvPr/>
        </p:nvSpPr>
        <p:spPr bwMode="auto">
          <a:xfrm>
            <a:off x="1828800" y="1880854"/>
            <a:ext cx="8305800" cy="278639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2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BÀI GIẢNG TRỰC TUYẾN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TẬP VIẾT - LỚP 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2999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TUẦN 4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90851" y="5048250"/>
            <a:ext cx="64928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4" rIns="91430" bIns="45714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2021 - 2022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ILE_20210816_093314_HƯỚNG DẪN VIẾT CHỮ HOA N - -KIẾN THỨC TIỂU HỌC-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8869" y="423974"/>
            <a:ext cx="10588488" cy="59565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4    IMG_8226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20262" r="67181" b="70018"/>
          <a:stretch>
            <a:fillRect/>
          </a:stretch>
        </p:blipFill>
        <p:spPr bwMode="auto">
          <a:xfrm>
            <a:off x="2895710" y="239423"/>
            <a:ext cx="6400800" cy="2889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ẢNH] Đồng bằng sông Cửu Long nhìn từ trên c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46" y="0"/>
            <a:ext cx="7040701" cy="52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5459895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3200">
                <a:latin typeface="Times New Roman" panose="02020603050405020304" pitchFamily="18" charset="0"/>
              </a:rPr>
              <a:t>   Cửu Long là dòng sông lớn nhất nước ta, chảy qua nhiều tỉnh ở Nam bộ.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4    IMG_8226"/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20262" r="67181" b="70018"/>
          <a:stretch>
            <a:fillRect/>
          </a:stretch>
        </p:blipFill>
        <p:spPr bwMode="auto">
          <a:xfrm>
            <a:off x="2895710" y="239423"/>
            <a:ext cx="6400800" cy="2889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2081213" y="3276600"/>
            <a:ext cx="510984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i="1">
                <a:solidFill>
                  <a:srgbClr val="000000"/>
                </a:solidFill>
                <a:latin typeface="Times New Roman" panose="02020603050405020304" pitchFamily="18" charset="0"/>
              </a:rPr>
              <a:t>Từ “ Cửu Long” gồm mấy chữ ?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2106614" y="4648200"/>
            <a:ext cx="833278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i="1">
                <a:solidFill>
                  <a:srgbClr val="000000"/>
                </a:solidFill>
                <a:latin typeface="Times New Roman" panose="02020603050405020304" pitchFamily="18" charset="0"/>
              </a:rPr>
              <a:t>Từ con chữ “C” sang con chữ “ư” ? từ con chữ “L” sang con chữ “o” được viết như thế nào ?</a:t>
            </a: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2097089" y="3962400"/>
            <a:ext cx="900811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i="1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i="1">
                <a:solidFill>
                  <a:srgbClr val="000000"/>
                </a:solidFill>
                <a:latin typeface="Times New Roman" panose="02020603050405020304" pitchFamily="18" charset="0"/>
              </a:rPr>
              <a:t>Từ “Cửu Long” có những con chữ nào cao hai ly rưỡi,1 ly?</a:t>
            </a: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2158365" y="5765165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i="1">
                <a:solidFill>
                  <a:srgbClr val="000000"/>
                </a:solidFill>
                <a:latin typeface="Times New Roman" panose="02020603050405020304" pitchFamily="18" charset="0"/>
              </a:rPr>
              <a:t>Khoảng cách giữa các chữ được viết ra sao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1" grpId="0"/>
      <p:bldP spid="118789" grpId="0"/>
      <p:bldP spid="2" grpId="0"/>
      <p:bldP spid="2664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8"/>
          <p:cNvSpPr>
            <a:spLocks noChangeArrowheads="1"/>
          </p:cNvSpPr>
          <p:nvPr/>
        </p:nvSpPr>
        <p:spPr bwMode="auto">
          <a:xfrm>
            <a:off x="2078355" y="3221990"/>
            <a:ext cx="6513195" cy="2302510"/>
          </a:xfrm>
          <a:prstGeom prst="cloudCallout">
            <a:avLst>
              <a:gd name="adj1" fmla="val -37793"/>
              <a:gd name="adj2" fmla="val 77247"/>
            </a:avLst>
          </a:prstGeom>
          <a:solidFill>
            <a:srgbClr val="FAF9BE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4633" name="Rectangle 9"/>
          <p:cNvSpPr>
            <a:spLocks noChangeArrowheads="1"/>
          </p:cNvSpPr>
          <p:nvPr/>
        </p:nvSpPr>
        <p:spPr bwMode="auto">
          <a:xfrm>
            <a:off x="2752725" y="3950663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cha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mẹ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</a:rPr>
              <a:t> lao </a:t>
            </a:r>
          </a:p>
        </p:txBody>
      </p:sp>
      <p:pic>
        <p:nvPicPr>
          <p:cNvPr id="6" name="Picture 5" descr="T4    IMG_8226"/>
          <p:cNvPicPr>
            <a:picLocks noChangeAspect="1" noChangeArrowheads="1"/>
          </p:cNvPicPr>
          <p:nvPr/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35814" r="2942" b="48634"/>
          <a:stretch>
            <a:fillRect/>
          </a:stretch>
        </p:blipFill>
        <p:spPr bwMode="auto">
          <a:xfrm>
            <a:off x="1572419" y="317"/>
            <a:ext cx="9047162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4    IMG_8226"/>
          <p:cNvPicPr>
            <a:picLocks noChangeAspect="1" noChangeArrowheads="1"/>
          </p:cNvPicPr>
          <p:nvPr/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35814" r="2942" b="48634"/>
          <a:stretch>
            <a:fillRect/>
          </a:stretch>
        </p:blipFill>
        <p:spPr bwMode="auto">
          <a:xfrm>
            <a:off x="1877220" y="214312"/>
            <a:ext cx="9047162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úi Thái Sơn - Ngọn núi linh thiêng nổi tiếng nhất Trung Quốc - Cột chống  trời có 1 không 2 - YouTub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57" y="3771715"/>
            <a:ext cx="5021127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ỜI RU KHÔNG QUÊN VỀ NÚI THÁI CÔNG CHA VÀ SUỐI NGUỒN NGHĨA MẸ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71715"/>
            <a:ext cx="4755874" cy="2609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2209800" y="4069732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tục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ngữ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2209800" y="3375994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2209800" y="4828557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đặt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tục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ngữ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2163763" y="5588969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xét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khoảng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giữa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</p:txBody>
      </p:sp>
      <p:pic>
        <p:nvPicPr>
          <p:cNvPr id="9" name="Picture 8" descr="T4    IMG_8226"/>
          <p:cNvPicPr>
            <a:picLocks noChangeAspect="1" noChangeArrowheads="1"/>
          </p:cNvPicPr>
          <p:nvPr/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35814" r="2942" b="48634"/>
          <a:stretch>
            <a:fillRect/>
          </a:stretch>
        </p:blipFill>
        <p:spPr bwMode="auto">
          <a:xfrm>
            <a:off x="1602582" y="214312"/>
            <a:ext cx="9047162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3657600" y="228601"/>
            <a:ext cx="5029200" cy="481013"/>
          </a:xfrm>
          <a:prstGeom prst="rect">
            <a:avLst/>
          </a:prstGeom>
          <a:solidFill>
            <a:srgbClr val="B8E6C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 HÀNH VIẾT VỞ</a:t>
            </a:r>
          </a:p>
        </p:txBody>
      </p:sp>
      <p:pic>
        <p:nvPicPr>
          <p:cNvPr id="5" name="Picture 4" descr="T4    IMG_8226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3738" r="4050" b="23364"/>
          <a:stretch>
            <a:fillRect/>
          </a:stretch>
        </p:blipFill>
        <p:spPr bwMode="auto">
          <a:xfrm>
            <a:off x="5035827" y="917575"/>
            <a:ext cx="67056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422" y="952476"/>
            <a:ext cx="364434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/>
          <p:cNvSpPr/>
          <p:nvPr/>
        </p:nvSpPr>
        <p:spPr bwMode="auto">
          <a:xfrm>
            <a:off x="3989372" y="1090354"/>
            <a:ext cx="781879" cy="1846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336" y="1455997"/>
            <a:ext cx="398890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L,N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rrow: Right 10"/>
          <p:cNvSpPr/>
          <p:nvPr/>
        </p:nvSpPr>
        <p:spPr bwMode="auto">
          <a:xfrm>
            <a:off x="3990008" y="1593991"/>
            <a:ext cx="781879" cy="1846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019" y="2410738"/>
            <a:ext cx="44792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/>
          <p:cNvSpPr/>
          <p:nvPr/>
        </p:nvSpPr>
        <p:spPr bwMode="auto">
          <a:xfrm>
            <a:off x="4113669" y="2548499"/>
            <a:ext cx="781879" cy="1846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4460" y="3773364"/>
            <a:ext cx="398890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Right 14"/>
          <p:cNvSpPr/>
          <p:nvPr/>
        </p:nvSpPr>
        <p:spPr bwMode="auto">
          <a:xfrm>
            <a:off x="3988903" y="3911275"/>
            <a:ext cx="781879" cy="18466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  <p:bldP spid="10" grpId="0"/>
      <p:bldP spid="11" grpId="0" bldLvl="0" animBg="1"/>
      <p:bldP spid="12" grpId="0"/>
      <p:bldP spid="13" grpId="0" bldLvl="0" animBg="1"/>
      <p:bldP spid="14" grpId="0"/>
      <p:bldP spid="1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28800" y="457200"/>
            <a:ext cx="502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1- Tư thế ngồi viết: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Lưng thẳng, không tì ngực vào bàn.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Đầu hơi cúi.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Mắt cách vở khoảng 25 đến 30 cm.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Tay phải cầm bút.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Tay trái tì nhẹ lên mép vở để giữ.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Hai chân để song song thoải mái.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28800" y="3479801"/>
            <a:ext cx="5562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2- Cách cầm bút: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Cầm bút bằng 3 ngón tay: ngón cái, ngón trỏ, ngón giữa.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5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7543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3657600" y="228601"/>
            <a:ext cx="5029200" cy="481013"/>
          </a:xfrm>
          <a:prstGeom prst="rect">
            <a:avLst/>
          </a:prstGeom>
          <a:solidFill>
            <a:srgbClr val="B8E6C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THỰC HÀNH VIẾT VỞ</a:t>
            </a:r>
          </a:p>
        </p:txBody>
      </p:sp>
      <p:pic>
        <p:nvPicPr>
          <p:cNvPr id="5" name="Picture 4" descr="T4    IMG_8226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3738" r="4050" b="23364"/>
          <a:stretch>
            <a:fillRect/>
          </a:stretch>
        </p:blipFill>
        <p:spPr bwMode="auto">
          <a:xfrm>
            <a:off x="3140765" y="1015379"/>
            <a:ext cx="6228522" cy="551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1676400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en-US" altLang="en-US" sz="6600" b="1" dirty="0">
                <a:latin typeface="HP001" pitchFamily="34" charset="0"/>
                <a:ea typeface="HP001" pitchFamily="34" charset="0"/>
                <a:cs typeface="HP001" pitchFamily="34" charset="0"/>
              </a:rPr>
            </a:br>
            <a:r>
              <a:rPr lang="en-US" altLang="en-US" sz="6600" b="1" dirty="0" err="1">
                <a:latin typeface="Times New Roman" panose="02020603050405020304" pitchFamily="18" charset="0"/>
                <a:ea typeface="HP001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6600" b="1" dirty="0">
                <a:latin typeface="Times New Roman" panose="02020603050405020304" pitchFamily="18" charset="0"/>
                <a:ea typeface="HP001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atin typeface="Times New Roman" panose="02020603050405020304" pitchFamily="18" charset="0"/>
                <a:ea typeface="HP001" pitchFamily="34" charset="0"/>
                <a:cs typeface="Times New Roman" panose="02020603050405020304" pitchFamily="18" charset="0"/>
              </a:rPr>
              <a:t>viết</a:t>
            </a:r>
            <a:br>
              <a:rPr lang="en-US" altLang="en-US" sz="6600" b="1" dirty="0">
                <a:latin typeface="HP001" pitchFamily="34" charset="0"/>
                <a:ea typeface="HP001" pitchFamily="34" charset="0"/>
                <a:cs typeface="HP001" pitchFamily="34" charset="0"/>
              </a:rPr>
            </a:br>
            <a:r>
              <a:rPr lang="en-US" altLang="en-US" sz="6600" b="1" dirty="0" err="1">
                <a:latin typeface="Times New Roman" panose="02020603050405020304" pitchFamily="18" charset="0"/>
                <a:ea typeface="HP001" pitchFamily="34" charset="0"/>
                <a:cs typeface="Times New Roman" panose="02020603050405020304" pitchFamily="18" charset="0"/>
              </a:rPr>
              <a:t>Ôn</a:t>
            </a:r>
            <a:r>
              <a:rPr lang="en-US" altLang="en-US" sz="6600" b="1" dirty="0">
                <a:latin typeface="Times New Roman" panose="02020603050405020304" pitchFamily="18" charset="0"/>
                <a:ea typeface="HP001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atin typeface="Times New Roman" panose="02020603050405020304" pitchFamily="18" charset="0"/>
                <a:ea typeface="HP001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6600" b="1" dirty="0">
                <a:latin typeface="Times New Roman" panose="02020603050405020304" pitchFamily="18" charset="0"/>
                <a:ea typeface="HP001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latin typeface="Times New Roman" panose="02020603050405020304" pitchFamily="18" charset="0"/>
                <a:ea typeface="HP001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6600" b="1" dirty="0">
                <a:latin typeface="Times New Roman" panose="02020603050405020304" pitchFamily="18" charset="0"/>
                <a:ea typeface="HP001" pitchFamily="34" charset="0"/>
                <a:cs typeface="Times New Roman" panose="02020603050405020304" pitchFamily="18" charset="0"/>
              </a:rPr>
              <a:t> C</a:t>
            </a:r>
            <a:endParaRPr lang="vi-VN" altLang="en-US" sz="9600" b="1" dirty="0">
              <a:latin typeface="Times New Roman" panose="02020603050405020304" pitchFamily="18" charset="0"/>
              <a:ea typeface="HP001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8584478" y="1032174"/>
            <a:ext cx="376782" cy="35998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010090" y="1069093"/>
            <a:ext cx="373916" cy="357244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108735" y="1092483"/>
            <a:ext cx="288128" cy="27528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9162574" y="1777660"/>
            <a:ext cx="288128" cy="275281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646893" y="1471570"/>
            <a:ext cx="288128" cy="275281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121237" y="1689907"/>
            <a:ext cx="527149" cy="503644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8831485" y="2192333"/>
            <a:ext cx="288128" cy="27528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24585" name="图片 2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666750"/>
            <a:ext cx="327183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" name="云形 297"/>
          <p:cNvSpPr/>
          <p:nvPr/>
        </p:nvSpPr>
        <p:spPr>
          <a:xfrm>
            <a:off x="9410701" y="990601"/>
            <a:ext cx="1127125" cy="760413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67603" tIns="33871" rIns="67603" bIns="33871" anchor="ctr"/>
          <a:lstStyle/>
          <a:p>
            <a:pPr marL="0" marR="0" lvl="0" indent="0" algn="ctr" defTabSz="67564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40" b="0" i="1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2730742" y="1085264"/>
            <a:ext cx="447224" cy="427284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4007270" y="1007389"/>
            <a:ext cx="288128" cy="275281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4" y="2881313"/>
            <a:ext cx="5526087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6" name="组合 335"/>
          <p:cNvGrpSpPr/>
          <p:nvPr/>
        </p:nvGrpSpPr>
        <p:grpSpPr>
          <a:xfrm rot="616736" flipH="1">
            <a:off x="3531756" y="1588173"/>
            <a:ext cx="409780" cy="391510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64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4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endParaRPr>
            </a:p>
          </p:txBody>
        </p:sp>
      </p:grpSp>
      <p:sp>
        <p:nvSpPr>
          <p:cNvPr id="346" name="椭圆 345"/>
          <p:cNvSpPr/>
          <p:nvPr/>
        </p:nvSpPr>
        <p:spPr>
          <a:xfrm>
            <a:off x="8280286" y="2181096"/>
            <a:ext cx="388165" cy="382784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603" tIns="33871" rIns="67603" bIns="33871" anchor="ctr"/>
          <a:lstStyle/>
          <a:p>
            <a:pPr marL="0" marR="0" lvl="0" indent="0" algn="ctr" defTabSz="67564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4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rPr>
              <a:t>           </a:t>
            </a:r>
            <a:endParaRPr kumimoji="0" lang="zh-CN" altLang="en-US" sz="144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Microsoft YaHei" panose="020B0503020204020204" charset="-122"/>
              <a:cs typeface="+mn-cs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2910956" y="2308778"/>
            <a:ext cx="388165" cy="382784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603" tIns="33871" rIns="67603" bIns="33871" anchor="ctr"/>
          <a:lstStyle/>
          <a:p>
            <a:pPr marL="0" marR="0" lvl="0" indent="0" algn="ctr" defTabSz="67564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4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/>
                <a:ea typeface="Microsoft YaHei" panose="020B0503020204020204" charset="-122"/>
                <a:cs typeface="+mn-cs"/>
              </a:rPr>
              <a:t>           </a:t>
            </a:r>
            <a:endParaRPr kumimoji="0" lang="zh-CN" altLang="en-US" sz="144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/>
              <a:ea typeface="Microsoft YaHei" panose="020B0503020204020204" charset="-122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35250" y="2201863"/>
            <a:ext cx="7505700" cy="919162"/>
          </a:xfrm>
          <a:prstGeom prst="rect">
            <a:avLst/>
          </a:prstGeom>
          <a:noFill/>
        </p:spPr>
        <p:txBody>
          <a:bodyPr lIns="68381" tIns="34299" rIns="68381" bIns="34299">
            <a:spAutoFit/>
          </a:bodyPr>
          <a:lstStyle>
            <a:lvl1pPr defTabSz="503555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503555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03555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03555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03555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0355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0355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0355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03555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50355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marL="0" marR="0" lvl="0" indent="0" algn="ctr" defTabSz="50355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HẸN GẶP LẠI CÁC CON</a:t>
            </a:r>
          </a:p>
        </p:txBody>
      </p:sp>
    </p:spTree>
  </p:cSld>
  <p:clrMapOvr>
    <a:masterClrMapping/>
  </p:clrMapOvr>
  <p:transition spd="slow" advTm="126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58025E-6 L -2.5E-6 -0.07222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altLang="en-US"/>
          </a:p>
        </p:txBody>
      </p:sp>
      <p:pic>
        <p:nvPicPr>
          <p:cNvPr id="614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4724400" y="838201"/>
            <a:ext cx="4683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  <a:endParaRPr kumimoji="0" lang="vi-V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33600" y="2667000"/>
            <a:ext cx="8824210" cy="23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chữ 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1 dòng 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ỡ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nhỏ.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chữ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N, L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1 dòng cỡ nhỏ.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tên riêng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dòng cỡ nhỏ.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câu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lần.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2680252" y="2781300"/>
            <a:ext cx="57848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prstMaterial="legacyMatte">
              <a:extrusionClr>
                <a:srgbClr val="0000FF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4400" b="1" kern="10" dirty="0">
                <a:ln w="9525">
                  <a:round/>
                </a:ln>
                <a:solidFill>
                  <a:srgbClr val="4597A0"/>
                </a:solidFill>
                <a:latin typeface="HP001 4H"/>
              </a:rPr>
              <a:t>C</a:t>
            </a:r>
            <a:r>
              <a:rPr kumimoji="0" lang="en-US" sz="4400" b="1" i="0" u="none" strike="noStrike" kern="10" cap="none" spc="0" normalizeH="0" baseline="0" noProof="0" dirty="0">
                <a:ln w="9525">
                  <a:round/>
                </a:ln>
                <a:solidFill>
                  <a:srgbClr val="4597A0"/>
                </a:solidFill>
                <a:effectLst/>
                <a:uLnTx/>
                <a:uFillTx/>
                <a:latin typeface="HP001 4H"/>
                <a:ea typeface="+mn-ea"/>
                <a:cs typeface="+mn-cs"/>
              </a:rPr>
              <a:t>, </a:t>
            </a:r>
            <a:r>
              <a:rPr lang="en-US" sz="4400" b="1" kern="10" noProof="0" dirty="0">
                <a:ln w="9525">
                  <a:round/>
                </a:ln>
                <a:solidFill>
                  <a:srgbClr val="4597A0"/>
                </a:solidFill>
                <a:latin typeface="HP001 4H"/>
              </a:rPr>
              <a:t>L</a:t>
            </a:r>
            <a:r>
              <a:rPr kumimoji="0" lang="en-US" sz="4400" b="1" i="0" u="none" strike="noStrike" kern="10" cap="none" spc="0" normalizeH="0" baseline="0" noProof="0" dirty="0">
                <a:ln w="9525">
                  <a:round/>
                </a:ln>
                <a:solidFill>
                  <a:srgbClr val="4597A0"/>
                </a:solidFill>
                <a:effectLst/>
                <a:uLnTx/>
                <a:uFillTx/>
                <a:latin typeface="HP001 4H"/>
                <a:ea typeface="+mn-ea"/>
                <a:cs typeface="+mn-cs"/>
              </a:rPr>
              <a:t>, 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40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5834063" y="2444198"/>
            <a:ext cx="5663393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Gồm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1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nét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-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kết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hợp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2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nét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cơ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bản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: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cong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dưới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cong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trái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nối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liền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xoắn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to ở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1981201" y="1117600"/>
            <a:ext cx="8488363" cy="5794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385445" y="6019800"/>
            <a:ext cx="5927090" cy="52197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ly, rộng mấy 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743200" y="239713"/>
            <a:ext cx="6629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3" y="2258530"/>
            <a:ext cx="3259143" cy="31997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ƯỚNG DẪN VIẾT CHỮ HOA C - -KIẾN THỨC TIỂU HỌC-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1041" y="428241"/>
            <a:ext cx="10128720" cy="5697905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1676401" y="1066800"/>
            <a:ext cx="8913813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5638800" y="1994028"/>
            <a:ext cx="2514600" cy="519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368300" y="5890895"/>
            <a:ext cx="5723890" cy="521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ly, rộng mấy 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2743200" y="239713"/>
            <a:ext cx="6629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 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5589589" y="3036755"/>
            <a:ext cx="583291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3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nét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cơ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bản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cong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dưới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lượn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dọc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lượn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ngang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nối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liền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nhau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to ở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vòng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xoắn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thắt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) ở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i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6" y="2139494"/>
            <a:ext cx="3257349" cy="32633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 animBg="1"/>
      <p:bldP spid="4124" grpId="0" animBg="1"/>
      <p:bldP spid="2" grpId="0" bldLvl="0" animBg="1"/>
      <p:bldP spid="132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ILE_20210816_093450_HƯỚNG DẪN VIẾT CHỮ HOA L - -KIẾN THỨC TIỂU HỌC-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7482" y="274637"/>
            <a:ext cx="10465966" cy="588762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1870075" y="1062039"/>
            <a:ext cx="8686800" cy="5794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bởi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5638800" y="2362200"/>
            <a:ext cx="5873646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</a:rPr>
              <a:t>Gồm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</a:rPr>
              <a:t> 3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</a:rPr>
              <a:t>nét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</a:rPr>
              <a:t>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</a:rPr>
              <a:t>- </a:t>
            </a: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</a:rPr>
              <a:t>Nét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</a:rPr>
              <a:t> 1: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</a:rPr>
              <a:t>là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</a:rPr>
              <a:t>nét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</a:rPr>
              <a:t>móc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</a:rPr>
              <a:t>ngược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</a:rPr>
              <a:t>trái</a:t>
            </a:r>
            <a:r>
              <a:rPr kumimoji="0" lang="en-US" sz="28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</a:rPr>
              <a:t>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sz="2800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xiên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xuôi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phải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" name="Rectangle 47"/>
          <p:cNvSpPr>
            <a:spLocks noChangeArrowheads="1"/>
          </p:cNvSpPr>
          <p:nvPr/>
        </p:nvSpPr>
        <p:spPr bwMode="auto">
          <a:xfrm>
            <a:off x="520065" y="5931535"/>
            <a:ext cx="5804535" cy="5219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ly, rộng mấy 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743200" y="239713"/>
            <a:ext cx="6629400" cy="641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57" y="2139495"/>
            <a:ext cx="3387082" cy="329403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 animBg="1"/>
      <p:bldP spid="4124" grpId="0" animBg="1"/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21.9|43|6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9|4.4|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7.3|1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6|1.6|1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8.1|1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618</Words>
  <Application>Microsoft Office PowerPoint</Application>
  <PresentationFormat>Widescreen</PresentationFormat>
  <Paragraphs>68</Paragraphs>
  <Slides>20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.VnAristote</vt:lpstr>
      <vt:lpstr>Arial</vt:lpstr>
      <vt:lpstr>Calibri</vt:lpstr>
      <vt:lpstr>HP001</vt:lpstr>
      <vt:lpstr>HP001 4H</vt:lpstr>
      <vt:lpstr>Times New Roman</vt:lpstr>
      <vt:lpstr>Default Design</vt:lpstr>
      <vt:lpstr>1_Office Theme</vt:lpstr>
      <vt:lpstr>PowerPoint Presentation</vt:lpstr>
      <vt:lpstr> Tập viết Ôn chữ hoa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Lien</dc:creator>
  <cp:lastModifiedBy>Huyền Ngô</cp:lastModifiedBy>
  <cp:revision>24</cp:revision>
  <dcterms:created xsi:type="dcterms:W3CDTF">2021-09-15T04:29:00Z</dcterms:created>
  <dcterms:modified xsi:type="dcterms:W3CDTF">2021-09-25T15:56:27Z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3C70562BDFA04864844FE835E50C212D</vt:lpwstr>
  </property>
  <property fmtid="{D5CDD505-2E9C-101B-9397-08002B2CF9AE}" pid="3" name="KSOProductBuildVer">
    <vt:lpwstr>2057-11.2.0.10323</vt:lpwstr>
  </property>
</Properties>
</file>