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1"/>
  </p:notesMasterIdLst>
  <p:sldIdLst>
    <p:sldId id="260" r:id="rId2"/>
    <p:sldId id="373" r:id="rId3"/>
    <p:sldId id="336" r:id="rId4"/>
    <p:sldId id="363" r:id="rId5"/>
    <p:sldId id="364" r:id="rId6"/>
    <p:sldId id="366" r:id="rId7"/>
    <p:sldId id="367" r:id="rId8"/>
    <p:sldId id="369" r:id="rId9"/>
    <p:sldId id="262" r:id="rId10"/>
  </p:sldIdLst>
  <p:sldSz cx="12192000" cy="6858000"/>
  <p:notesSz cx="6858000" cy="9144000"/>
  <p:defaultTextStyle>
    <a:defPPr>
      <a:defRPr lang="zh-CN"/>
    </a:defPPr>
    <a:lvl1pPr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D1E7E5"/>
    <a:srgbClr val="FFFFFF"/>
    <a:srgbClr val="F2F2F2"/>
    <a:srgbClr val="239071"/>
    <a:srgbClr val="FCA821"/>
    <a:srgbClr val="F9FCFB"/>
    <a:srgbClr val="DC5389"/>
    <a:srgbClr val="57C0D5"/>
    <a:srgbClr val="F2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2" autoAdjust="0"/>
    <p:restoredTop sz="91244" autoAdjust="0"/>
  </p:normalViewPr>
  <p:slideViewPr>
    <p:cSldViewPr snapToGrid="0">
      <p:cViewPr varScale="1">
        <p:scale>
          <a:sx n="63" d="100"/>
          <a:sy n="63" d="100"/>
        </p:scale>
        <p:origin x="724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52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3649B75-C036-43A6-B586-D4D3956B9750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模板来自于 </a:t>
            </a:r>
            <a:r>
              <a:rPr lang="en-US" altLang="zh-CN" noProof="0" dirty="0"/>
              <a:t>http://docer.mysoeasy.com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57F35CC-AECF-450E-A632-155F605872F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5677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7295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kern="1200">
        <a:solidFill>
          <a:srgbClr val="FF0000"/>
        </a:solidFill>
        <a:latin typeface="+mn-lt"/>
        <a:ea typeface="+mn-ea"/>
        <a:cs typeface="+mn-cs"/>
      </a:defRPr>
    </a:lvl1pPr>
    <a:lvl2pPr marL="742950" indent="-28575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1856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spcBef>
                <a:spcPct val="30000"/>
              </a:spcBef>
              <a:buFont typeface="Arial" panose="020B0604020202020204" pitchFamily="34" charset="0"/>
              <a:defRPr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7295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zh-CN">
                <a:solidFill>
                  <a:schemeClr val="tx1"/>
                </a:solidFill>
              </a:rPr>
              <a:t>1</a:t>
            </a:r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00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4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575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3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12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14" y="845128"/>
            <a:ext cx="7441077" cy="260455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7B1-864B-47CB-B8FD-7D024961E14C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EE4C-9BF1-4250-B807-668456CE46A3}" type="slidenum">
              <a:rPr lang="zh-CN" altLang="en-US"/>
              <a:t>‹#›</a:t>
            </a:fld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22524" y="3581521"/>
            <a:ext cx="7480178" cy="671821"/>
          </a:xfrm>
        </p:spPr>
        <p:txBody>
          <a:bodyPr anchor="ctr">
            <a:noAutofit/>
          </a:bodyPr>
          <a:lstStyle>
            <a:lvl1pPr marL="0" indent="0" algn="ctr">
              <a:lnSpc>
                <a:spcPct val="15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AE8C-B19C-4977-8BCA-B32C13833C88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551E-31EC-4F7A-A252-B2FCA315F68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3A26-0640-4C70-A709-B1491CCE26F4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1408-E647-409A-B508-321AFC4E7C0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9D4B-2CA7-47A8-86E5-FE890B1AEF36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7CC-6915-48A9-B008-AF3C75820C2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844" y="933148"/>
            <a:ext cx="7162901" cy="2467282"/>
          </a:xfrm>
        </p:spPr>
        <p:txBody>
          <a:bodyPr anchor="ctr"/>
          <a:lstStyle>
            <a:lvl1pPr algn="ctr">
              <a:lnSpc>
                <a:spcPct val="15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968" y="3458940"/>
            <a:ext cx="7052653" cy="855891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990E-E653-4FD8-923B-A2D860A8A90E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55DE-A138-432A-8102-1E3083C6FAC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295-1E4B-43CB-ACE7-ED4E99C07012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0ABD-4112-4B46-AE5F-F7B3FCC1514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70D5-879E-4918-AA43-1581FF74425B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F617F-1FAF-4B1F-8DA8-C199C45268F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857CE-0B02-4E23-8C71-0AC50F027A2D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C59-ACF1-46EC-AA2B-C1494FFFC09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2F33-1B8F-49A4-B81C-5C1A866997DB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7A2D-2746-4C2C-8659-5794A5D30568}" type="slidenum">
              <a:rPr lang="zh-CN" altLang="en-US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2" cy="6858001"/>
          </a:xfrm>
          <a:prstGeom prst="rect">
            <a:avLst/>
          </a:prstGeom>
          <a:solidFill>
            <a:srgbClr val="D1E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lvl="0" algn="ctr" defTabSz="914400" eaLnBrk="1" latinLnBrk="0" hangingPunct="1"/>
            <a:endParaRPr lang="zh-CN" altLang="en-US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F24E-7ACB-4130-A95E-31B492E4DC89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9992-9A03-4D74-B6F7-FDB10D1C509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4395-4959-4A0C-96FB-5F242B3DEB06}" type="datetimeFigureOut">
              <a:rPr lang="zh-CN" altLang="en-US"/>
              <a:t>2021/11/26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BC8F-9660-4E80-9F8E-C4E5D79BDAB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-1" y="0"/>
            <a:ext cx="12192002" cy="6858001"/>
          </a:xfrm>
          <a:prstGeom prst="rect">
            <a:avLst/>
          </a:prstGeom>
          <a:blipFill dpi="0"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769806"/>
            <a:ext cx="10680700" cy="458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0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2019/5/29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‹#›</a:t>
            </a:r>
            <a:endParaRPr lang="zh-CN" altLang="en-US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162393"/>
            <a:ext cx="10680700" cy="111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505" indent="-357505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5"/>
          <p:cNvSpPr>
            <a:spLocks noGrp="1"/>
          </p:cNvSpPr>
          <p:nvPr>
            <p:ph type="ctrTitle"/>
          </p:nvPr>
        </p:nvSpPr>
        <p:spPr>
          <a:xfrm>
            <a:off x="1225275" y="2108094"/>
            <a:ext cx="8307101" cy="260455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zh-CN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 LỚP HỌC TRỰC TUYẾN</a:t>
            </a:r>
            <a:endParaRPr lang="zh-CN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251" y="486397"/>
            <a:ext cx="11573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4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vi-VN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4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50522" y="1225061"/>
            <a:ext cx="4924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b="1" u="sng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78854" y="2174952"/>
            <a:ext cx="4261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50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81"/>
          <p:cNvSpPr txBox="1">
            <a:spLocks noChangeArrowheads="1"/>
          </p:cNvSpPr>
          <p:nvPr/>
        </p:nvSpPr>
        <p:spPr bwMode="auto">
          <a:xfrm>
            <a:off x="74608" y="96032"/>
            <a:ext cx="60340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</a:rPr>
              <a:t> </a:t>
            </a:r>
            <a:r>
              <a:rPr lang="en-US" altLang="en-US" sz="3600" b="1" u="sng" dirty="0" smtClean="0">
                <a:solidFill>
                  <a:srgbClr val="FF0000"/>
                </a:solidFill>
              </a:rPr>
              <a:t>1</a:t>
            </a:r>
            <a:r>
              <a:rPr lang="en-US" alt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nhẩm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34" name="Text Box 82"/>
          <p:cNvSpPr txBox="1">
            <a:spLocks noChangeArrowheads="1"/>
          </p:cNvSpPr>
          <p:nvPr/>
        </p:nvSpPr>
        <p:spPr bwMode="auto">
          <a:xfrm>
            <a:off x="469888" y="1319998"/>
            <a:ext cx="24384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3600" b="1" dirty="0" smtClean="0">
                <a:solidFill>
                  <a:srgbClr val="080808"/>
                </a:solidFill>
              </a:rPr>
              <a:t> 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8 </a:t>
            </a:r>
            <a:r>
              <a:rPr lang="en-US" altLang="en-US" sz="4000" b="1" dirty="0">
                <a:solidFill>
                  <a:srgbClr val="080808"/>
                </a:solidFill>
              </a:rPr>
              <a:t>x 6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  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48 </a:t>
            </a:r>
            <a:r>
              <a:rPr lang="en-US" altLang="en-US" sz="4000" b="1" dirty="0">
                <a:solidFill>
                  <a:srgbClr val="080808"/>
                </a:solidFill>
              </a:rPr>
              <a:t>: 8 = </a:t>
            </a:r>
          </a:p>
        </p:txBody>
      </p:sp>
      <p:sp>
        <p:nvSpPr>
          <p:cNvPr id="35" name="Text Box 83"/>
          <p:cNvSpPr txBox="1">
            <a:spLocks noChangeArrowheads="1"/>
          </p:cNvSpPr>
          <p:nvPr/>
        </p:nvSpPr>
        <p:spPr bwMode="auto">
          <a:xfrm>
            <a:off x="4403720" y="1346978"/>
            <a:ext cx="21336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080808"/>
                </a:solidFill>
              </a:rPr>
              <a:t>8 </a:t>
            </a:r>
            <a:r>
              <a:rPr lang="en-US" altLang="en-US" sz="4000" b="1">
                <a:solidFill>
                  <a:srgbClr val="080808"/>
                </a:solidFill>
              </a:rPr>
              <a:t>x 7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56 : 8 = </a:t>
            </a:r>
          </a:p>
        </p:txBody>
      </p:sp>
      <p:sp>
        <p:nvSpPr>
          <p:cNvPr id="36" name="Text Box 84"/>
          <p:cNvSpPr txBox="1">
            <a:spLocks noChangeArrowheads="1"/>
          </p:cNvSpPr>
          <p:nvPr/>
        </p:nvSpPr>
        <p:spPr bwMode="auto">
          <a:xfrm>
            <a:off x="7756533" y="1329526"/>
            <a:ext cx="2286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8 x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64 : 8 = </a:t>
            </a:r>
          </a:p>
        </p:txBody>
      </p:sp>
      <p:sp>
        <p:nvSpPr>
          <p:cNvPr id="37" name="Text Box 85"/>
          <p:cNvSpPr txBox="1">
            <a:spLocks noChangeArrowheads="1"/>
          </p:cNvSpPr>
          <p:nvPr/>
        </p:nvSpPr>
        <p:spPr bwMode="auto">
          <a:xfrm>
            <a:off x="469888" y="3301204"/>
            <a:ext cx="266700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b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) </a:t>
            </a:r>
            <a:r>
              <a:rPr lang="en-US" altLang="en-US" sz="4000" b="1" dirty="0">
                <a:solidFill>
                  <a:srgbClr val="080808"/>
                </a:solidFill>
              </a:rPr>
              <a:t>16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    16 : 2 = </a:t>
            </a:r>
          </a:p>
        </p:txBody>
      </p:sp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4456120" y="3296434"/>
            <a:ext cx="19812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24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24 : 3 =</a:t>
            </a: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7742232" y="3296436"/>
            <a:ext cx="241617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32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32 : 4 =</a:t>
            </a: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2711446" y="1326346"/>
            <a:ext cx="977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41" name="Text Box 89"/>
          <p:cNvSpPr txBox="1">
            <a:spLocks noChangeArrowheads="1"/>
          </p:cNvSpPr>
          <p:nvPr/>
        </p:nvSpPr>
        <p:spPr bwMode="auto">
          <a:xfrm>
            <a:off x="6106314" y="1343787"/>
            <a:ext cx="990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42" name="Text Box 90"/>
          <p:cNvSpPr txBox="1">
            <a:spLocks noChangeArrowheads="1"/>
          </p:cNvSpPr>
          <p:nvPr/>
        </p:nvSpPr>
        <p:spPr bwMode="auto">
          <a:xfrm>
            <a:off x="9342446" y="1327934"/>
            <a:ext cx="1087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43" name="Text Box 91"/>
          <p:cNvSpPr txBox="1">
            <a:spLocks noChangeArrowheads="1"/>
          </p:cNvSpPr>
          <p:nvPr/>
        </p:nvSpPr>
        <p:spPr bwMode="auto">
          <a:xfrm>
            <a:off x="6189659" y="2270917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4" name="Text Box 92"/>
          <p:cNvSpPr txBox="1">
            <a:spLocks noChangeArrowheads="1"/>
          </p:cNvSpPr>
          <p:nvPr/>
        </p:nvSpPr>
        <p:spPr bwMode="auto">
          <a:xfrm>
            <a:off x="2822570" y="2235982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FF0000"/>
                </a:solidFill>
              </a:rPr>
              <a:t> 6</a:t>
            </a:r>
            <a:endParaRPr lang="en-US" altLang="en-US" sz="4000" b="1">
              <a:solidFill>
                <a:srgbClr val="FF0000"/>
              </a:solidFill>
            </a:endParaRPr>
          </a:p>
        </p:txBody>
      </p:sp>
      <p:sp>
        <p:nvSpPr>
          <p:cNvPr id="45" name="Text Box 93"/>
          <p:cNvSpPr txBox="1">
            <a:spLocks noChangeArrowheads="1"/>
          </p:cNvSpPr>
          <p:nvPr/>
        </p:nvSpPr>
        <p:spPr bwMode="auto">
          <a:xfrm>
            <a:off x="9615492" y="2245517"/>
            <a:ext cx="6318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6" name="Text Box 94"/>
          <p:cNvSpPr txBox="1">
            <a:spLocks noChangeArrowheads="1"/>
          </p:cNvSpPr>
          <p:nvPr/>
        </p:nvSpPr>
        <p:spPr bwMode="auto">
          <a:xfrm>
            <a:off x="3008303" y="3339298"/>
            <a:ext cx="45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 Box 96"/>
          <p:cNvSpPr txBox="1">
            <a:spLocks noChangeArrowheads="1"/>
          </p:cNvSpPr>
          <p:nvPr/>
        </p:nvSpPr>
        <p:spPr bwMode="auto">
          <a:xfrm>
            <a:off x="6337307" y="3302786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8" name="Text Box 97"/>
          <p:cNvSpPr txBox="1">
            <a:spLocks noChangeArrowheads="1"/>
          </p:cNvSpPr>
          <p:nvPr/>
        </p:nvSpPr>
        <p:spPr bwMode="auto">
          <a:xfrm>
            <a:off x="9613902" y="3282144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9" name="Text Box 98"/>
          <p:cNvSpPr txBox="1">
            <a:spLocks noChangeArrowheads="1"/>
          </p:cNvSpPr>
          <p:nvPr/>
        </p:nvSpPr>
        <p:spPr bwMode="auto">
          <a:xfrm>
            <a:off x="3046408" y="4202896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Text Box 99"/>
          <p:cNvSpPr txBox="1">
            <a:spLocks noChangeArrowheads="1"/>
          </p:cNvSpPr>
          <p:nvPr/>
        </p:nvSpPr>
        <p:spPr bwMode="auto">
          <a:xfrm>
            <a:off x="9599618" y="4215594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1" name="Text Box 100"/>
          <p:cNvSpPr txBox="1">
            <a:spLocks noChangeArrowheads="1"/>
          </p:cNvSpPr>
          <p:nvPr/>
        </p:nvSpPr>
        <p:spPr bwMode="auto">
          <a:xfrm>
            <a:off x="6337305" y="4212422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4495800" y="5801518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600" b="1">
              <a:solidFill>
                <a:srgbClr val="080808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1511" y="5122917"/>
            <a:ext cx="10444163" cy="124930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phép nhân, khi ta lấy tích chia cho thừa số này thì được thừa số kia.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2"/>
          <p:cNvSpPr txBox="1">
            <a:spLocks noChangeArrowheads="1"/>
          </p:cNvSpPr>
          <p:nvPr/>
        </p:nvSpPr>
        <p:spPr bwMode="auto">
          <a:xfrm>
            <a:off x="28570" y="439731"/>
            <a:ext cx="72151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</a:rPr>
              <a:t>2</a:t>
            </a:r>
            <a:r>
              <a:rPr lang="en-US" altLang="en-US" sz="4000" b="1" dirty="0" smtClean="0">
                <a:solidFill>
                  <a:srgbClr val="FF0000"/>
                </a:solidFill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</a:rPr>
              <a:t>Tính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nhẩm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Text Box 83"/>
          <p:cNvSpPr txBox="1">
            <a:spLocks noChangeArrowheads="1"/>
          </p:cNvSpPr>
          <p:nvPr/>
        </p:nvSpPr>
        <p:spPr bwMode="auto">
          <a:xfrm>
            <a:off x="761999" y="2071691"/>
            <a:ext cx="23669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smtClean="0">
                <a:solidFill>
                  <a:srgbClr val="080808"/>
                </a:solidFill>
              </a:rPr>
              <a:t>32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 smtClean="0">
                <a:solidFill>
                  <a:srgbClr val="080808"/>
                </a:solidFill>
              </a:rPr>
              <a:t>42 : 7 =</a:t>
            </a:r>
            <a:endParaRPr lang="en-US" altLang="en-US" sz="4800" b="1">
              <a:solidFill>
                <a:srgbClr val="080808"/>
              </a:solidFill>
            </a:endParaRPr>
          </a:p>
        </p:txBody>
      </p:sp>
      <p:sp>
        <p:nvSpPr>
          <p:cNvPr id="5" name="Text Box 84"/>
          <p:cNvSpPr txBox="1">
            <a:spLocks noChangeArrowheads="1"/>
          </p:cNvSpPr>
          <p:nvPr/>
        </p:nvSpPr>
        <p:spPr bwMode="auto">
          <a:xfrm>
            <a:off x="4457704" y="2100260"/>
            <a:ext cx="318610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24 : 8 </a:t>
            </a:r>
            <a:r>
              <a:rPr lang="en-US" altLang="en-US" sz="4800" b="1" smtClean="0">
                <a:solidFill>
                  <a:srgbClr val="080808"/>
                </a:solidFill>
              </a:rPr>
              <a:t>=   </a:t>
            </a:r>
            <a:endParaRPr lang="en-US" altLang="en-US" sz="4800" b="1">
              <a:solidFill>
                <a:srgbClr val="080808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36 : 6 =</a:t>
            </a:r>
          </a:p>
        </p:txBody>
      </p:sp>
      <p:sp>
        <p:nvSpPr>
          <p:cNvPr id="6" name="Text Box 85"/>
          <p:cNvSpPr txBox="1">
            <a:spLocks noChangeArrowheads="1"/>
          </p:cNvSpPr>
          <p:nvPr/>
        </p:nvSpPr>
        <p:spPr bwMode="auto">
          <a:xfrm>
            <a:off x="8329614" y="2100256"/>
            <a:ext cx="23002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40 : 5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48 : 8 =</a:t>
            </a:r>
          </a:p>
        </p:txBody>
      </p:sp>
      <p:sp>
        <p:nvSpPr>
          <p:cNvPr id="7" name="Text Box 86"/>
          <p:cNvSpPr txBox="1">
            <a:spLocks noChangeArrowheads="1"/>
          </p:cNvSpPr>
          <p:nvPr/>
        </p:nvSpPr>
        <p:spPr bwMode="auto">
          <a:xfrm>
            <a:off x="2994030" y="2085971"/>
            <a:ext cx="45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2979742" y="3173412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9" name="Rectangle 89"/>
          <p:cNvSpPr>
            <a:spLocks noChangeArrowheads="1"/>
          </p:cNvSpPr>
          <p:nvPr/>
        </p:nvSpPr>
        <p:spPr bwMode="auto">
          <a:xfrm>
            <a:off x="6604007" y="3187695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Rectangle 90"/>
          <p:cNvSpPr>
            <a:spLocks noChangeArrowheads="1"/>
          </p:cNvSpPr>
          <p:nvPr/>
        </p:nvSpPr>
        <p:spPr bwMode="auto">
          <a:xfrm>
            <a:off x="6589723" y="2085965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Rectangle 91"/>
          <p:cNvSpPr>
            <a:spLocks noChangeArrowheads="1"/>
          </p:cNvSpPr>
          <p:nvPr/>
        </p:nvSpPr>
        <p:spPr bwMode="auto">
          <a:xfrm>
            <a:off x="10580697" y="208596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2" name="Rectangle 92"/>
          <p:cNvSpPr>
            <a:spLocks noChangeArrowheads="1"/>
          </p:cNvSpPr>
          <p:nvPr/>
        </p:nvSpPr>
        <p:spPr bwMode="auto">
          <a:xfrm>
            <a:off x="10535067" y="322041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2117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2"/>
          <p:cNvSpPr txBox="1">
            <a:spLocks noChangeArrowheads="1"/>
          </p:cNvSpPr>
          <p:nvPr/>
        </p:nvSpPr>
        <p:spPr bwMode="auto">
          <a:xfrm>
            <a:off x="71647" y="276299"/>
            <a:ext cx="1047999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000" b="1" i="1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i="1" u="sng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sz="40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4000" b="1" i="1" dirty="0" smtClean="0">
                <a:cs typeface="Times New Roman" panose="02020603050405020304" pitchFamily="18" charset="0"/>
              </a:rPr>
              <a:t> 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người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nuôi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42 con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thỏ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đã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bán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10 con,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người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nhốt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đều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còn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chuồng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Hỏi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chuồng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nhốt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mấy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con </a:t>
            </a:r>
            <a:r>
              <a:rPr lang="en-US" altLang="en-US" sz="40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thỏ</a:t>
            </a:r>
            <a:r>
              <a:rPr lang="en-US" altLang="en-US" sz="40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?</a:t>
            </a:r>
            <a:endParaRPr lang="en-US" altLang="en-US" sz="4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n-US" altLang="en-US" sz="4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21294" y="2695721"/>
            <a:ext cx="7063665" cy="3727208"/>
            <a:chOff x="3743325" y="2400300"/>
            <a:chExt cx="7063665" cy="3727208"/>
          </a:xfrm>
        </p:grpSpPr>
        <p:sp>
          <p:nvSpPr>
            <p:cNvPr id="4" name="TextBox 3"/>
            <p:cNvSpPr txBox="1"/>
            <p:nvPr/>
          </p:nvSpPr>
          <p:spPr>
            <a:xfrm>
              <a:off x="3743325" y="2400300"/>
              <a:ext cx="35718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u="sng" dirty="0" err="1" smtClean="0">
                  <a:solidFill>
                    <a:srgbClr val="FF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Tóm</a:t>
              </a:r>
              <a:r>
                <a:rPr lang="en-US" sz="4000" b="1" u="sng" dirty="0" smtClean="0">
                  <a:solidFill>
                    <a:srgbClr val="FF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u="sng" dirty="0" err="1" smtClean="0">
                  <a:solidFill>
                    <a:srgbClr val="FF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tắt</a:t>
              </a:r>
              <a:endParaRPr lang="en-US" sz="4000" b="1" u="sng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15616" y="3198168"/>
              <a:ext cx="334578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1" dirty="0" err="1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Nuôi</a:t>
              </a:r>
              <a:r>
                <a:rPr lang="en-US" sz="4000" b="1" dirty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: 42 </a:t>
              </a:r>
              <a:r>
                <a:rPr lang="en-US" sz="4000" b="1" dirty="0" smtClean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con</a:t>
              </a:r>
              <a:endParaRPr lang="en-US" sz="4000" b="1" dirty="0">
                <a:latin typeface="HP001 4 hàng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152155" y="3976185"/>
              <a:ext cx="3615092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1" dirty="0" err="1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Bán</a:t>
              </a:r>
              <a:r>
                <a:rPr lang="en-US" sz="4000" b="1" dirty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smtClean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: </a:t>
              </a:r>
              <a:r>
                <a:rPr lang="en-US" sz="4000" b="1" dirty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10 </a:t>
              </a:r>
              <a:r>
                <a:rPr lang="en-US" sz="4000" b="1" dirty="0" smtClean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con</a:t>
              </a:r>
              <a:endParaRPr lang="en-US" sz="4000" b="1" dirty="0">
                <a:latin typeface="HP001 4 hàng" panose="020B06030503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51001" y="4711736"/>
              <a:ext cx="665598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còn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lại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nhốt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vào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8 </a:t>
              </a:r>
              <a:r>
                <a:rPr lang="en-US" sz="4000" b="1" dirty="0" err="1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chuồng</a:t>
              </a:r>
              <a:r>
                <a:rPr lang="en-US" sz="4000" b="1" dirty="0">
                  <a:solidFill>
                    <a:srgbClr val="080808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151001" y="5419622"/>
              <a:ext cx="588697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dirty="0" err="1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Mỗi</a:t>
              </a:r>
              <a:r>
                <a:rPr lang="en-US" sz="4000" b="1" dirty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chuồng</a:t>
              </a:r>
              <a:r>
                <a:rPr lang="en-US" sz="4000" b="1" dirty="0">
                  <a:solidFill>
                    <a:srgbClr val="000000"/>
                  </a:solidFill>
                  <a:latin typeface="HP001 4 hàng" panose="020B0603050302020204" pitchFamily="34" charset="0"/>
                  <a:cs typeface="Times New Roman" panose="02020603050405020304" pitchFamily="18" charset="0"/>
                </a:rPr>
                <a:t> : ... con ?</a:t>
              </a:r>
              <a:endParaRPr lang="en-US" sz="4000" b="1" dirty="0">
                <a:latin typeface="HP001 4 hàng" panose="020B060305030202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33730" y="2695721"/>
            <a:ext cx="10077458" cy="4065478"/>
            <a:chOff x="1009648" y="1718714"/>
            <a:chExt cx="10077458" cy="4065478"/>
          </a:xfrm>
        </p:grpSpPr>
        <p:sp>
          <p:nvSpPr>
            <p:cNvPr id="17" name="TextBox 16"/>
            <p:cNvSpPr txBox="1"/>
            <p:nvPr/>
          </p:nvSpPr>
          <p:spPr>
            <a:xfrm>
              <a:off x="3671895" y="1718714"/>
              <a:ext cx="374177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4000" b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endPara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57275" y="2414591"/>
              <a:ext cx="935281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thỏ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bán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  <a:endParaRPr lang="en-US" sz="4000" b="1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343151" y="3071277"/>
              <a:ext cx="74247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 – 10 = 32 (con thỏ)</a:t>
              </a:r>
              <a:endParaRPr lang="en-US" sz="40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9648" y="3728510"/>
              <a:ext cx="92316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thỏ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mỗi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chuồng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nhốt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  <a:endParaRPr lang="en-US" sz="4000" b="1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19334" y="4423840"/>
              <a:ext cx="74152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32 : 8 = 4 (con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thỏ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4000" b="1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71895" y="5076306"/>
              <a:ext cx="74152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u="sng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4000" b="1" u="sng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u="sng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4000" b="1" u="sng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4 (con </a:t>
              </a:r>
              <a:r>
                <a:rPr lang="en-US" sz="4000" b="1" dirty="0" err="1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thỏ</a:t>
              </a:r>
              <a:r>
                <a:rPr lang="en-US" sz="4000" b="1" dirty="0" smtClean="0">
                  <a:solidFill>
                    <a:srgbClr val="08080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sz="4000" b="1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189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24000" y="16002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600" b="1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7179" y="2585884"/>
            <a:ext cx="6126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a)</a:t>
            </a:r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991030" y="2856735"/>
            <a:ext cx="2362200" cy="2057400"/>
            <a:chOff x="7320" y="4107"/>
            <a:chExt cx="2100" cy="1905"/>
          </a:xfrm>
          <a:solidFill>
            <a:schemeClr val="bg1"/>
          </a:solidFill>
        </p:grpSpPr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7320" y="4608"/>
              <a:ext cx="2100" cy="892"/>
              <a:chOff x="4380" y="4869"/>
              <a:chExt cx="2100" cy="801"/>
            </a:xfrm>
            <a:grpFill/>
          </p:grpSpPr>
          <p:sp>
            <p:nvSpPr>
              <p:cNvPr id="23" name="Rectangle 11"/>
              <p:cNvSpPr>
                <a:spLocks noChangeArrowheads="1"/>
              </p:cNvSpPr>
              <p:nvPr/>
            </p:nvSpPr>
            <p:spPr bwMode="auto">
              <a:xfrm>
                <a:off x="43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2"/>
              <p:cNvSpPr>
                <a:spLocks noChangeArrowheads="1"/>
              </p:cNvSpPr>
              <p:nvPr/>
            </p:nvSpPr>
            <p:spPr bwMode="auto">
              <a:xfrm>
                <a:off x="480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3"/>
              <p:cNvSpPr>
                <a:spLocks noChangeArrowheads="1"/>
              </p:cNvSpPr>
              <p:nvPr/>
            </p:nvSpPr>
            <p:spPr bwMode="auto">
              <a:xfrm>
                <a:off x="522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4"/>
              <p:cNvSpPr>
                <a:spLocks noChangeArrowheads="1"/>
              </p:cNvSpPr>
              <p:nvPr/>
            </p:nvSpPr>
            <p:spPr bwMode="auto">
              <a:xfrm>
                <a:off x="56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15"/>
              <p:cNvSpPr>
                <a:spLocks noChangeArrowheads="1"/>
              </p:cNvSpPr>
              <p:nvPr/>
            </p:nvSpPr>
            <p:spPr bwMode="auto">
              <a:xfrm>
                <a:off x="60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" name="Rectangle 16"/>
              <p:cNvSpPr>
                <a:spLocks noChangeArrowheads="1"/>
              </p:cNvSpPr>
              <p:nvPr/>
            </p:nvSpPr>
            <p:spPr bwMode="auto">
              <a:xfrm>
                <a:off x="43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9" name="Rectangle 17"/>
              <p:cNvSpPr>
                <a:spLocks noChangeArrowheads="1"/>
              </p:cNvSpPr>
              <p:nvPr/>
            </p:nvSpPr>
            <p:spPr bwMode="auto">
              <a:xfrm>
                <a:off x="480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" name="Rectangle 18"/>
              <p:cNvSpPr>
                <a:spLocks noChangeArrowheads="1"/>
              </p:cNvSpPr>
              <p:nvPr/>
            </p:nvSpPr>
            <p:spPr bwMode="auto">
              <a:xfrm>
                <a:off x="522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" name="Rectangle 19"/>
              <p:cNvSpPr>
                <a:spLocks noChangeArrowheads="1"/>
              </p:cNvSpPr>
              <p:nvPr/>
            </p:nvSpPr>
            <p:spPr bwMode="auto">
              <a:xfrm>
                <a:off x="56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" name="Rectangle 20"/>
              <p:cNvSpPr>
                <a:spLocks noChangeArrowheads="1"/>
              </p:cNvSpPr>
              <p:nvPr/>
            </p:nvSpPr>
            <p:spPr bwMode="auto">
              <a:xfrm>
                <a:off x="60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" name="Group 21"/>
            <p:cNvGrpSpPr>
              <a:grpSpLocks/>
            </p:cNvGrpSpPr>
            <p:nvPr/>
          </p:nvGrpSpPr>
          <p:grpSpPr bwMode="auto">
            <a:xfrm>
              <a:off x="7740" y="4107"/>
              <a:ext cx="1260" cy="1905"/>
              <a:chOff x="7740" y="4107"/>
              <a:chExt cx="1260" cy="1563"/>
            </a:xfrm>
            <a:grpFill/>
          </p:grpSpPr>
          <p:sp>
            <p:nvSpPr>
              <p:cNvPr id="11" name="Rectangle 22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6205193" y="2777616"/>
            <a:ext cx="641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b)</a:t>
            </a:r>
          </a:p>
        </p:txBody>
      </p: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7136430" y="2798618"/>
            <a:ext cx="3172691" cy="2382982"/>
            <a:chOff x="2280" y="2202"/>
            <a:chExt cx="2520" cy="1905"/>
          </a:xfrm>
          <a:solidFill>
            <a:schemeClr val="bg1"/>
          </a:solidFill>
        </p:grpSpPr>
        <p:grpSp>
          <p:nvGrpSpPr>
            <p:cNvPr id="35" name="Group 36"/>
            <p:cNvGrpSpPr>
              <a:grpSpLocks/>
            </p:cNvGrpSpPr>
            <p:nvPr/>
          </p:nvGrpSpPr>
          <p:grpSpPr bwMode="auto">
            <a:xfrm>
              <a:off x="228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49" name="Rectangle 37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38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39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40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41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42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43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44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45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46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47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48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6" name="Group 49"/>
            <p:cNvGrpSpPr>
              <a:grpSpLocks/>
            </p:cNvGrpSpPr>
            <p:nvPr/>
          </p:nvGrpSpPr>
          <p:grpSpPr bwMode="auto">
            <a:xfrm>
              <a:off x="354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37" name="Rectangle 50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8" name="Rectangle 51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" name="Rectangle 52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53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54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55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56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57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58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59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60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61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1" name="Line 67"/>
          <p:cNvSpPr>
            <a:spLocks noChangeShapeType="1"/>
          </p:cNvSpPr>
          <p:nvPr/>
        </p:nvSpPr>
        <p:spPr bwMode="auto">
          <a:xfrm>
            <a:off x="5751868" y="2930014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880790" y="-69076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790" y="-69076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079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885120" y="2138355"/>
            <a:ext cx="2600758" cy="2057400"/>
            <a:chOff x="7320" y="4107"/>
            <a:chExt cx="2100" cy="1905"/>
          </a:xfrm>
          <a:solidFill>
            <a:schemeClr val="bg1"/>
          </a:solidFill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7320" y="4608"/>
              <a:ext cx="2100" cy="892"/>
              <a:chOff x="4380" y="4869"/>
              <a:chExt cx="2100" cy="801"/>
            </a:xfrm>
            <a:grpFill/>
          </p:grpSpPr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43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>
                <a:off x="480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13"/>
              <p:cNvSpPr>
                <a:spLocks noChangeArrowheads="1"/>
              </p:cNvSpPr>
              <p:nvPr/>
            </p:nvSpPr>
            <p:spPr bwMode="auto">
              <a:xfrm>
                <a:off x="522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14"/>
              <p:cNvSpPr>
                <a:spLocks noChangeArrowheads="1"/>
              </p:cNvSpPr>
              <p:nvPr/>
            </p:nvSpPr>
            <p:spPr bwMode="auto">
              <a:xfrm>
                <a:off x="56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15"/>
              <p:cNvSpPr>
                <a:spLocks noChangeArrowheads="1"/>
              </p:cNvSpPr>
              <p:nvPr/>
            </p:nvSpPr>
            <p:spPr bwMode="auto">
              <a:xfrm>
                <a:off x="60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" name="Rectangle 16"/>
              <p:cNvSpPr>
                <a:spLocks noChangeArrowheads="1"/>
              </p:cNvSpPr>
              <p:nvPr/>
            </p:nvSpPr>
            <p:spPr bwMode="auto">
              <a:xfrm>
                <a:off x="43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480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8"/>
              <p:cNvSpPr>
                <a:spLocks noChangeArrowheads="1"/>
              </p:cNvSpPr>
              <p:nvPr/>
            </p:nvSpPr>
            <p:spPr bwMode="auto">
              <a:xfrm>
                <a:off x="522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9"/>
              <p:cNvSpPr>
                <a:spLocks noChangeArrowheads="1"/>
              </p:cNvSpPr>
              <p:nvPr/>
            </p:nvSpPr>
            <p:spPr bwMode="auto">
              <a:xfrm>
                <a:off x="56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20"/>
              <p:cNvSpPr>
                <a:spLocks noChangeArrowheads="1"/>
              </p:cNvSpPr>
              <p:nvPr/>
            </p:nvSpPr>
            <p:spPr bwMode="auto">
              <a:xfrm>
                <a:off x="60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7740" y="4107"/>
              <a:ext cx="1260" cy="1905"/>
              <a:chOff x="7740" y="4107"/>
              <a:chExt cx="1260" cy="1563"/>
            </a:xfrm>
            <a:grpFill/>
          </p:grpSpPr>
          <p:sp>
            <p:nvSpPr>
              <p:cNvPr id="6" name="Rectangle 22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" name="Rectangle 23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" name="Rectangle 24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Rectangle 25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" name="Rectangle 26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29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30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31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32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33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8" name="Rectangle 27"/>
          <p:cNvSpPr/>
          <p:nvPr/>
        </p:nvSpPr>
        <p:spPr>
          <a:xfrm>
            <a:off x="1405550" y="2143121"/>
            <a:ext cx="512145" cy="57308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97408" y="0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408" y="0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08563" y="1928654"/>
            <a:ext cx="6126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a)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929427" y="2138355"/>
            <a:ext cx="512145" cy="57308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704732" y="2925109"/>
            <a:ext cx="7589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Đếm số ô vuông (có 16 ô vuông). 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7401" y="3833829"/>
            <a:ext cx="7734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Chia nhẩm  16 : 8 = 2 (ô vuông).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52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7926" y="-69076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926" y="-69076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704732" y="2925109"/>
            <a:ext cx="7589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Đếm số ô vuông (có 24 ô vuông) 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7402" y="3833829"/>
            <a:ext cx="7464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Chia nhẩm  24 : 8 = 3 (ô vuông)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1423224" y="2895600"/>
            <a:ext cx="3124200" cy="2286000"/>
            <a:chOff x="2280" y="2202"/>
            <a:chExt cx="2520" cy="1905"/>
          </a:xfrm>
          <a:solidFill>
            <a:schemeClr val="bg1"/>
          </a:solidFill>
        </p:grpSpPr>
        <p:grpSp>
          <p:nvGrpSpPr>
            <p:cNvPr id="37" name="Group 36"/>
            <p:cNvGrpSpPr>
              <a:grpSpLocks/>
            </p:cNvGrpSpPr>
            <p:nvPr/>
          </p:nvGrpSpPr>
          <p:grpSpPr bwMode="auto">
            <a:xfrm>
              <a:off x="228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51" name="Rectangle 37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38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39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40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41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42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43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44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45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46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" name="Rectangle 47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" name="Rectangle 48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8" name="Group 49"/>
            <p:cNvGrpSpPr>
              <a:grpSpLocks/>
            </p:cNvGrpSpPr>
            <p:nvPr/>
          </p:nvGrpSpPr>
          <p:grpSpPr bwMode="auto">
            <a:xfrm>
              <a:off x="354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39" name="Rectangle 50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3" name="Rectangle 62"/>
          <p:cNvSpPr/>
          <p:nvPr/>
        </p:nvSpPr>
        <p:spPr>
          <a:xfrm>
            <a:off x="1423224" y="2895600"/>
            <a:ext cx="519113" cy="609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943924" y="2895600"/>
            <a:ext cx="520700" cy="614363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464624" y="2895600"/>
            <a:ext cx="520700" cy="609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294136" y="1928654"/>
            <a:ext cx="641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smtClean="0">
                <a:solidFill>
                  <a:srgbClr val="000000"/>
                </a:solidFill>
                <a:cs typeface="Arial" panose="020B0604020202020204" pitchFamily="34" charset="0"/>
              </a:rPr>
              <a:t>b)</a:t>
            </a:r>
            <a:endParaRPr lang="en-US" altLang="en-US" sz="40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5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63" grpId="0" animBg="1"/>
      <p:bldP spid="64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2133712" y="1875683"/>
            <a:ext cx="7162901" cy="2467282"/>
          </a:xfrm>
        </p:spPr>
        <p:txBody>
          <a:bodyPr/>
          <a:lstStyle/>
          <a:p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Chào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tạm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biệt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endParaRPr lang="zh-CN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000120141119A01PPBG">
  <a:themeElements>
    <a:clrScheme name="自定义 10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6CBCBC"/>
      </a:accent1>
      <a:accent2>
        <a:srgbClr val="3DCEB5"/>
      </a:accent2>
      <a:accent3>
        <a:srgbClr val="3DB7CF"/>
      </a:accent3>
      <a:accent4>
        <a:srgbClr val="E676A9"/>
      </a:accent4>
      <a:accent5>
        <a:srgbClr val="BAB65E"/>
      </a:accent5>
      <a:accent6>
        <a:srgbClr val="FFB14A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348</Words>
  <Application>Microsoft Office PowerPoint</Application>
  <PresentationFormat>Widescreen</PresentationFormat>
  <Paragraphs>73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微软雅黑</vt:lpstr>
      <vt:lpstr>宋体</vt:lpstr>
      <vt:lpstr>Arial</vt:lpstr>
      <vt:lpstr>Calibri</vt:lpstr>
      <vt:lpstr>Cambria Math</vt:lpstr>
      <vt:lpstr>等线</vt:lpstr>
      <vt:lpstr>等线 Light</vt:lpstr>
      <vt:lpstr>HP001 4 hàng</vt:lpstr>
      <vt:lpstr>黑体</vt:lpstr>
      <vt:lpstr>Tempus Sans ITC</vt:lpstr>
      <vt:lpstr>Times New Roman</vt:lpstr>
      <vt:lpstr>Wingdings 2</vt:lpstr>
      <vt:lpstr>幼圆</vt:lpstr>
      <vt:lpstr>A000120141119A01PPBG</vt:lpstr>
      <vt:lpstr>CHÀO MỪNG CÁC CON ĐẾN VỚI LỚP HỌC TRỰC TUYẾN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Chào tạm biệt các em</vt:lpstr>
    </vt:vector>
  </TitlesOfParts>
  <Manager/>
  <Company/>
  <LinksUpToDate>false</LinksUpToDate>
  <SharedDoc>false</SharedDoc>
  <HyperlinkBase>更多资源关注@好教师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更多资源关注@好教师</dc:title>
  <dc:subject>更多资源关注@好教师</dc:subject>
  <dc:creator/>
  <cp:keywords>更多资源关注@好教师</cp:keywords>
  <dc:description>更多资源关注@好教师</dc:description>
  <cp:lastModifiedBy/>
  <cp:revision>2</cp:revision>
  <dcterms:created xsi:type="dcterms:W3CDTF">2017-03-30T13:04:00Z</dcterms:created>
  <dcterms:modified xsi:type="dcterms:W3CDTF">2021-11-26T04:05:11Z</dcterms:modified>
  <cp:category>更多资源关注@好教师</cp:category>
</cp:coreProperties>
</file>