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91" r:id="rId3"/>
    <p:sldId id="257" r:id="rId4"/>
    <p:sldId id="292" r:id="rId5"/>
    <p:sldId id="258" r:id="rId6"/>
    <p:sldId id="293" r:id="rId7"/>
    <p:sldId id="259" r:id="rId8"/>
    <p:sldId id="277" r:id="rId9"/>
    <p:sldId id="294" r:id="rId10"/>
    <p:sldId id="285" r:id="rId11"/>
    <p:sldId id="295" r:id="rId12"/>
    <p:sldId id="261" r:id="rId13"/>
    <p:sldId id="296" r:id="rId14"/>
    <p:sldId id="278" r:id="rId15"/>
    <p:sldId id="297" r:id="rId16"/>
    <p:sldId id="280" r:id="rId17"/>
    <p:sldId id="298" r:id="rId18"/>
    <p:sldId id="284" r:id="rId19"/>
    <p:sldId id="299" r:id="rId20"/>
    <p:sldId id="283" r:id="rId21"/>
    <p:sldId id="300" r:id="rId22"/>
    <p:sldId id="279" r:id="rId23"/>
    <p:sldId id="301" r:id="rId24"/>
    <p:sldId id="281" r:id="rId25"/>
    <p:sldId id="302" r:id="rId26"/>
    <p:sldId id="262" r:id="rId27"/>
    <p:sldId id="303" r:id="rId28"/>
    <p:sldId id="263" r:id="rId29"/>
    <p:sldId id="304" r:id="rId30"/>
    <p:sldId id="264" r:id="rId31"/>
    <p:sldId id="305" r:id="rId32"/>
    <p:sldId id="265" r:id="rId33"/>
    <p:sldId id="306" r:id="rId34"/>
    <p:sldId id="266" r:id="rId35"/>
    <p:sldId id="307" r:id="rId36"/>
    <p:sldId id="286" r:id="rId37"/>
    <p:sldId id="308" r:id="rId38"/>
    <p:sldId id="269" r:id="rId39"/>
    <p:sldId id="309" r:id="rId40"/>
    <p:sldId id="270" r:id="rId41"/>
    <p:sldId id="310" r:id="rId42"/>
    <p:sldId id="271" r:id="rId43"/>
    <p:sldId id="311" r:id="rId44"/>
    <p:sldId id="272" r:id="rId45"/>
    <p:sldId id="312" r:id="rId46"/>
    <p:sldId id="273" r:id="rId47"/>
    <p:sldId id="313" r:id="rId48"/>
    <p:sldId id="290" r:id="rId49"/>
    <p:sldId id="314" r:id="rId50"/>
    <p:sldId id="27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62" autoAdjust="0"/>
  </p:normalViewPr>
  <p:slideViewPr>
    <p:cSldViewPr>
      <p:cViewPr>
        <p:scale>
          <a:sx n="66" d="100"/>
          <a:sy n="66" d="100"/>
        </p:scale>
        <p:origin x="-149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E1EE3-BE1E-442B-85BE-6D7DA673583E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1857B-022F-483E-B11E-6C9F747E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857B-022F-483E-B11E-6C9F747E63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71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857B-022F-483E-B11E-6C9F747E63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EAFA-8865-4195-A20C-09C9F10A25C7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FBD3-6ACD-4CD7-928D-0B0B1E46F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1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EAFA-8865-4195-A20C-09C9F10A25C7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FBD3-6ACD-4CD7-928D-0B0B1E46F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7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EAFA-8865-4195-A20C-09C9F10A25C7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FBD3-6ACD-4CD7-928D-0B0B1E46F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1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EAFA-8865-4195-A20C-09C9F10A25C7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FBD3-6ACD-4CD7-928D-0B0B1E46F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1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EAFA-8865-4195-A20C-09C9F10A25C7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FBD3-6ACD-4CD7-928D-0B0B1E46F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3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EAFA-8865-4195-A20C-09C9F10A25C7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FBD3-6ACD-4CD7-928D-0B0B1E46F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3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EAFA-8865-4195-A20C-09C9F10A25C7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FBD3-6ACD-4CD7-928D-0B0B1E46F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5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EAFA-8865-4195-A20C-09C9F10A25C7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FBD3-6ACD-4CD7-928D-0B0B1E46F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EAFA-8865-4195-A20C-09C9F10A25C7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FBD3-6ACD-4CD7-928D-0B0B1E46F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7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EAFA-8865-4195-A20C-09C9F10A25C7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FBD3-6ACD-4CD7-928D-0B0B1E46F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4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EAFA-8865-4195-A20C-09C9F10A25C7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FBD3-6ACD-4CD7-928D-0B0B1E46F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9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5EAFA-8865-4195-A20C-09C9F10A25C7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5FBD3-6ACD-4CD7-928D-0B0B1E46F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1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3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6.xml"/><Relationship Id="rId5" Type="http://schemas.openxmlformats.org/officeDocument/2006/relationships/slide" Target="slide44.xml"/><Relationship Id="rId4" Type="http://schemas.openxmlformats.org/officeDocument/2006/relationships/slide" Target="slide4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-152400" y="-228600"/>
            <a:ext cx="9144000" cy="1219200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CHÀO </a:t>
            </a:r>
            <a:r>
              <a:rPr lang="vi-VN" sz="5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Mừng</a:t>
            </a:r>
            <a:r>
              <a:rPr lang="en-US" sz="5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QUÝ </a:t>
            </a:r>
          </a:p>
          <a:p>
            <a:pPr algn="ctr">
              <a:defRPr/>
            </a:pPr>
            <a:r>
              <a:rPr lang="en-US" sz="5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THẦY CÔ ĐẾN DỰ GIỜ</a:t>
            </a:r>
          </a:p>
          <a:p>
            <a:pPr algn="ctr">
              <a:defRPr/>
            </a:pPr>
            <a:r>
              <a:rPr lang="en-US" sz="5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sp>
        <p:nvSpPr>
          <p:cNvPr id="5" name="Hộp_Văn_Bản 4"/>
          <p:cNvSpPr txBox="1">
            <a:spLocks noChangeArrowheads="1"/>
          </p:cNvSpPr>
          <p:nvPr/>
        </p:nvSpPr>
        <p:spPr bwMode="auto">
          <a:xfrm>
            <a:off x="1066800" y="4722813"/>
            <a:ext cx="708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600" b="1" dirty="0" smtClean="0"/>
              <a:t>MÔN </a:t>
            </a:r>
            <a:r>
              <a:rPr lang="en-US" sz="3600" b="1" dirty="0"/>
              <a:t>DẠY : KHOA HỌC</a:t>
            </a:r>
          </a:p>
        </p:txBody>
      </p:sp>
    </p:spTree>
    <p:extLst>
      <p:ext uri="{BB962C8B-B14F-4D97-AF65-F5344CB8AC3E}">
        <p14:creationId xmlns:p14="http://schemas.microsoft.com/office/powerpoint/2010/main" val="242574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2362200" y="152400"/>
            <a:ext cx="6629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 err="1">
                <a:latin typeface="Arial" charset="0"/>
              </a:rPr>
              <a:t>Năng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lượng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mà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các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đồ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dùng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kê</a:t>
            </a:r>
            <a:r>
              <a:rPr lang="en-US" sz="2800" b="1" dirty="0" smtClean="0">
                <a:latin typeface="Arial" charset="0"/>
              </a:rPr>
              <a:t>̉ </a:t>
            </a:r>
            <a:r>
              <a:rPr lang="en-US" sz="2800" b="1" dirty="0" err="1" smtClean="0">
                <a:latin typeface="Arial" charset="0"/>
              </a:rPr>
              <a:t>trên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sử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dụng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được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lấy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từ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đâu</a:t>
            </a:r>
            <a:r>
              <a:rPr lang="en-US" sz="2800" b="1" dirty="0">
                <a:latin typeface="Arial" charset="0"/>
              </a:rPr>
              <a:t>?</a:t>
            </a:r>
          </a:p>
        </p:txBody>
      </p:sp>
      <p:sp>
        <p:nvSpPr>
          <p:cNvPr id="47112" name="Oval 8"/>
          <p:cNvSpPr>
            <a:spLocks noChangeArrowheads="1"/>
          </p:cNvSpPr>
          <p:nvPr/>
        </p:nvSpPr>
        <p:spPr bwMode="auto">
          <a:xfrm>
            <a:off x="152400" y="76200"/>
            <a:ext cx="2057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/>
              <a:t>Trao đổi cặp</a:t>
            </a:r>
          </a:p>
        </p:txBody>
      </p:sp>
      <p:pic>
        <p:nvPicPr>
          <p:cNvPr id="47113" name="Picture 9" descr="0db74942191c6094a1e093094a462e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1676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4" name="Picture 10" descr="42pd7300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2514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5" name="Picture 11" descr="212310428_catsette%20Philips%20AZ10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1981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6" name="Picture 12" descr="271207070207ElementsCompu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7" name="Picture 13" descr="Assets%5CO59%5Cdu%20lieu%20san%20pham%5CTU%20LANH%5CSAMSUNG%5CRS20CR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52800"/>
            <a:ext cx="2057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8" name="Picture 14" descr="ban_u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267200"/>
            <a:ext cx="1600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9" name="Picture 15" descr="Da-nang-noi-com-dien-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0"/>
            <a:ext cx="1828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20" name="Picture 16" descr="HP489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5486400"/>
            <a:ext cx="1390650" cy="10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21" name="Picture 17" descr="Quatdie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400"/>
            <a:ext cx="1828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22" name="Picture 18" descr="459quangtrung-hadong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362200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23" name="Picture 19" descr="samsu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715000"/>
            <a:ext cx="1981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887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/>
      <p:bldP spid="471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60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76200" y="2057400"/>
            <a:ext cx="73914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v"/>
            </a:pPr>
            <a:r>
              <a:rPr lang="en-US" sz="4000" dirty="0" err="1">
                <a:solidFill>
                  <a:srgbClr val="FF0000"/>
                </a:solidFill>
              </a:rPr>
              <a:t>Nguồn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điện</a:t>
            </a:r>
            <a:r>
              <a:rPr lang="en-US" sz="4000" dirty="0">
                <a:solidFill>
                  <a:srgbClr val="FF0000"/>
                </a:solidFill>
              </a:rPr>
              <a:t>:</a:t>
            </a:r>
          </a:p>
          <a:p>
            <a:r>
              <a:rPr lang="en-US" sz="3600" dirty="0"/>
              <a:t>                - </a:t>
            </a:r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 smtClean="0"/>
              <a:t>điện</a:t>
            </a:r>
            <a:endParaRPr lang="en-US" sz="3600" dirty="0" smtClean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200" y="1447800"/>
            <a:ext cx="8458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 i="1" u="sng" dirty="0" err="1">
                <a:latin typeface="+mj-lt"/>
                <a:cs typeface="Arial" pitchFamily="34" charset="0"/>
              </a:rPr>
              <a:t>Hoạt</a:t>
            </a:r>
            <a:r>
              <a:rPr lang="en-US" sz="3600" b="1" i="1" u="sng" dirty="0">
                <a:latin typeface="+mj-lt"/>
                <a:cs typeface="Arial" pitchFamily="34" charset="0"/>
              </a:rPr>
              <a:t> </a:t>
            </a:r>
            <a:r>
              <a:rPr lang="en-US" sz="3600" b="1" i="1" u="sng" dirty="0" err="1">
                <a:latin typeface="+mj-lt"/>
                <a:cs typeface="Arial" pitchFamily="34" charset="0"/>
              </a:rPr>
              <a:t>động</a:t>
            </a:r>
            <a:r>
              <a:rPr lang="en-US" sz="3600" b="1" i="1" u="sng" dirty="0">
                <a:latin typeface="+mj-lt"/>
                <a:cs typeface="Arial" pitchFamily="34" charset="0"/>
              </a:rPr>
              <a:t> 1</a:t>
            </a:r>
            <a:r>
              <a:rPr lang="en-US" sz="3600" dirty="0">
                <a:latin typeface="+mj-lt"/>
                <a:cs typeface="Arial" pitchFamily="34" charset="0"/>
              </a:rPr>
              <a:t>: </a:t>
            </a:r>
            <a:r>
              <a:rPr lang="en-US" sz="3600" dirty="0" err="1">
                <a:latin typeface="+mj-lt"/>
                <a:cs typeface="Arial" pitchFamily="34" charset="0"/>
              </a:rPr>
              <a:t>Dòng</a:t>
            </a:r>
            <a:r>
              <a:rPr lang="en-US" sz="3600" dirty="0">
                <a:latin typeface="+mj-lt"/>
                <a:cs typeface="Arial" pitchFamily="34" charset="0"/>
              </a:rPr>
              <a:t> </a:t>
            </a:r>
            <a:r>
              <a:rPr lang="en-US" sz="3600" dirty="0" err="1">
                <a:latin typeface="+mj-lt"/>
                <a:cs typeface="Arial" pitchFamily="34" charset="0"/>
              </a:rPr>
              <a:t>điện</a:t>
            </a:r>
            <a:r>
              <a:rPr lang="en-US" sz="3600" dirty="0">
                <a:latin typeface="+mj-lt"/>
                <a:cs typeface="Arial" pitchFamily="34" charset="0"/>
              </a:rPr>
              <a:t> </a:t>
            </a:r>
            <a:r>
              <a:rPr lang="en-US" sz="3600" dirty="0" err="1">
                <a:latin typeface="+mj-lt"/>
                <a:cs typeface="Arial" pitchFamily="34" charset="0"/>
              </a:rPr>
              <a:t>mang</a:t>
            </a:r>
            <a:r>
              <a:rPr lang="en-US" sz="3600" dirty="0">
                <a:latin typeface="+mj-lt"/>
                <a:cs typeface="Arial" pitchFamily="34" charset="0"/>
              </a:rPr>
              <a:t> </a:t>
            </a:r>
            <a:r>
              <a:rPr lang="en-US" sz="3600" dirty="0" err="1">
                <a:latin typeface="+mj-lt"/>
                <a:cs typeface="Arial" pitchFamily="34" charset="0"/>
              </a:rPr>
              <a:t>năng</a:t>
            </a:r>
            <a:r>
              <a:rPr lang="en-US" sz="3600" dirty="0">
                <a:latin typeface="+mj-lt"/>
                <a:cs typeface="Arial" pitchFamily="34" charset="0"/>
              </a:rPr>
              <a:t> </a:t>
            </a:r>
            <a:r>
              <a:rPr lang="en-US" sz="3600" dirty="0" err="1">
                <a:latin typeface="+mj-lt"/>
                <a:cs typeface="Arial" pitchFamily="34" charset="0"/>
              </a:rPr>
              <a:t>lượng</a:t>
            </a:r>
            <a:endParaRPr lang="en-US" sz="3600" dirty="0">
              <a:latin typeface="+mj-lt"/>
              <a:cs typeface="Arial" pitchFamily="34" charset="0"/>
            </a:endParaRPr>
          </a:p>
          <a:p>
            <a:r>
              <a:rPr lang="en-US" sz="3600" dirty="0">
                <a:latin typeface="+mj-lt"/>
                <a:cs typeface="Arial" pitchFamily="34" charset="0"/>
              </a:rPr>
              <a:t> </a:t>
            </a:r>
          </a:p>
          <a:p>
            <a:endParaRPr lang="en-US" sz="36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70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16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86" y="304800"/>
            <a:ext cx="869111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0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75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̉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39291"/>
            <a:ext cx="8839200" cy="5878069"/>
          </a:xfrm>
          <a:prstGeom prst="rect">
            <a:avLst/>
          </a:prstGeom>
        </p:spPr>
      </p:pic>
      <p:sp>
        <p:nvSpPr>
          <p:cNvPr id="4" name="Hộp_Văn_Bản 3"/>
          <p:cNvSpPr txBox="1"/>
          <p:nvPr/>
        </p:nvSpPr>
        <p:spPr>
          <a:xfrm>
            <a:off x="2971800" y="63246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Nha</a:t>
            </a:r>
            <a:r>
              <a:rPr lang="en-US" sz="2800" b="1" dirty="0" smtClean="0"/>
              <a:t>̀ </a:t>
            </a:r>
            <a:r>
              <a:rPr lang="en-US" sz="2800" b="1" dirty="0" err="1" smtClean="0"/>
              <a:t>máy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nhiệt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điện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33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43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794"/>
            <a:ext cx="9144000" cy="5995406"/>
          </a:xfrm>
          <a:prstGeom prst="rect">
            <a:avLst/>
          </a:prstGeom>
        </p:spPr>
      </p:pic>
      <p:sp>
        <p:nvSpPr>
          <p:cNvPr id="5" name="Hộp_Văn_Bản 4"/>
          <p:cNvSpPr txBox="1"/>
          <p:nvPr/>
        </p:nvSpPr>
        <p:spPr>
          <a:xfrm>
            <a:off x="2971800" y="61722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Nha</a:t>
            </a:r>
            <a:r>
              <a:rPr lang="en-US" sz="2800" b="1" dirty="0" smtClean="0"/>
              <a:t>̀ </a:t>
            </a:r>
            <a:r>
              <a:rPr lang="en-US" sz="2800" b="1" dirty="0" err="1" smtClean="0"/>
              <a:t>máy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nhiệt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điện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2838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03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10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76200" y="2057400"/>
            <a:ext cx="7391400" cy="289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v"/>
            </a:pPr>
            <a:r>
              <a:rPr lang="en-US" sz="4000" dirty="0" err="1">
                <a:solidFill>
                  <a:srgbClr val="FF0000"/>
                </a:solidFill>
              </a:rPr>
              <a:t>Nguồn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điện</a:t>
            </a:r>
            <a:r>
              <a:rPr lang="en-US" sz="4000" dirty="0">
                <a:solidFill>
                  <a:srgbClr val="FF0000"/>
                </a:solidFill>
              </a:rPr>
              <a:t>:</a:t>
            </a:r>
          </a:p>
          <a:p>
            <a:r>
              <a:rPr lang="en-US" sz="3600" dirty="0"/>
              <a:t>                - </a:t>
            </a:r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 smtClean="0"/>
              <a:t>điện</a:t>
            </a:r>
          </a:p>
          <a:p>
            <a:r>
              <a:rPr lang="en-US" sz="3600" dirty="0" smtClean="0"/>
              <a:t>                - Pin</a:t>
            </a:r>
          </a:p>
          <a:p>
            <a:r>
              <a:rPr lang="en-US" sz="3600" dirty="0" smtClean="0"/>
              <a:t>                - </a:t>
            </a:r>
            <a:r>
              <a:rPr lang="en-US" sz="3600" dirty="0" err="1" smtClean="0"/>
              <a:t>Ắc</a:t>
            </a:r>
            <a:r>
              <a:rPr lang="en-US" sz="3600" dirty="0" smtClean="0"/>
              <a:t> </a:t>
            </a:r>
            <a:r>
              <a:rPr lang="en-US" sz="3600" dirty="0" err="1" smtClean="0"/>
              <a:t>quy</a:t>
            </a:r>
            <a:endParaRPr lang="en-US" sz="3600" dirty="0" smtClean="0"/>
          </a:p>
          <a:p>
            <a:r>
              <a:rPr lang="en-US" sz="3600" dirty="0" smtClean="0"/>
              <a:t>                - </a:t>
            </a:r>
            <a:r>
              <a:rPr lang="en-US" sz="3600" dirty="0" err="1" smtClean="0"/>
              <a:t>Đi</a:t>
            </a:r>
            <a:r>
              <a:rPr lang="en-US" sz="3600" dirty="0" smtClean="0"/>
              <a:t>- </a:t>
            </a:r>
            <a:r>
              <a:rPr lang="en-US" sz="3600" dirty="0" err="1" smtClean="0"/>
              <a:t>na</a:t>
            </a:r>
            <a:r>
              <a:rPr lang="en-US" sz="3600" dirty="0" smtClean="0"/>
              <a:t>- </a:t>
            </a:r>
            <a:r>
              <a:rPr lang="en-US" sz="3600" dirty="0" err="1" smtClean="0"/>
              <a:t>mo</a:t>
            </a:r>
            <a:r>
              <a:rPr lang="en-US" sz="3600" dirty="0" smtClean="0"/>
              <a:t> (</a:t>
            </a:r>
            <a:r>
              <a:rPr lang="en-US" sz="3600" dirty="0" err="1" smtClean="0"/>
              <a:t>máy</a:t>
            </a:r>
            <a:r>
              <a:rPr lang="en-US" sz="3600" dirty="0" smtClean="0"/>
              <a:t> </a:t>
            </a:r>
            <a:r>
              <a:rPr lang="en-US" sz="3600" dirty="0" err="1" smtClean="0"/>
              <a:t>phát</a:t>
            </a:r>
            <a:r>
              <a:rPr lang="en-US" sz="3600" dirty="0" smtClean="0"/>
              <a:t> </a:t>
            </a:r>
            <a:r>
              <a:rPr lang="en-US" sz="3600" dirty="0" err="1" smtClean="0"/>
              <a:t>điện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200" y="1447800"/>
            <a:ext cx="8458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 i="1" u="sng" dirty="0" err="1">
                <a:latin typeface="+mj-lt"/>
                <a:cs typeface="Arial" pitchFamily="34" charset="0"/>
              </a:rPr>
              <a:t>Hoạt</a:t>
            </a:r>
            <a:r>
              <a:rPr lang="en-US" sz="3600" b="1" i="1" u="sng" dirty="0">
                <a:latin typeface="+mj-lt"/>
                <a:cs typeface="Arial" pitchFamily="34" charset="0"/>
              </a:rPr>
              <a:t> </a:t>
            </a:r>
            <a:r>
              <a:rPr lang="en-US" sz="3600" b="1" i="1" u="sng" dirty="0" err="1">
                <a:latin typeface="+mj-lt"/>
                <a:cs typeface="Arial" pitchFamily="34" charset="0"/>
              </a:rPr>
              <a:t>động</a:t>
            </a:r>
            <a:r>
              <a:rPr lang="en-US" sz="3600" b="1" i="1" u="sng" dirty="0">
                <a:latin typeface="+mj-lt"/>
                <a:cs typeface="Arial" pitchFamily="34" charset="0"/>
              </a:rPr>
              <a:t> 1</a:t>
            </a:r>
            <a:r>
              <a:rPr lang="en-US" sz="3600" dirty="0">
                <a:latin typeface="+mj-lt"/>
                <a:cs typeface="Arial" pitchFamily="34" charset="0"/>
              </a:rPr>
              <a:t>: </a:t>
            </a:r>
            <a:r>
              <a:rPr lang="en-US" sz="3600" dirty="0" err="1">
                <a:latin typeface="+mj-lt"/>
                <a:cs typeface="Arial" pitchFamily="34" charset="0"/>
              </a:rPr>
              <a:t>Dòng</a:t>
            </a:r>
            <a:r>
              <a:rPr lang="en-US" sz="3600" dirty="0">
                <a:latin typeface="+mj-lt"/>
                <a:cs typeface="Arial" pitchFamily="34" charset="0"/>
              </a:rPr>
              <a:t> </a:t>
            </a:r>
            <a:r>
              <a:rPr lang="en-US" sz="3600" dirty="0" err="1">
                <a:latin typeface="+mj-lt"/>
                <a:cs typeface="Arial" pitchFamily="34" charset="0"/>
              </a:rPr>
              <a:t>điện</a:t>
            </a:r>
            <a:r>
              <a:rPr lang="en-US" sz="3600" dirty="0">
                <a:latin typeface="+mj-lt"/>
                <a:cs typeface="Arial" pitchFamily="34" charset="0"/>
              </a:rPr>
              <a:t> </a:t>
            </a:r>
            <a:r>
              <a:rPr lang="en-US" sz="3600" dirty="0" err="1">
                <a:latin typeface="+mj-lt"/>
                <a:cs typeface="Arial" pitchFamily="34" charset="0"/>
              </a:rPr>
              <a:t>mang</a:t>
            </a:r>
            <a:r>
              <a:rPr lang="en-US" sz="3600" dirty="0">
                <a:latin typeface="+mj-lt"/>
                <a:cs typeface="Arial" pitchFamily="34" charset="0"/>
              </a:rPr>
              <a:t> </a:t>
            </a:r>
            <a:r>
              <a:rPr lang="en-US" sz="3600" dirty="0" err="1">
                <a:latin typeface="+mj-lt"/>
                <a:cs typeface="Arial" pitchFamily="34" charset="0"/>
              </a:rPr>
              <a:t>năng</a:t>
            </a:r>
            <a:r>
              <a:rPr lang="en-US" sz="3600" dirty="0">
                <a:latin typeface="+mj-lt"/>
                <a:cs typeface="Arial" pitchFamily="34" charset="0"/>
              </a:rPr>
              <a:t> </a:t>
            </a:r>
            <a:r>
              <a:rPr lang="en-US" sz="3600" dirty="0" err="1">
                <a:latin typeface="+mj-lt"/>
                <a:cs typeface="Arial" pitchFamily="34" charset="0"/>
              </a:rPr>
              <a:t>lượng</a:t>
            </a:r>
            <a:endParaRPr lang="en-US" sz="3600" dirty="0">
              <a:latin typeface="+mj-lt"/>
              <a:cs typeface="Arial" pitchFamily="34" charset="0"/>
            </a:endParaRPr>
          </a:p>
          <a:p>
            <a:r>
              <a:rPr lang="en-US" sz="3600" dirty="0">
                <a:latin typeface="+mj-lt"/>
                <a:cs typeface="Arial" pitchFamily="34" charset="0"/>
              </a:rPr>
              <a:t> </a:t>
            </a:r>
          </a:p>
          <a:p>
            <a:endParaRPr lang="en-US" sz="36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50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84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Pin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4495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0" descr="small_nvn_1224826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038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1" descr="may%20phat%20dien%20elema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191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50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81000" y="2209800"/>
            <a:ext cx="3200400" cy="4495800"/>
            <a:chOff x="192" y="1296"/>
            <a:chExt cx="2016" cy="2832"/>
          </a:xfrm>
        </p:grpSpPr>
        <p:pic>
          <p:nvPicPr>
            <p:cNvPr id="5" name="Picture 5" descr="tba1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96"/>
              <a:ext cx="1824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92" y="3840"/>
              <a:ext cx="20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.VnArabia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.VnArabia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.VnArabia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.VnArabia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.VnArabi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.VnArabi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.VnArabi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.VnArabi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.VnArabia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400" b="1">
                  <a:latin typeface="Arial" charset="0"/>
                  <a:cs typeface="Arial" charset="0"/>
                </a:rPr>
                <a:t>Nhà máy phát điện</a:t>
              </a: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5823148" y="2438400"/>
            <a:ext cx="5835452" cy="4419600"/>
            <a:chOff x="2448" y="1968"/>
            <a:chExt cx="3024" cy="1893"/>
          </a:xfrm>
        </p:grpSpPr>
        <p:pic>
          <p:nvPicPr>
            <p:cNvPr id="8" name="Picture 8" descr="Picture1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968"/>
              <a:ext cx="1335" cy="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448" y="3600"/>
              <a:ext cx="3024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.VnArabia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.VnArabia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.VnArabia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.VnArabia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.VnArabi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.VnArabi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.VnArabi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.VnArabi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.VnArabia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endParaRPr lang="en-US" sz="2400" b="1" dirty="0">
                <a:latin typeface="VNI-Times" pitchFamily="2" charset="0"/>
                <a:cs typeface="Arial" charset="0"/>
              </a:endParaRPr>
            </a:p>
          </p:txBody>
        </p:sp>
      </p:grp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3124200" y="2177313"/>
            <a:ext cx="3569097" cy="3004287"/>
            <a:chOff x="2256" y="926"/>
            <a:chExt cx="2304" cy="1714"/>
          </a:xfrm>
        </p:grpSpPr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V="1">
              <a:off x="2352" y="1104"/>
              <a:ext cx="912" cy="1536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 flipV="1">
              <a:off x="3312" y="1104"/>
              <a:ext cx="937" cy="1511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2256" y="926"/>
              <a:ext cx="2304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.VnArabia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.VnArabia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.VnArabia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.VnArabia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.VnArabi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.VnArabi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.VnArabi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.VnArabi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.VnArabia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600" b="1" dirty="0">
                  <a:latin typeface="Arial" charset="0"/>
                  <a:cs typeface="Arial" charset="0"/>
                </a:rPr>
                <a:t>     </a:t>
              </a:r>
              <a:r>
                <a:rPr lang="en-US" sz="2600" b="1" dirty="0" err="1">
                  <a:latin typeface="Arial" charset="0"/>
                  <a:cs typeface="Arial" charset="0"/>
                </a:rPr>
                <a:t>Đường</a:t>
              </a:r>
              <a:r>
                <a:rPr lang="en-US" sz="2600" b="1" dirty="0">
                  <a:latin typeface="Arial" charset="0"/>
                  <a:cs typeface="Arial" charset="0"/>
                </a:rPr>
                <a:t> </a:t>
              </a:r>
              <a:r>
                <a:rPr lang="en-US" sz="2600" b="1" dirty="0" err="1">
                  <a:latin typeface="Arial" charset="0"/>
                  <a:cs typeface="Arial" charset="0"/>
                </a:rPr>
                <a:t>dây</a:t>
              </a:r>
              <a:r>
                <a:rPr lang="en-US" sz="2600" b="1" dirty="0">
                  <a:latin typeface="Arial" charset="0"/>
                  <a:cs typeface="Arial" charset="0"/>
                </a:rPr>
                <a:t> </a:t>
              </a:r>
              <a:r>
                <a:rPr lang="en-US" sz="2600" b="1" dirty="0" err="1">
                  <a:latin typeface="Arial" charset="0"/>
                  <a:cs typeface="Arial" charset="0"/>
                </a:rPr>
                <a:t>điện</a:t>
              </a:r>
              <a:endParaRPr lang="en-US" sz="26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7" name="WordArt 18" descr="White marble"/>
          <p:cNvSpPr>
            <a:spLocks noChangeArrowheads="1" noChangeShapeType="1" noTextEdit="1"/>
          </p:cNvSpPr>
          <p:nvPr/>
        </p:nvSpPr>
        <p:spPr bwMode="auto">
          <a:xfrm>
            <a:off x="2562225" y="1409700"/>
            <a:ext cx="36861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vi-VN" sz="2400" kern="10" dirty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SƠ ĐỒ TRUYỀN TẢI ĐIỆN</a:t>
            </a:r>
            <a:endParaRPr lang="en-US" sz="2400" kern="10" dirty="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19" name="Hộp_Văn_Bản 18"/>
          <p:cNvSpPr txBox="1"/>
          <p:nvPr/>
        </p:nvSpPr>
        <p:spPr>
          <a:xfrm>
            <a:off x="6409984" y="5228066"/>
            <a:ext cx="1234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Ổ </a:t>
            </a:r>
            <a:r>
              <a:rPr lang="en-US" sz="2800" b="1" dirty="0" err="1" smtClean="0">
                <a:solidFill>
                  <a:srgbClr val="FF0000"/>
                </a:solidFill>
              </a:rPr>
              <a:t>điện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Hình chữ nhật 19"/>
          <p:cNvSpPr/>
          <p:nvPr/>
        </p:nvSpPr>
        <p:spPr>
          <a:xfrm>
            <a:off x="5753100" y="5715000"/>
            <a:ext cx="43053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latin typeface="VNI-Times" pitchFamily="2" charset="0"/>
                <a:cs typeface="Arial" charset="0"/>
              </a:rPr>
              <a:t>Hoä</a:t>
            </a:r>
            <a:r>
              <a:rPr lang="en-US" sz="2800" b="1" dirty="0" smtClean="0">
                <a:latin typeface="VNI-Times" pitchFamily="2" charset="0"/>
                <a:cs typeface="Arial" charset="0"/>
              </a:rPr>
              <a:t> </a:t>
            </a:r>
            <a:r>
              <a:rPr lang="en-US" sz="2800" b="1" dirty="0" err="1" smtClean="0">
                <a:latin typeface="VNI-Times" pitchFamily="2" charset="0"/>
                <a:cs typeface="Arial" charset="0"/>
              </a:rPr>
              <a:t>gia</a:t>
            </a:r>
            <a:r>
              <a:rPr lang="en-US" sz="2800" b="1" dirty="0" smtClean="0">
                <a:latin typeface="VNI-Times" pitchFamily="2" charset="0"/>
                <a:cs typeface="Arial" charset="0"/>
              </a:rPr>
              <a:t> </a:t>
            </a:r>
            <a:r>
              <a:rPr lang="en-US" sz="2800" b="1" dirty="0" err="1" smtClean="0">
                <a:latin typeface="VNI-Times" pitchFamily="2" charset="0"/>
                <a:cs typeface="Arial" charset="0"/>
              </a:rPr>
              <a:t>ñình</a:t>
            </a:r>
            <a:r>
              <a:rPr lang="en-US" sz="2800" b="1" dirty="0" smtClean="0">
                <a:latin typeface="VNI-Times" pitchFamily="2" charset="0"/>
                <a:cs typeface="Arial" charset="0"/>
              </a:rPr>
              <a:t>, </a:t>
            </a:r>
            <a:r>
              <a:rPr lang="en-US" sz="2800" b="1" dirty="0" err="1" smtClean="0">
                <a:latin typeface="VNI-Times" pitchFamily="2" charset="0"/>
                <a:cs typeface="Arial" charset="0"/>
              </a:rPr>
              <a:t>cô</a:t>
            </a:r>
            <a:r>
              <a:rPr lang="en-US" sz="2800" b="1" dirty="0" smtClean="0">
                <a:latin typeface="VNI-Times" pitchFamily="2" charset="0"/>
                <a:cs typeface="Arial" charset="0"/>
              </a:rPr>
              <a:t> </a:t>
            </a:r>
            <a:r>
              <a:rPr lang="en-US" sz="2800" b="1" dirty="0" err="1" smtClean="0">
                <a:latin typeface="VNI-Times" pitchFamily="2" charset="0"/>
                <a:cs typeface="Arial" charset="0"/>
              </a:rPr>
              <a:t>quan</a:t>
            </a:r>
            <a:r>
              <a:rPr lang="en-US" sz="2800" b="1" dirty="0" smtClean="0">
                <a:latin typeface="VNI-Times" pitchFamily="2" charset="0"/>
                <a:cs typeface="Arial" charset="0"/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en-US" sz="2800" b="1" dirty="0" err="1" smtClean="0">
                <a:latin typeface="VNI-Times" pitchFamily="2" charset="0"/>
                <a:cs typeface="Arial" charset="0"/>
              </a:rPr>
              <a:t>nhaø</a:t>
            </a:r>
            <a:r>
              <a:rPr lang="en-US" sz="2800" b="1" dirty="0" smtClean="0">
                <a:latin typeface="VNI-Times" pitchFamily="2" charset="0"/>
                <a:cs typeface="Arial" charset="0"/>
              </a:rPr>
              <a:t> </a:t>
            </a:r>
            <a:r>
              <a:rPr lang="en-US" sz="2800" b="1" dirty="0" err="1" smtClean="0">
                <a:latin typeface="VNI-Times" pitchFamily="2" charset="0"/>
                <a:cs typeface="Arial" charset="0"/>
              </a:rPr>
              <a:t>maùy</a:t>
            </a:r>
            <a:r>
              <a:rPr lang="en-US" sz="2800" b="1" dirty="0" smtClean="0">
                <a:latin typeface="VNI-Times" pitchFamily="2" charset="0"/>
                <a:cs typeface="Arial" charset="0"/>
              </a:rPr>
              <a:t>,...</a:t>
            </a:r>
            <a:endParaRPr lang="en-US" sz="2800" b="1" dirty="0">
              <a:latin typeface="VNI-Times" pitchFamily="2" charset="0"/>
              <a:cs typeface="Arial" charset="0"/>
            </a:endParaRPr>
          </a:p>
        </p:txBody>
      </p:sp>
      <p:cxnSp>
        <p:nvCxnSpPr>
          <p:cNvPr id="21" name="Đường kết nối Mũi tên Thẳng 20"/>
          <p:cNvCxnSpPr>
            <a:stCxn id="15" idx="0"/>
          </p:cNvCxnSpPr>
          <p:nvPr/>
        </p:nvCxnSpPr>
        <p:spPr>
          <a:xfrm>
            <a:off x="6211531" y="5137780"/>
            <a:ext cx="319898" cy="2034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18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51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838200"/>
            <a:ext cx="8686800" cy="1143000"/>
          </a:xfrm>
        </p:spPr>
        <p:txBody>
          <a:bodyPr/>
          <a:lstStyle/>
          <a:p>
            <a:r>
              <a:rPr lang="en-US" sz="3600" b="1" i="1" u="sng" dirty="0" err="1"/>
              <a:t>Hoạt</a:t>
            </a:r>
            <a:r>
              <a:rPr lang="en-US" sz="3600" b="1" i="1" u="sng" dirty="0"/>
              <a:t> </a:t>
            </a:r>
            <a:r>
              <a:rPr lang="en-US" sz="3600" b="1" i="1" u="sng" dirty="0" err="1"/>
              <a:t>động</a:t>
            </a:r>
            <a:r>
              <a:rPr lang="en-US" sz="3600" b="1" i="1" u="sng" dirty="0"/>
              <a:t> 2</a:t>
            </a:r>
            <a:r>
              <a:rPr lang="en-US" sz="3600" dirty="0"/>
              <a:t>: </a:t>
            </a:r>
            <a:r>
              <a:rPr lang="en-US" sz="3600" dirty="0" err="1"/>
              <a:t>Ứng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dòng</a:t>
            </a:r>
            <a:r>
              <a:rPr lang="en-US" sz="3600" dirty="0"/>
              <a:t> </a:t>
            </a:r>
            <a:r>
              <a:rPr lang="en-US" sz="3600" dirty="0" err="1"/>
              <a:t>điện</a:t>
            </a:r>
            <a:r>
              <a:rPr lang="en-US" sz="3600" dirty="0"/>
              <a:t>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76200" y="1600200"/>
            <a:ext cx="81534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/>
              <a:t>Quan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sát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vật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thật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mô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tranh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ảnh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đồ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dùng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máy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móc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động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sưu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tầm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hãy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hoàn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thành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bảng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sau</a:t>
            </a:r>
            <a:r>
              <a:rPr lang="en-US" sz="2800" b="1" dirty="0" smtClean="0"/>
              <a:t>.</a:t>
            </a:r>
          </a:p>
          <a:p>
            <a:endParaRPr lang="en-US" sz="2800" b="1" dirty="0"/>
          </a:p>
        </p:txBody>
      </p:sp>
      <p:graphicFrame>
        <p:nvGraphicFramePr>
          <p:cNvPr id="6" name="Group 5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08817981"/>
              </p:ext>
            </p:extLst>
          </p:nvPr>
        </p:nvGraphicFramePr>
        <p:xfrm>
          <a:off x="304800" y="3339528"/>
          <a:ext cx="8001000" cy="3518472"/>
        </p:xfrm>
        <a:graphic>
          <a:graphicData uri="http://schemas.openxmlformats.org/drawingml/2006/table">
            <a:tbl>
              <a:tblPr/>
              <a:tblGrid>
                <a:gridCol w="2438400"/>
                <a:gridCol w="1905000"/>
                <a:gridCol w="1295400"/>
                <a:gridCol w="1295400"/>
                <a:gridCol w="1066800"/>
              </a:tblGrid>
              <a:tr h="5984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đồ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dùng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sử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dụng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điện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Nguồn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điện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Tác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dụng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dòng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điện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84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Thắp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sáng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Đốt nóng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Chạy máy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Hộp_Văn_Bản 1"/>
          <p:cNvSpPr txBox="1"/>
          <p:nvPr/>
        </p:nvSpPr>
        <p:spPr>
          <a:xfrm>
            <a:off x="533400" y="53340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Bóng</a:t>
            </a:r>
            <a:r>
              <a:rPr lang="en-US" sz="2800" dirty="0" smtClean="0"/>
              <a:t> </a:t>
            </a:r>
            <a:r>
              <a:rPr lang="en-US" sz="2800" dirty="0" err="1" smtClean="0"/>
              <a:t>đèn</a:t>
            </a:r>
            <a:endParaRPr lang="en-US" sz="2800" dirty="0"/>
          </a:p>
        </p:txBody>
      </p:sp>
      <p:sp>
        <p:nvSpPr>
          <p:cNvPr id="8" name="Hộp_Văn_Bản 7"/>
          <p:cNvSpPr txBox="1"/>
          <p:nvPr/>
        </p:nvSpPr>
        <p:spPr>
          <a:xfrm>
            <a:off x="2895600" y="5294293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Nha</a:t>
            </a:r>
            <a:r>
              <a:rPr lang="en-US" sz="2800" dirty="0" smtClean="0"/>
              <a:t>̀ </a:t>
            </a:r>
            <a:r>
              <a:rPr lang="en-US" sz="2800" dirty="0" err="1" smtClean="0"/>
              <a:t>máy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điện</a:t>
            </a:r>
            <a:endParaRPr lang="en-US" sz="2800" dirty="0"/>
          </a:p>
        </p:txBody>
      </p:sp>
      <p:sp>
        <p:nvSpPr>
          <p:cNvPr id="9" name="Hộp_Văn_Bản 8"/>
          <p:cNvSpPr txBox="1"/>
          <p:nvPr/>
        </p:nvSpPr>
        <p:spPr>
          <a:xfrm>
            <a:off x="5143500" y="533400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11" name="Hình Bầu dục 10"/>
          <p:cNvSpPr/>
          <p:nvPr/>
        </p:nvSpPr>
        <p:spPr>
          <a:xfrm>
            <a:off x="5638800" y="2514600"/>
            <a:ext cx="3419475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Nhóm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bàn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</a:rPr>
              <a:t> 2p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0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  <p:bldP spid="2" grpId="0"/>
      <p:bldP spid="8" grpId="0"/>
      <p:bldP spid="9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58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3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677132"/>
              </p:ext>
            </p:extLst>
          </p:nvPr>
        </p:nvGraphicFramePr>
        <p:xfrm>
          <a:off x="76200" y="76200"/>
          <a:ext cx="9067800" cy="6822125"/>
        </p:xfrm>
        <a:graphic>
          <a:graphicData uri="http://schemas.openxmlformats.org/drawingml/2006/table">
            <a:tbl>
              <a:tblPr/>
              <a:tblGrid>
                <a:gridCol w="2133600"/>
                <a:gridCol w="3581400"/>
                <a:gridCol w="1143000"/>
                <a:gridCol w="1066800"/>
                <a:gridCol w="1143000"/>
              </a:tblGrid>
              <a:tr h="10509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đồ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dùng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sử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dụng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điện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Nguồn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điện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Tác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dụng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dòng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điện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0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Thắp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sáng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Đốt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nóng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Chạy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máy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Bóng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điện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Nhà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máy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điện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×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Bàn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là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Nhà máy điện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×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Tivi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Nhà máy điện/ắc quy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×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Đài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Nhà máy điện/pin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×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Tủ lạnh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Nhà máy điện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×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Đèn pin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×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Máy tính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Nhà máy điện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×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Máy sấy tóc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Nhà máy điện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×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Đồng hồ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×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70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57200" y="1600200"/>
            <a:ext cx="8001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tx2"/>
                </a:solidFill>
              </a:rPr>
              <a:t>Câu</a:t>
            </a:r>
            <a:r>
              <a:rPr lang="en-US" sz="3200" b="1" dirty="0">
                <a:solidFill>
                  <a:schemeClr val="tx2"/>
                </a:solidFill>
              </a:rPr>
              <a:t> 1:Con </a:t>
            </a:r>
            <a:r>
              <a:rPr lang="en-US" sz="3200" b="1" dirty="0" err="1">
                <a:solidFill>
                  <a:schemeClr val="tx2"/>
                </a:solidFill>
              </a:rPr>
              <a:t>người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sử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dụng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năng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lượng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gió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vào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những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việc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gì</a:t>
            </a:r>
            <a:r>
              <a:rPr lang="en-US" sz="3200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33400" y="2849940"/>
            <a:ext cx="822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Con </a:t>
            </a:r>
            <a:r>
              <a:rPr lang="en-US" sz="3200" b="1" dirty="0" err="1"/>
              <a:t>người</a:t>
            </a:r>
            <a:r>
              <a:rPr lang="en-US" sz="3200" b="1" dirty="0"/>
              <a:t> </a:t>
            </a:r>
            <a:r>
              <a:rPr lang="en-US" sz="3200" b="1" dirty="0" err="1"/>
              <a:t>đã</a:t>
            </a:r>
            <a:r>
              <a:rPr lang="en-US" sz="3200" b="1" dirty="0"/>
              <a:t> </a:t>
            </a:r>
            <a:r>
              <a:rPr lang="en-US" sz="3200" b="1" dirty="0" err="1"/>
              <a:t>sử</a:t>
            </a:r>
            <a:r>
              <a:rPr lang="en-US" sz="3200" b="1" dirty="0"/>
              <a:t> </a:t>
            </a:r>
            <a:r>
              <a:rPr lang="en-US" sz="3200" b="1" dirty="0" err="1"/>
              <a:t>dụng</a:t>
            </a:r>
            <a:r>
              <a:rPr lang="en-US" sz="3200" b="1" dirty="0"/>
              <a:t> </a:t>
            </a:r>
            <a:r>
              <a:rPr lang="en-US" sz="3200" b="1" dirty="0" err="1"/>
              <a:t>năng</a:t>
            </a:r>
            <a:r>
              <a:rPr lang="en-US" sz="3200" b="1" dirty="0"/>
              <a:t> </a:t>
            </a:r>
            <a:r>
              <a:rPr lang="en-US" sz="3200" b="1" dirty="0" err="1"/>
              <a:t>lượng</a:t>
            </a:r>
            <a:r>
              <a:rPr lang="en-US" sz="3200" b="1" dirty="0"/>
              <a:t> </a:t>
            </a:r>
            <a:r>
              <a:rPr lang="en-US" sz="3200" b="1" dirty="0" err="1"/>
              <a:t>gió</a:t>
            </a:r>
            <a:r>
              <a:rPr lang="en-US" sz="3200" b="1" dirty="0"/>
              <a:t> </a:t>
            </a:r>
            <a:r>
              <a:rPr lang="en-US" sz="3200" b="1" dirty="0" err="1"/>
              <a:t>để</a:t>
            </a:r>
            <a:r>
              <a:rPr lang="en-US" sz="3200" b="1" dirty="0"/>
              <a:t> </a:t>
            </a:r>
            <a:r>
              <a:rPr lang="en-US" sz="3200" b="1" dirty="0" err="1"/>
              <a:t>chạy</a:t>
            </a:r>
            <a:r>
              <a:rPr lang="en-US" sz="3200" b="1" dirty="0"/>
              <a:t> </a:t>
            </a:r>
            <a:r>
              <a:rPr lang="en-US" sz="3200" b="1" dirty="0" err="1"/>
              <a:t>thuyền</a:t>
            </a:r>
            <a:r>
              <a:rPr lang="en-US" sz="3200" b="1" dirty="0"/>
              <a:t> </a:t>
            </a:r>
            <a:r>
              <a:rPr lang="en-US" sz="3200" b="1" dirty="0" err="1"/>
              <a:t>buồm</a:t>
            </a:r>
            <a:r>
              <a:rPr lang="en-US" sz="3200" b="1" dirty="0"/>
              <a:t> ,</a:t>
            </a:r>
            <a:r>
              <a:rPr lang="en-US" sz="3200" b="1" dirty="0" err="1"/>
              <a:t>làm</a:t>
            </a:r>
            <a:r>
              <a:rPr lang="en-US" sz="3200" b="1" dirty="0"/>
              <a:t> quay </a:t>
            </a:r>
            <a:r>
              <a:rPr lang="en-US" sz="3200" b="1" dirty="0" err="1"/>
              <a:t>tua</a:t>
            </a:r>
            <a:r>
              <a:rPr lang="en-US" sz="3200" b="1" dirty="0"/>
              <a:t> bin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nhà</a:t>
            </a:r>
            <a:r>
              <a:rPr lang="en-US" sz="3200" b="1" dirty="0"/>
              <a:t> </a:t>
            </a:r>
            <a:r>
              <a:rPr lang="en-US" sz="3200" b="1" dirty="0" err="1"/>
              <a:t>máy</a:t>
            </a:r>
            <a:r>
              <a:rPr lang="en-US" sz="3200" b="1" dirty="0"/>
              <a:t> </a:t>
            </a:r>
            <a:r>
              <a:rPr lang="en-US" sz="3200" b="1" dirty="0" err="1"/>
              <a:t>phát</a:t>
            </a:r>
            <a:r>
              <a:rPr lang="en-US" sz="3200" b="1" dirty="0"/>
              <a:t> </a:t>
            </a:r>
            <a:r>
              <a:rPr lang="en-US" sz="3200" b="1" dirty="0" err="1"/>
              <a:t>điện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668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8991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295400"/>
            <a:ext cx="876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 i="1" u="sng" dirty="0" err="1">
                <a:solidFill>
                  <a:schemeClr val="tx2"/>
                </a:solidFill>
              </a:rPr>
              <a:t>Hoạt</a:t>
            </a:r>
            <a:r>
              <a:rPr lang="en-US" sz="3600" b="1" i="1" u="sng" dirty="0">
                <a:solidFill>
                  <a:schemeClr val="tx2"/>
                </a:solidFill>
              </a:rPr>
              <a:t> </a:t>
            </a:r>
            <a:r>
              <a:rPr lang="en-US" sz="3600" b="1" i="1" u="sng" dirty="0" err="1">
                <a:solidFill>
                  <a:schemeClr val="tx2"/>
                </a:solidFill>
              </a:rPr>
              <a:t>động</a:t>
            </a:r>
            <a:r>
              <a:rPr lang="en-US" sz="3600" b="1" i="1" u="sng" dirty="0">
                <a:solidFill>
                  <a:schemeClr val="tx2"/>
                </a:solidFill>
              </a:rPr>
              <a:t> 2</a:t>
            </a:r>
            <a:r>
              <a:rPr lang="en-US" sz="3600" b="1" dirty="0">
                <a:solidFill>
                  <a:schemeClr val="tx2"/>
                </a:solidFill>
              </a:rPr>
              <a:t>: </a:t>
            </a:r>
            <a:r>
              <a:rPr lang="en-US" sz="3600" b="1" dirty="0" err="1">
                <a:solidFill>
                  <a:schemeClr val="tx2"/>
                </a:solidFill>
              </a:rPr>
              <a:t>Ứng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dụng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của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dòng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điện</a:t>
            </a:r>
            <a:r>
              <a:rPr lang="en-US" sz="36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895600" y="2971800"/>
            <a:ext cx="4191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b="1" dirty="0" err="1"/>
              <a:t>Thắp</a:t>
            </a:r>
            <a:r>
              <a:rPr lang="en-US" sz="4000" b="1" dirty="0"/>
              <a:t> </a:t>
            </a:r>
            <a:r>
              <a:rPr lang="en-US" sz="4000" b="1" dirty="0" err="1"/>
              <a:t>sáng</a:t>
            </a:r>
            <a:endParaRPr lang="en-US" sz="4000" b="1" dirty="0"/>
          </a:p>
          <a:p>
            <a:pPr>
              <a:buFont typeface="Wingdings" pitchFamily="2" charset="2"/>
              <a:buChar char="Ø"/>
            </a:pPr>
            <a:endParaRPr lang="en-US" sz="4000" b="1" dirty="0"/>
          </a:p>
          <a:p>
            <a:r>
              <a:rPr lang="en-US" sz="4000" b="1" dirty="0" err="1"/>
              <a:t>Đốt</a:t>
            </a:r>
            <a:r>
              <a:rPr lang="en-US" sz="4000" b="1" dirty="0"/>
              <a:t> </a:t>
            </a:r>
            <a:r>
              <a:rPr lang="en-US" sz="4000" b="1" dirty="0" err="1"/>
              <a:t>nóng</a:t>
            </a:r>
            <a:endParaRPr lang="en-US" sz="4000" b="1" dirty="0"/>
          </a:p>
          <a:p>
            <a:pPr>
              <a:buFont typeface="Wingdings" pitchFamily="2" charset="2"/>
              <a:buChar char="Ø"/>
            </a:pPr>
            <a:endParaRPr lang="en-US" sz="4000" b="1" dirty="0"/>
          </a:p>
          <a:p>
            <a:r>
              <a:rPr lang="en-US" sz="4000" b="1" dirty="0" err="1"/>
              <a:t>Chạy</a:t>
            </a:r>
            <a:r>
              <a:rPr lang="en-US" sz="4000" b="1" dirty="0"/>
              <a:t> </a:t>
            </a:r>
            <a:r>
              <a:rPr lang="en-US" sz="4000" b="1" dirty="0" err="1"/>
              <a:t>máy</a:t>
            </a:r>
            <a:endParaRPr lang="en-US" sz="4000" b="1" dirty="0"/>
          </a:p>
        </p:txBody>
      </p:sp>
      <p:sp>
        <p:nvSpPr>
          <p:cNvPr id="3" name="Mũi tên Phải 2">
            <a:hlinkClick r:id="rId3" action="ppaction://hlinksldjump"/>
          </p:cNvPr>
          <p:cNvSpPr/>
          <p:nvPr/>
        </p:nvSpPr>
        <p:spPr>
          <a:xfrm>
            <a:off x="2438400" y="31242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̃i tên Phải 7"/>
          <p:cNvSpPr/>
          <p:nvPr/>
        </p:nvSpPr>
        <p:spPr>
          <a:xfrm>
            <a:off x="2409372" y="5647417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̃i tên Phải 10"/>
          <p:cNvSpPr/>
          <p:nvPr/>
        </p:nvSpPr>
        <p:spPr>
          <a:xfrm>
            <a:off x="2409372" y="4351337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0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99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̉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1295399"/>
            <a:ext cx="8773886" cy="5047343"/>
          </a:xfrm>
          <a:prstGeom prst="rect">
            <a:avLst/>
          </a:prstGeom>
        </p:spPr>
      </p:pic>
      <p:sp>
        <p:nvSpPr>
          <p:cNvPr id="5" name="Hộp_Văn_Bản 4"/>
          <p:cNvSpPr txBox="1"/>
          <p:nvPr/>
        </p:nvSpPr>
        <p:spPr>
          <a:xfrm>
            <a:off x="2362200" y="633478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Thành</a:t>
            </a:r>
            <a:r>
              <a:rPr lang="en-US" sz="2800" dirty="0" smtClean="0"/>
              <a:t> </a:t>
            </a:r>
            <a:r>
              <a:rPr lang="en-US" sz="2800" dirty="0" err="1" smtClean="0"/>
              <a:t>phô</a:t>
            </a:r>
            <a:r>
              <a:rPr lang="en-US" sz="2800" dirty="0" smtClean="0"/>
              <a:t>́ </a:t>
            </a:r>
            <a:r>
              <a:rPr lang="en-US" sz="2800" dirty="0" err="1" smtClean="0"/>
              <a:t>Hô</a:t>
            </a:r>
            <a:r>
              <a:rPr lang="en-US" sz="2800" dirty="0" smtClean="0"/>
              <a:t>̀ Chí Minh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270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898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4171" y="701221"/>
            <a:ext cx="861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b="1" i="1" u="sng" dirty="0" err="1">
                <a:latin typeface="Arial" charset="0"/>
              </a:rPr>
              <a:t>Hoạt</a:t>
            </a:r>
            <a:r>
              <a:rPr lang="en-US" sz="4000" b="1" i="1" u="sng" dirty="0">
                <a:latin typeface="Arial" charset="0"/>
              </a:rPr>
              <a:t> </a:t>
            </a:r>
            <a:r>
              <a:rPr lang="en-US" sz="4000" b="1" i="1" u="sng" dirty="0" err="1">
                <a:latin typeface="Arial" charset="0"/>
              </a:rPr>
              <a:t>động</a:t>
            </a:r>
            <a:r>
              <a:rPr lang="en-US" sz="4000" b="1" i="1" u="sng" dirty="0">
                <a:latin typeface="Arial" charset="0"/>
              </a:rPr>
              <a:t> 3</a:t>
            </a:r>
            <a:r>
              <a:rPr lang="en-US" sz="4000" dirty="0">
                <a:latin typeface="Arial" charset="0"/>
              </a:rPr>
              <a:t>: </a:t>
            </a:r>
            <a:r>
              <a:rPr lang="en-US" sz="4000" b="1" dirty="0" err="1">
                <a:latin typeface="Arial" charset="0"/>
              </a:rPr>
              <a:t>Vai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trò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của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dòng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điện</a:t>
            </a:r>
            <a:endParaRPr lang="en-US" sz="4000" b="1" dirty="0">
              <a:latin typeface="Arial" charset="0"/>
            </a:endParaRPr>
          </a:p>
        </p:txBody>
      </p:sp>
      <p:sp>
        <p:nvSpPr>
          <p:cNvPr id="5" name="Hộp_Văn_Bản 4"/>
          <p:cNvSpPr txBox="1"/>
          <p:nvPr/>
        </p:nvSpPr>
        <p:spPr>
          <a:xfrm>
            <a:off x="457200" y="2133600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Tìm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các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dụng</a:t>
            </a:r>
            <a:r>
              <a:rPr lang="en-US" sz="3600" b="1" dirty="0" smtClean="0"/>
              <a:t> cụ hay </a:t>
            </a:r>
            <a:r>
              <a:rPr lang="en-US" sz="3600" b="1" dirty="0" err="1" smtClean="0"/>
              <a:t>máy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móc</a:t>
            </a:r>
            <a:r>
              <a:rPr lang="en-US" sz="3600" b="1" dirty="0" smtClean="0"/>
              <a:t> có </a:t>
            </a:r>
            <a:r>
              <a:rPr lang="en-US" sz="3600" b="1" dirty="0" err="1" smtClean="0"/>
              <a:t>sư</a:t>
            </a:r>
            <a:r>
              <a:rPr lang="en-US" sz="3600" b="1" dirty="0" smtClean="0"/>
              <a:t>̉ </a:t>
            </a:r>
            <a:r>
              <a:rPr lang="en-US" sz="3600" b="1" dirty="0" err="1" smtClean="0"/>
              <a:t>dụng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điện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trong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các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lĩnh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vực</a:t>
            </a:r>
            <a:r>
              <a:rPr lang="en-US" sz="3600" b="1" dirty="0"/>
              <a:t>:</a:t>
            </a:r>
          </a:p>
          <a:p>
            <a:r>
              <a:rPr lang="en-US" sz="3600" b="1" dirty="0" smtClean="0"/>
              <a:t>- </a:t>
            </a:r>
            <a:r>
              <a:rPr lang="en-US" sz="3600" b="1" dirty="0" err="1" smtClean="0"/>
              <a:t>Sinh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hoạt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hằng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ngày</a:t>
            </a:r>
            <a:endParaRPr lang="en-US" sz="3600" b="1" dirty="0" smtClean="0"/>
          </a:p>
          <a:p>
            <a:r>
              <a:rPr lang="en-US" sz="3600" b="1" dirty="0" smtClean="0"/>
              <a:t>- </a:t>
            </a:r>
            <a:r>
              <a:rPr lang="en-US" sz="3600" b="1" dirty="0" err="1" smtClean="0"/>
              <a:t>Học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tập</a:t>
            </a:r>
            <a:endParaRPr lang="en-US" sz="3600" b="1" dirty="0" smtClean="0"/>
          </a:p>
          <a:p>
            <a:r>
              <a:rPr lang="en-US" sz="3600" b="1" dirty="0" smtClean="0"/>
              <a:t>- </a:t>
            </a:r>
            <a:r>
              <a:rPr lang="en-US" sz="3600" b="1" dirty="0" err="1" smtClean="0"/>
              <a:t>Giao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thông</a:t>
            </a:r>
            <a:endParaRPr lang="en-US" sz="3600" b="1" dirty="0" smtClean="0"/>
          </a:p>
          <a:p>
            <a:r>
              <a:rPr lang="en-US" sz="3600" b="1" dirty="0" smtClean="0"/>
              <a:t>- Lao </a:t>
            </a:r>
            <a:r>
              <a:rPr lang="en-US" sz="3600" b="1" dirty="0" err="1" smtClean="0"/>
              <a:t>động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sản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xuất</a:t>
            </a:r>
            <a:endParaRPr lang="en-US" sz="3600" b="1" dirty="0" smtClean="0"/>
          </a:p>
          <a:p>
            <a:r>
              <a:rPr lang="en-US" sz="3600" b="1" dirty="0" smtClean="0"/>
              <a:t>- </a:t>
            </a:r>
            <a:r>
              <a:rPr lang="en-US" sz="3600" b="1" dirty="0" err="1" smtClean="0"/>
              <a:t>Giải</a:t>
            </a:r>
            <a:r>
              <a:rPr lang="en-US" sz="3600" b="1" dirty="0" smtClean="0"/>
              <a:t> trí, </a:t>
            </a:r>
            <a:r>
              <a:rPr lang="en-US" sz="3600" b="1" dirty="0" err="1" smtClean="0"/>
              <a:t>vui</a:t>
            </a:r>
            <a:r>
              <a:rPr lang="en-US" sz="3600" b="1" dirty="0" smtClean="0"/>
              <a:t> </a:t>
            </a:r>
            <a:r>
              <a:rPr lang="en-US" sz="3600" b="1" smtClean="0"/>
              <a:t>chơi</a:t>
            </a:r>
            <a:endParaRPr lang="en-US" sz="3600" b="1" dirty="0" smtClean="0"/>
          </a:p>
          <a:p>
            <a:r>
              <a:rPr lang="en-US" sz="3600" b="1" dirty="0" smtClean="0"/>
              <a:t>- </a:t>
            </a:r>
            <a:r>
              <a:rPr lang="en-US" sz="3600" b="1" dirty="0" err="1" smtClean="0"/>
              <a:t>Thê</a:t>
            </a:r>
            <a:r>
              <a:rPr lang="en-US" sz="3600" b="1" dirty="0" smtClean="0"/>
              <a:t>̉ </a:t>
            </a:r>
            <a:r>
              <a:rPr lang="en-US" sz="3600" b="1" dirty="0" err="1" smtClean="0"/>
              <a:t>thao</a:t>
            </a:r>
            <a:endParaRPr lang="en-US" sz="3600" b="1" dirty="0"/>
          </a:p>
        </p:txBody>
      </p:sp>
      <p:sp>
        <p:nvSpPr>
          <p:cNvPr id="2" name="Khung Chú Thích Bầu Dục 1"/>
          <p:cNvSpPr/>
          <p:nvPr/>
        </p:nvSpPr>
        <p:spPr>
          <a:xfrm>
            <a:off x="4876800" y="3633757"/>
            <a:ext cx="3810000" cy="1471643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Thảo</a:t>
            </a:r>
            <a:r>
              <a:rPr lang="en-US" sz="3200" dirty="0" smtClean="0"/>
              <a:t> </a:t>
            </a:r>
            <a:r>
              <a:rPr lang="en-US" sz="3200" dirty="0" err="1" smtClean="0"/>
              <a:t>luận</a:t>
            </a:r>
            <a:r>
              <a:rPr lang="en-US" sz="3200" dirty="0" smtClean="0"/>
              <a:t> </a:t>
            </a:r>
            <a:r>
              <a:rPr lang="en-US" sz="3200" dirty="0" err="1" smtClean="0"/>
              <a:t>nhóm</a:t>
            </a:r>
            <a:r>
              <a:rPr lang="en-US" sz="3200" dirty="0" smtClean="0"/>
              <a:t> </a:t>
            </a:r>
            <a:r>
              <a:rPr lang="en-US" sz="3200" dirty="0" err="1" smtClean="0"/>
              <a:t>đôi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2p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270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90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2400" y="1431925"/>
            <a:ext cx="861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b="1" i="1" u="sng" dirty="0" err="1">
                <a:latin typeface="Arial" charset="0"/>
              </a:rPr>
              <a:t>Hoạt</a:t>
            </a:r>
            <a:r>
              <a:rPr lang="en-US" sz="4000" b="1" i="1" u="sng" dirty="0">
                <a:latin typeface="Arial" charset="0"/>
              </a:rPr>
              <a:t> </a:t>
            </a:r>
            <a:r>
              <a:rPr lang="en-US" sz="4000" b="1" i="1" u="sng" dirty="0" err="1">
                <a:latin typeface="Arial" charset="0"/>
              </a:rPr>
              <a:t>động</a:t>
            </a:r>
            <a:r>
              <a:rPr lang="en-US" sz="4000" b="1" i="1" u="sng" dirty="0">
                <a:latin typeface="Arial" charset="0"/>
              </a:rPr>
              <a:t> 3</a:t>
            </a:r>
            <a:r>
              <a:rPr lang="en-US" sz="4000" dirty="0">
                <a:latin typeface="Arial" charset="0"/>
              </a:rPr>
              <a:t>: </a:t>
            </a:r>
            <a:r>
              <a:rPr lang="en-US" sz="4000" b="1" dirty="0" err="1">
                <a:latin typeface="Arial" charset="0"/>
              </a:rPr>
              <a:t>Vai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trò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của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dòng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điện</a:t>
            </a:r>
            <a:endParaRPr lang="en-US" sz="4000" b="1" dirty="0">
              <a:latin typeface="Arial" charset="0"/>
            </a:endParaRPr>
          </a:p>
        </p:txBody>
      </p:sp>
      <p:sp>
        <p:nvSpPr>
          <p:cNvPr id="5" name="Hộp_Văn_Bản 4"/>
          <p:cNvSpPr txBox="1"/>
          <p:nvPr/>
        </p:nvSpPr>
        <p:spPr>
          <a:xfrm>
            <a:off x="990600" y="2590799"/>
            <a:ext cx="7620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- </a:t>
            </a:r>
            <a:r>
              <a:rPr lang="en-US" sz="3200" b="1" dirty="0" err="1" smtClean="0"/>
              <a:t>Năng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lượng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điện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được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sư</a:t>
            </a:r>
            <a:r>
              <a:rPr lang="en-US" sz="3200" b="1" dirty="0" smtClean="0"/>
              <a:t>̉ </a:t>
            </a:r>
            <a:r>
              <a:rPr lang="en-US" sz="3200" b="1" dirty="0" err="1" smtClean="0"/>
              <a:t>dụng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trong</a:t>
            </a:r>
            <a:r>
              <a:rPr lang="en-US" sz="3200" b="1" dirty="0" smtClean="0"/>
              <a:t>: </a:t>
            </a:r>
          </a:p>
          <a:p>
            <a:r>
              <a:rPr lang="en-US" sz="3200" dirty="0" err="1" smtClean="0"/>
              <a:t>Sinh</a:t>
            </a:r>
            <a:r>
              <a:rPr lang="en-US" sz="3200" dirty="0" smtClean="0"/>
              <a:t> </a:t>
            </a:r>
            <a:r>
              <a:rPr lang="en-US" sz="3200" dirty="0" err="1" smtClean="0"/>
              <a:t>hoạt</a:t>
            </a:r>
            <a:r>
              <a:rPr lang="en-US" sz="3200" dirty="0" smtClean="0"/>
              <a:t> </a:t>
            </a:r>
            <a:r>
              <a:rPr lang="en-US" sz="3200" dirty="0" err="1" smtClean="0"/>
              <a:t>hằng</a:t>
            </a:r>
            <a:r>
              <a:rPr lang="en-US" sz="3200" dirty="0" smtClean="0"/>
              <a:t> </a:t>
            </a:r>
            <a:r>
              <a:rPr lang="en-US" sz="3200" dirty="0" err="1" smtClean="0"/>
              <a:t>ngày</a:t>
            </a:r>
            <a:endParaRPr lang="en-US" sz="3200" dirty="0"/>
          </a:p>
          <a:p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lao</a:t>
            </a:r>
            <a:r>
              <a:rPr lang="en-US" sz="3200" dirty="0" smtClean="0"/>
              <a:t> </a:t>
            </a:r>
            <a:r>
              <a:rPr lang="en-US" sz="3200" dirty="0" err="1" smtClean="0"/>
              <a:t>động</a:t>
            </a:r>
            <a:r>
              <a:rPr lang="en-US" sz="3200" dirty="0" smtClean="0"/>
              <a:t> </a:t>
            </a:r>
            <a:r>
              <a:rPr lang="en-US" sz="3200" dirty="0" err="1" smtClean="0"/>
              <a:t>sản</a:t>
            </a:r>
            <a:r>
              <a:rPr lang="en-US" sz="3200" dirty="0" smtClean="0"/>
              <a:t> </a:t>
            </a:r>
            <a:r>
              <a:rPr lang="en-US" sz="3200" dirty="0" err="1" smtClean="0"/>
              <a:t>xuất</a:t>
            </a:r>
            <a:endParaRPr lang="en-US" sz="3200" dirty="0" smtClean="0"/>
          </a:p>
          <a:p>
            <a:r>
              <a:rPr lang="en-US" sz="3200" dirty="0" err="1" smtClean="0"/>
              <a:t>Vui</a:t>
            </a:r>
            <a:r>
              <a:rPr lang="en-US" sz="3200" dirty="0" smtClean="0"/>
              <a:t> </a:t>
            </a:r>
            <a:r>
              <a:rPr lang="en-US" sz="3200" dirty="0" err="1" smtClean="0"/>
              <a:t>chơi</a:t>
            </a:r>
            <a:r>
              <a:rPr lang="en-US" sz="3200" dirty="0" smtClean="0"/>
              <a:t>, </a:t>
            </a:r>
            <a:r>
              <a:rPr lang="en-US" sz="3200" dirty="0" err="1" smtClean="0"/>
              <a:t>giải</a:t>
            </a:r>
            <a:r>
              <a:rPr lang="en-US" sz="3200" dirty="0" smtClean="0"/>
              <a:t> trí</a:t>
            </a:r>
          </a:p>
          <a:p>
            <a:r>
              <a:rPr lang="en-US" sz="3200" dirty="0" err="1" smtClean="0"/>
              <a:t>Giao</a:t>
            </a:r>
            <a:r>
              <a:rPr lang="en-US" sz="3200" dirty="0" smtClean="0"/>
              <a:t> </a:t>
            </a:r>
            <a:r>
              <a:rPr lang="en-US" sz="3200" dirty="0" err="1" smtClean="0"/>
              <a:t>thông</a:t>
            </a:r>
            <a:r>
              <a:rPr lang="en-US" sz="3200" dirty="0" smtClean="0"/>
              <a:t>, </a:t>
            </a:r>
            <a:r>
              <a:rPr lang="en-US" sz="3200" dirty="0" err="1" smtClean="0"/>
              <a:t>thông</a:t>
            </a:r>
            <a:r>
              <a:rPr lang="en-US" sz="3200" dirty="0" smtClean="0"/>
              <a:t> tin, </a:t>
            </a:r>
            <a:r>
              <a:rPr lang="en-US" sz="3200" dirty="0" err="1" smtClean="0"/>
              <a:t>học</a:t>
            </a:r>
            <a:r>
              <a:rPr lang="en-US" sz="3200" dirty="0" smtClean="0"/>
              <a:t> </a:t>
            </a:r>
            <a:r>
              <a:rPr lang="en-US" sz="3200" dirty="0" err="1" smtClean="0"/>
              <a:t>tập</a:t>
            </a:r>
            <a:endParaRPr lang="en-US" sz="3200" dirty="0" smtClean="0"/>
          </a:p>
          <a:p>
            <a:r>
              <a:rPr lang="en-US" sz="3200" dirty="0" err="1" smtClean="0"/>
              <a:t>Thê</a:t>
            </a:r>
            <a:r>
              <a:rPr lang="en-US" sz="3200" dirty="0" smtClean="0"/>
              <a:t>̉ </a:t>
            </a:r>
            <a:r>
              <a:rPr lang="en-US" sz="3200" dirty="0" err="1" smtClean="0"/>
              <a:t>thao</a:t>
            </a:r>
            <a:endParaRPr lang="en-US" sz="3200" dirty="0" smtClean="0"/>
          </a:p>
          <a:p>
            <a:r>
              <a:rPr lang="en-US" sz="3200" dirty="0" smtClean="0"/>
              <a:t>……</a:t>
            </a:r>
          </a:p>
          <a:p>
            <a:endParaRPr lang="en-US" sz="3200" dirty="0" smtClean="0"/>
          </a:p>
        </p:txBody>
      </p:sp>
      <p:sp>
        <p:nvSpPr>
          <p:cNvPr id="6" name="Mũi tên Phải 5">
            <a:hlinkClick r:id="rId2" action="ppaction://hlinksldjump"/>
          </p:cNvPr>
          <p:cNvSpPr/>
          <p:nvPr/>
        </p:nvSpPr>
        <p:spPr>
          <a:xfrm>
            <a:off x="457200" y="32004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̃i tên Phải 6">
            <a:hlinkClick r:id="rId3" action="ppaction://hlinksldjump"/>
          </p:cNvPr>
          <p:cNvSpPr/>
          <p:nvPr/>
        </p:nvSpPr>
        <p:spPr>
          <a:xfrm>
            <a:off x="457200" y="41910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̃i tên Phải 7">
            <a:hlinkClick r:id="rId4" action="ppaction://hlinksldjump"/>
          </p:cNvPr>
          <p:cNvSpPr/>
          <p:nvPr/>
        </p:nvSpPr>
        <p:spPr>
          <a:xfrm>
            <a:off x="478972" y="37338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̃i tên Phải 8">
            <a:hlinkClick r:id="rId5" action="ppaction://hlinksldjump"/>
          </p:cNvPr>
          <p:cNvSpPr/>
          <p:nvPr/>
        </p:nvSpPr>
        <p:spPr>
          <a:xfrm>
            <a:off x="457200" y="46482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̃i tên Phải 9">
            <a:hlinkClick r:id="rId6" action="ppaction://hlinksldjump"/>
          </p:cNvPr>
          <p:cNvSpPr/>
          <p:nvPr/>
        </p:nvSpPr>
        <p:spPr>
          <a:xfrm>
            <a:off x="457200" y="5181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8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74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48300" cy="3543300"/>
          </a:xfrm>
          <a:prstGeom prst="rect">
            <a:avLst/>
          </a:prstGeom>
        </p:spPr>
      </p:pic>
      <p:pic>
        <p:nvPicPr>
          <p:cNvPr id="3" name="Ảnh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581400"/>
            <a:ext cx="5410200" cy="3276600"/>
          </a:xfrm>
          <a:prstGeom prst="rect">
            <a:avLst/>
          </a:prstGeom>
        </p:spPr>
      </p:pic>
      <p:sp>
        <p:nvSpPr>
          <p:cNvPr id="5" name="Mũi tên Trái 4">
            <a:hlinkClick r:id="rId4" action="ppaction://hlinksldjump"/>
          </p:cNvPr>
          <p:cNvSpPr/>
          <p:nvPr/>
        </p:nvSpPr>
        <p:spPr>
          <a:xfrm>
            <a:off x="76200" y="6172200"/>
            <a:ext cx="1012371" cy="420914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0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7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268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̉n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5562600" cy="3354324"/>
          </a:xfrm>
          <a:prstGeom prst="rect">
            <a:avLst/>
          </a:prstGeom>
        </p:spPr>
      </p:pic>
      <p:pic>
        <p:nvPicPr>
          <p:cNvPr id="9" name="Ảnh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914" y="3343438"/>
            <a:ext cx="5167086" cy="3409949"/>
          </a:xfrm>
          <a:prstGeom prst="rect">
            <a:avLst/>
          </a:prstGeom>
        </p:spPr>
      </p:pic>
      <p:sp>
        <p:nvSpPr>
          <p:cNvPr id="4" name="Mũi tên Trái 3">
            <a:hlinkClick r:id="rId4" action="ppaction://hlinksldjump"/>
          </p:cNvPr>
          <p:cNvSpPr/>
          <p:nvPr/>
        </p:nvSpPr>
        <p:spPr>
          <a:xfrm>
            <a:off x="76200" y="6172200"/>
            <a:ext cx="1012371" cy="420914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0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353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̉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172200" cy="3553496"/>
          </a:xfrm>
          <a:prstGeom prst="rect">
            <a:avLst/>
          </a:prstGeom>
        </p:spPr>
      </p:pic>
      <p:pic>
        <p:nvPicPr>
          <p:cNvPr id="5" name="Ả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0" y="3657600"/>
            <a:ext cx="5508222" cy="3200400"/>
          </a:xfrm>
          <a:prstGeom prst="rect">
            <a:avLst/>
          </a:prstGeom>
        </p:spPr>
      </p:pic>
      <p:sp>
        <p:nvSpPr>
          <p:cNvPr id="4" name="Mũi tên Trái 3">
            <a:hlinkClick r:id="rId4" action="ppaction://hlinksldjump"/>
          </p:cNvPr>
          <p:cNvSpPr/>
          <p:nvPr/>
        </p:nvSpPr>
        <p:spPr>
          <a:xfrm>
            <a:off x="76200" y="6172200"/>
            <a:ext cx="1012371" cy="420914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0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963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̉nh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5232400" cy="3505200"/>
          </a:xfrm>
          <a:prstGeom prst="rect">
            <a:avLst/>
          </a:prstGeom>
        </p:spPr>
      </p:pic>
      <p:pic>
        <p:nvPicPr>
          <p:cNvPr id="5" name="Ảnh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581400"/>
            <a:ext cx="5510295" cy="3276600"/>
          </a:xfrm>
          <a:prstGeom prst="rect">
            <a:avLst/>
          </a:prstGeom>
        </p:spPr>
      </p:pic>
      <p:sp>
        <p:nvSpPr>
          <p:cNvPr id="4" name="Mũi tên Trái 3">
            <a:hlinkClick r:id="rId4" action="ppaction://hlinksldjump"/>
          </p:cNvPr>
          <p:cNvSpPr/>
          <p:nvPr/>
        </p:nvSpPr>
        <p:spPr>
          <a:xfrm>
            <a:off x="76200" y="6096000"/>
            <a:ext cx="1012371" cy="420914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0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903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9" y="152400"/>
            <a:ext cx="9173029" cy="5994400"/>
          </a:xfrm>
          <a:prstGeom prst="rect">
            <a:avLst/>
          </a:prstGeom>
        </p:spPr>
      </p:pic>
      <p:sp>
        <p:nvSpPr>
          <p:cNvPr id="3" name="Mũi tên Trái 2">
            <a:hlinkClick r:id="rId3" action="ppaction://hlinksldjump"/>
          </p:cNvPr>
          <p:cNvSpPr/>
          <p:nvPr/>
        </p:nvSpPr>
        <p:spPr>
          <a:xfrm>
            <a:off x="76200" y="6248400"/>
            <a:ext cx="1012371" cy="420914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0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040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_Văn_Bản 4"/>
          <p:cNvSpPr txBox="1"/>
          <p:nvPr/>
        </p:nvSpPr>
        <p:spPr>
          <a:xfrm>
            <a:off x="170543" y="1132582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Qua </a:t>
            </a:r>
            <a:r>
              <a:rPr lang="en-US" sz="3200" b="1" dirty="0" err="1" smtClean="0"/>
              <a:t>bài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học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hôm</a:t>
            </a:r>
            <a:r>
              <a:rPr lang="en-US" sz="3200" b="1" dirty="0" smtClean="0"/>
              <a:t> nay </a:t>
            </a:r>
            <a:r>
              <a:rPr lang="en-US" sz="3200" b="1" dirty="0" err="1" smtClean="0"/>
              <a:t>em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rút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điều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</a:t>
            </a:r>
            <a:r>
              <a:rPr lang="en-US" sz="3200" b="1" dirty="0" smtClean="0"/>
              <a:t>̀?</a:t>
            </a:r>
          </a:p>
          <a:p>
            <a:endParaRPr lang="en-US" sz="3200" b="1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6200" y="1600200"/>
            <a:ext cx="8915400" cy="521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99"/>
                </a:solidFill>
              </a:rPr>
              <a:t>- </a:t>
            </a:r>
            <a:r>
              <a:rPr lang="en-US" sz="3200" dirty="0" err="1">
                <a:solidFill>
                  <a:srgbClr val="000099"/>
                </a:solidFill>
              </a:rPr>
              <a:t>Điện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đóng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vai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trò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ngày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càng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quan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trọng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trong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cuộc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sống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của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chúng</a:t>
            </a:r>
            <a:r>
              <a:rPr lang="en-US" sz="3200" dirty="0">
                <a:solidFill>
                  <a:srgbClr val="000099"/>
                </a:solidFill>
              </a:rPr>
              <a:t> ta. </a:t>
            </a:r>
          </a:p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99"/>
                </a:solidFill>
              </a:rPr>
              <a:t>Điện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sử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dụng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để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chiếu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sáng</a:t>
            </a:r>
            <a:r>
              <a:rPr lang="en-US" sz="3200" dirty="0">
                <a:solidFill>
                  <a:srgbClr val="000099"/>
                </a:solidFill>
              </a:rPr>
              <a:t>, </a:t>
            </a:r>
            <a:r>
              <a:rPr lang="en-US" sz="3200" dirty="0" err="1">
                <a:solidFill>
                  <a:srgbClr val="000099"/>
                </a:solidFill>
              </a:rPr>
              <a:t>sưởi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ấm</a:t>
            </a:r>
            <a:r>
              <a:rPr lang="en-US" sz="3200" dirty="0">
                <a:solidFill>
                  <a:srgbClr val="000099"/>
                </a:solidFill>
              </a:rPr>
              <a:t>, </a:t>
            </a:r>
            <a:r>
              <a:rPr lang="en-US" sz="3200" dirty="0" err="1">
                <a:solidFill>
                  <a:srgbClr val="000099"/>
                </a:solidFill>
              </a:rPr>
              <a:t>làm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lạnh</a:t>
            </a:r>
            <a:r>
              <a:rPr lang="en-US" sz="3200" dirty="0">
                <a:solidFill>
                  <a:srgbClr val="000099"/>
                </a:solidFill>
              </a:rPr>
              <a:t>, </a:t>
            </a:r>
            <a:r>
              <a:rPr lang="en-US" sz="3200" dirty="0" err="1">
                <a:solidFill>
                  <a:srgbClr val="000099"/>
                </a:solidFill>
              </a:rPr>
              <a:t>truyền</a:t>
            </a:r>
            <a:r>
              <a:rPr lang="en-US" sz="3200" dirty="0">
                <a:solidFill>
                  <a:srgbClr val="000099"/>
                </a:solidFill>
              </a:rPr>
              <a:t> tin…..</a:t>
            </a:r>
          </a:p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99"/>
                </a:solidFill>
              </a:rPr>
              <a:t>Chúng</a:t>
            </a:r>
            <a:r>
              <a:rPr lang="en-US" sz="3200" dirty="0">
                <a:solidFill>
                  <a:srgbClr val="000099"/>
                </a:solidFill>
              </a:rPr>
              <a:t> ta </a:t>
            </a:r>
            <a:r>
              <a:rPr lang="en-US" sz="3200" dirty="0" err="1">
                <a:solidFill>
                  <a:srgbClr val="000099"/>
                </a:solidFill>
              </a:rPr>
              <a:t>dùng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điện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trong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học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tập</a:t>
            </a:r>
            <a:r>
              <a:rPr lang="en-US" sz="3200" dirty="0">
                <a:solidFill>
                  <a:srgbClr val="000099"/>
                </a:solidFill>
              </a:rPr>
              <a:t>, </a:t>
            </a:r>
            <a:r>
              <a:rPr lang="en-US" sz="3200" dirty="0" err="1">
                <a:solidFill>
                  <a:srgbClr val="000099"/>
                </a:solidFill>
              </a:rPr>
              <a:t>lao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động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sản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xuất</a:t>
            </a:r>
            <a:r>
              <a:rPr lang="en-US" sz="3200" dirty="0">
                <a:solidFill>
                  <a:srgbClr val="000099"/>
                </a:solidFill>
              </a:rPr>
              <a:t>, </a:t>
            </a:r>
            <a:r>
              <a:rPr lang="en-US" sz="3200" dirty="0" err="1">
                <a:solidFill>
                  <a:srgbClr val="000099"/>
                </a:solidFill>
              </a:rPr>
              <a:t>vui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chơi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giải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trí</a:t>
            </a:r>
            <a:r>
              <a:rPr lang="en-US" sz="3200" dirty="0">
                <a:solidFill>
                  <a:srgbClr val="000099"/>
                </a:solidFill>
              </a:rPr>
              <a:t>, </a:t>
            </a:r>
            <a:r>
              <a:rPr lang="en-US" sz="3200" dirty="0" err="1">
                <a:solidFill>
                  <a:srgbClr val="000099"/>
                </a:solidFill>
              </a:rPr>
              <a:t>sinh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hoạt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hàng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ngày</a:t>
            </a:r>
            <a:r>
              <a:rPr lang="en-US" sz="3200" dirty="0">
                <a:solidFill>
                  <a:srgbClr val="000099"/>
                </a:solidFill>
              </a:rPr>
              <a:t>……..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99"/>
                </a:solidFill>
              </a:rPr>
              <a:t>- </a:t>
            </a:r>
            <a:r>
              <a:rPr lang="en-US" sz="3200" dirty="0" err="1">
                <a:solidFill>
                  <a:srgbClr val="000099"/>
                </a:solidFill>
              </a:rPr>
              <a:t>Trong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nhà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máy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điện</a:t>
            </a:r>
            <a:r>
              <a:rPr lang="en-US" sz="3200" dirty="0">
                <a:solidFill>
                  <a:srgbClr val="000099"/>
                </a:solidFill>
              </a:rPr>
              <a:t>, </a:t>
            </a:r>
            <a:r>
              <a:rPr lang="en-US" sz="3200" dirty="0" err="1">
                <a:solidFill>
                  <a:srgbClr val="000099"/>
                </a:solidFill>
              </a:rPr>
              <a:t>máy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phát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điện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phát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ra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điện</a:t>
            </a:r>
            <a:r>
              <a:rPr lang="en-US" sz="3200" dirty="0">
                <a:solidFill>
                  <a:srgbClr val="000099"/>
                </a:solidFill>
              </a:rPr>
              <a:t>. </a:t>
            </a:r>
            <a:r>
              <a:rPr lang="en-US" sz="3200" dirty="0" err="1">
                <a:solidFill>
                  <a:srgbClr val="000099"/>
                </a:solidFill>
              </a:rPr>
              <a:t>Điện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được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tải</a:t>
            </a:r>
            <a:r>
              <a:rPr lang="en-US" sz="3200" dirty="0">
                <a:solidFill>
                  <a:srgbClr val="000099"/>
                </a:solidFill>
              </a:rPr>
              <a:t> qua </a:t>
            </a:r>
            <a:r>
              <a:rPr lang="en-US" sz="3200" dirty="0" err="1">
                <a:solidFill>
                  <a:srgbClr val="000099"/>
                </a:solidFill>
              </a:rPr>
              <a:t>các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đường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dây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đưa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đến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các</a:t>
            </a:r>
            <a:r>
              <a:rPr lang="en-US" sz="3200" dirty="0">
                <a:solidFill>
                  <a:srgbClr val="000099"/>
                </a:solidFill>
              </a:rPr>
              <a:t> ổ </a:t>
            </a:r>
            <a:r>
              <a:rPr lang="en-US" sz="3200" dirty="0" err="1">
                <a:solidFill>
                  <a:srgbClr val="000099"/>
                </a:solidFill>
              </a:rPr>
              <a:t>điện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của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mỗi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gia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đình</a:t>
            </a:r>
            <a:r>
              <a:rPr lang="en-US" sz="3200" dirty="0">
                <a:solidFill>
                  <a:srgbClr val="000099"/>
                </a:solidFill>
              </a:rPr>
              <a:t>, </a:t>
            </a:r>
            <a:r>
              <a:rPr lang="en-US" sz="3200" dirty="0" err="1">
                <a:solidFill>
                  <a:srgbClr val="000099"/>
                </a:solidFill>
              </a:rPr>
              <a:t>mỗi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cơ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quan</a:t>
            </a:r>
            <a:r>
              <a:rPr lang="en-US" sz="3200" dirty="0">
                <a:solidFill>
                  <a:srgbClr val="000099"/>
                </a:solidFill>
              </a:rPr>
              <a:t>, </a:t>
            </a:r>
            <a:r>
              <a:rPr lang="en-US" sz="3200" dirty="0" err="1">
                <a:solidFill>
                  <a:srgbClr val="000099"/>
                </a:solidFill>
              </a:rPr>
              <a:t>nhà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máy</a:t>
            </a:r>
            <a:r>
              <a:rPr lang="en-US" sz="3200" dirty="0">
                <a:solidFill>
                  <a:srgbClr val="000099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9889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36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7175" y="2140327"/>
            <a:ext cx="8582025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i="1" dirty="0" err="1" smtClean="0"/>
              <a:t>Người</a:t>
            </a:r>
            <a:r>
              <a:rPr lang="en-US" sz="3200" b="1" i="1" dirty="0" smtClean="0"/>
              <a:t> </a:t>
            </a:r>
            <a:r>
              <a:rPr lang="en-US" sz="3200" b="1" i="1" dirty="0"/>
              <a:t>ta </a:t>
            </a:r>
            <a:r>
              <a:rPr lang="en-US" sz="3200" b="1" i="1" dirty="0" err="1"/>
              <a:t>sử</a:t>
            </a:r>
            <a:r>
              <a:rPr lang="en-US" sz="3200" b="1" i="1" dirty="0"/>
              <a:t> </a:t>
            </a:r>
            <a:r>
              <a:rPr lang="en-US" sz="3200" b="1" i="1" dirty="0" err="1"/>
              <a:t>dụng</a:t>
            </a:r>
            <a:r>
              <a:rPr lang="en-US" sz="3200" b="1" i="1" dirty="0"/>
              <a:t> </a:t>
            </a:r>
            <a:r>
              <a:rPr lang="en-US" sz="3200" b="1" i="1" dirty="0" err="1"/>
              <a:t>năng</a:t>
            </a:r>
            <a:r>
              <a:rPr lang="en-US" sz="3200" b="1" i="1" dirty="0"/>
              <a:t> </a:t>
            </a:r>
            <a:r>
              <a:rPr lang="en-US" sz="3200" b="1" i="1" dirty="0" err="1"/>
              <a:t>lượng</a:t>
            </a:r>
            <a:r>
              <a:rPr lang="en-US" sz="3200" b="1" i="1" dirty="0"/>
              <a:t> </a:t>
            </a:r>
            <a:r>
              <a:rPr lang="en-US" sz="3200" b="1" i="1" dirty="0" err="1"/>
              <a:t>nước</a:t>
            </a:r>
            <a:r>
              <a:rPr lang="en-US" sz="3200" b="1" i="1" dirty="0"/>
              <a:t> </a:t>
            </a:r>
            <a:r>
              <a:rPr lang="en-US" sz="3200" b="1" i="1" dirty="0" err="1"/>
              <a:t>chảy</a:t>
            </a:r>
            <a:r>
              <a:rPr lang="en-US" sz="3200" b="1" i="1" dirty="0"/>
              <a:t> </a:t>
            </a:r>
            <a:r>
              <a:rPr lang="en-US" sz="3200" b="1" i="1" dirty="0" err="1"/>
              <a:t>trong</a:t>
            </a:r>
            <a:r>
              <a:rPr lang="en-US" sz="3200" b="1" i="1" dirty="0"/>
              <a:t> </a:t>
            </a:r>
            <a:r>
              <a:rPr lang="en-US" sz="3200" b="1" i="1" dirty="0" err="1"/>
              <a:t>những</a:t>
            </a:r>
            <a:r>
              <a:rPr lang="en-US" sz="3200" b="1" i="1" dirty="0"/>
              <a:t> </a:t>
            </a:r>
            <a:r>
              <a:rPr lang="en-US" sz="3200" b="1" i="1" dirty="0" err="1"/>
              <a:t>việc</a:t>
            </a:r>
            <a:r>
              <a:rPr lang="en-US" sz="3200" b="1" i="1" dirty="0"/>
              <a:t> </a:t>
            </a:r>
            <a:r>
              <a:rPr lang="en-US" sz="3200" b="1" i="1" dirty="0" err="1"/>
              <a:t>gì</a:t>
            </a:r>
            <a:r>
              <a:rPr lang="en-US" sz="3200" b="1" i="1" dirty="0" smtClean="0"/>
              <a:t>?</a:t>
            </a:r>
            <a:endParaRPr lang="en-US" sz="3200" b="1" dirty="0" smtClean="0"/>
          </a:p>
          <a:p>
            <a:pPr marL="514350" indent="-514350">
              <a:buAutoNum type="alphaLcPeriod"/>
            </a:pPr>
            <a:r>
              <a:rPr lang="en-US" sz="3200" b="1" dirty="0" err="1" smtClean="0"/>
              <a:t>Người</a:t>
            </a:r>
            <a:r>
              <a:rPr lang="en-US" sz="3200" b="1" dirty="0" smtClean="0"/>
              <a:t> ta </a:t>
            </a:r>
            <a:r>
              <a:rPr lang="en-US" sz="3200" b="1" dirty="0" err="1" smtClean="0"/>
              <a:t>sử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dụng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năng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lượng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nước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chảy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để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chuyên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hàng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hóa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xuôi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dòng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nước</a:t>
            </a:r>
            <a:endParaRPr lang="en-US" sz="3200" b="1" dirty="0" smtClean="0"/>
          </a:p>
          <a:p>
            <a:pPr marL="514350" indent="-514350">
              <a:buAutoNum type="alphaLcPeriod"/>
            </a:pPr>
            <a:r>
              <a:rPr lang="en-US" sz="3200" b="1" dirty="0" err="1"/>
              <a:t>L</a:t>
            </a:r>
            <a:r>
              <a:rPr lang="en-US" sz="3200" b="1" dirty="0" err="1" smtClean="0"/>
              <a:t>àm</a:t>
            </a:r>
            <a:r>
              <a:rPr lang="en-US" sz="3200" b="1" dirty="0" smtClean="0"/>
              <a:t> quay </a:t>
            </a:r>
            <a:r>
              <a:rPr lang="en-US" sz="3200" b="1" dirty="0" err="1" smtClean="0"/>
              <a:t>bánh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xe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nước</a:t>
            </a:r>
            <a:endParaRPr lang="en-US" sz="3200" b="1" dirty="0" smtClean="0"/>
          </a:p>
          <a:p>
            <a:pPr marL="514350" indent="-514350">
              <a:buFontTx/>
              <a:buAutoNum type="alphaLcPeriod"/>
            </a:pPr>
            <a:r>
              <a:rPr lang="en-US" sz="3200" b="1" dirty="0" err="1"/>
              <a:t>L</a:t>
            </a:r>
            <a:r>
              <a:rPr lang="en-US" sz="3200" b="1" dirty="0" err="1" smtClean="0"/>
              <a:t>àm</a:t>
            </a:r>
            <a:r>
              <a:rPr lang="en-US" sz="3200" b="1" dirty="0" smtClean="0"/>
              <a:t> quay </a:t>
            </a:r>
            <a:r>
              <a:rPr lang="en-US" sz="3200" b="1" dirty="0" err="1" smtClean="0"/>
              <a:t>tua</a:t>
            </a:r>
            <a:r>
              <a:rPr lang="en-US" sz="3200" b="1" dirty="0" smtClean="0"/>
              <a:t> bin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máy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phát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điện</a:t>
            </a:r>
            <a:r>
              <a:rPr lang="en-US" sz="3200" b="1" dirty="0" smtClean="0"/>
              <a:t> ở </a:t>
            </a:r>
            <a:r>
              <a:rPr lang="en-US" sz="3200" b="1" dirty="0" err="1" smtClean="0"/>
              <a:t>nhà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máy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thủy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điện</a:t>
            </a:r>
            <a:endParaRPr lang="en-US" sz="3200" dirty="0" smtClean="0"/>
          </a:p>
          <a:p>
            <a:pPr marL="514350" indent="-514350">
              <a:buAutoNum type="alphaLcPeriod"/>
            </a:pPr>
            <a:r>
              <a:rPr lang="en-US" sz="3200" b="1" dirty="0" err="1" smtClean="0"/>
              <a:t>Ca</a:t>
            </a:r>
            <a:r>
              <a:rPr lang="en-US" sz="3200" b="1" dirty="0" smtClean="0"/>
              <a:t>̉ </a:t>
            </a:r>
            <a:r>
              <a:rPr lang="en-US" sz="3200" b="1" dirty="0" err="1" smtClean="0"/>
              <a:t>a,b,c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đều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đúng</a:t>
            </a:r>
            <a:endParaRPr lang="en-US" sz="3200" b="1" dirty="0"/>
          </a:p>
        </p:txBody>
      </p:sp>
      <p:sp>
        <p:nvSpPr>
          <p:cNvPr id="3" name="Hộp_Văn_Bản 2"/>
          <p:cNvSpPr txBox="1"/>
          <p:nvPr/>
        </p:nvSpPr>
        <p:spPr>
          <a:xfrm>
            <a:off x="228600" y="950893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hãy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chọn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chư</a:t>
            </a:r>
            <a:r>
              <a:rPr lang="en-US" sz="2800" b="1" dirty="0" smtClean="0"/>
              <a:t>̃ </a:t>
            </a:r>
            <a:r>
              <a:rPr lang="en-US" sz="2800" b="1" dirty="0" err="1" smtClean="0"/>
              <a:t>cái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trước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tra</a:t>
            </a:r>
            <a:r>
              <a:rPr lang="en-US" sz="2800" b="1" dirty="0" smtClean="0"/>
              <a:t>̉ </a:t>
            </a:r>
            <a:r>
              <a:rPr lang="en-US" sz="2800" b="1" dirty="0" err="1" smtClean="0"/>
              <a:t>lời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đúng</a:t>
            </a:r>
            <a:endParaRPr lang="en-US" sz="2800" b="1" dirty="0"/>
          </a:p>
        </p:txBody>
      </p:sp>
      <p:sp>
        <p:nvSpPr>
          <p:cNvPr id="11" name="Hình Bầu dục 10"/>
          <p:cNvSpPr/>
          <p:nvPr/>
        </p:nvSpPr>
        <p:spPr>
          <a:xfrm>
            <a:off x="152400" y="5562600"/>
            <a:ext cx="657225" cy="5334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9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uom hoa don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400300"/>
            <a:ext cx="4876800" cy="3848100"/>
          </a:xfrm>
          <a:noFill/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04800" y="571500"/>
            <a:ext cx="8610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Chúc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các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thầy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,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cô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dồi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dào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sức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khỏe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+mj-lt"/>
              <a:ea typeface="+mj-lt"/>
              <a:cs typeface="+mj-lt"/>
            </a:endParaRPr>
          </a:p>
          <a:p>
            <a:pPr algn="ct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Chúc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các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em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học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giỏi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270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76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2400" y="1612900"/>
            <a:ext cx="8458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 i="1" u="sng" dirty="0" err="1">
                <a:latin typeface="+mj-lt"/>
                <a:cs typeface="Arial" pitchFamily="34" charset="0"/>
              </a:rPr>
              <a:t>Hoạt</a:t>
            </a:r>
            <a:r>
              <a:rPr lang="en-US" sz="3600" b="1" i="1" u="sng" dirty="0">
                <a:latin typeface="+mj-lt"/>
                <a:cs typeface="Arial" pitchFamily="34" charset="0"/>
              </a:rPr>
              <a:t> </a:t>
            </a:r>
            <a:r>
              <a:rPr lang="en-US" sz="3600" b="1" i="1" u="sng" dirty="0" err="1">
                <a:latin typeface="+mj-lt"/>
                <a:cs typeface="Arial" pitchFamily="34" charset="0"/>
              </a:rPr>
              <a:t>động</a:t>
            </a:r>
            <a:r>
              <a:rPr lang="en-US" sz="3600" b="1" i="1" u="sng" dirty="0">
                <a:latin typeface="+mj-lt"/>
                <a:cs typeface="Arial" pitchFamily="34" charset="0"/>
              </a:rPr>
              <a:t> 1</a:t>
            </a:r>
            <a:r>
              <a:rPr lang="en-US" sz="3600" dirty="0">
                <a:latin typeface="+mj-lt"/>
                <a:cs typeface="Arial" pitchFamily="34" charset="0"/>
              </a:rPr>
              <a:t>: </a:t>
            </a:r>
            <a:r>
              <a:rPr lang="en-US" sz="3600" dirty="0" err="1">
                <a:latin typeface="+mj-lt"/>
                <a:cs typeface="Arial" pitchFamily="34" charset="0"/>
              </a:rPr>
              <a:t>Dòng</a:t>
            </a:r>
            <a:r>
              <a:rPr lang="en-US" sz="3600" dirty="0">
                <a:latin typeface="+mj-lt"/>
                <a:cs typeface="Arial" pitchFamily="34" charset="0"/>
              </a:rPr>
              <a:t> </a:t>
            </a:r>
            <a:r>
              <a:rPr lang="en-US" sz="3600" dirty="0" err="1">
                <a:latin typeface="+mj-lt"/>
                <a:cs typeface="Arial" pitchFamily="34" charset="0"/>
              </a:rPr>
              <a:t>điện</a:t>
            </a:r>
            <a:r>
              <a:rPr lang="en-US" sz="3600" dirty="0">
                <a:latin typeface="+mj-lt"/>
                <a:cs typeface="Arial" pitchFamily="34" charset="0"/>
              </a:rPr>
              <a:t> </a:t>
            </a:r>
            <a:r>
              <a:rPr lang="en-US" sz="3600" dirty="0" err="1">
                <a:latin typeface="+mj-lt"/>
                <a:cs typeface="Arial" pitchFamily="34" charset="0"/>
              </a:rPr>
              <a:t>mang</a:t>
            </a:r>
            <a:r>
              <a:rPr lang="en-US" sz="3600" dirty="0">
                <a:latin typeface="+mj-lt"/>
                <a:cs typeface="Arial" pitchFamily="34" charset="0"/>
              </a:rPr>
              <a:t> </a:t>
            </a:r>
            <a:r>
              <a:rPr lang="en-US" sz="3600" dirty="0" err="1">
                <a:latin typeface="+mj-lt"/>
                <a:cs typeface="Arial" pitchFamily="34" charset="0"/>
              </a:rPr>
              <a:t>năng</a:t>
            </a:r>
            <a:r>
              <a:rPr lang="en-US" sz="3600" dirty="0">
                <a:latin typeface="+mj-lt"/>
                <a:cs typeface="Arial" pitchFamily="34" charset="0"/>
              </a:rPr>
              <a:t> </a:t>
            </a:r>
            <a:r>
              <a:rPr lang="en-US" sz="3600" dirty="0" err="1">
                <a:latin typeface="+mj-lt"/>
                <a:cs typeface="Arial" pitchFamily="34" charset="0"/>
              </a:rPr>
              <a:t>lượng</a:t>
            </a:r>
            <a:endParaRPr lang="en-US" sz="3600" dirty="0">
              <a:latin typeface="+mj-lt"/>
              <a:cs typeface="Arial" pitchFamily="34" charset="0"/>
            </a:endParaRPr>
          </a:p>
          <a:p>
            <a:r>
              <a:rPr lang="en-US" sz="3600" dirty="0">
                <a:latin typeface="+mj-lt"/>
                <a:cs typeface="Arial" pitchFamily="34" charset="0"/>
              </a:rPr>
              <a:t> </a:t>
            </a:r>
          </a:p>
          <a:p>
            <a:endParaRPr lang="en-US" sz="36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74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db74942191c6094a1e093094a462e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9812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42pd7300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20638"/>
            <a:ext cx="2514600" cy="215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212310428_catsette%20Philips%20AZ10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362200" cy="20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271207070207ElementsCompu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Assets%5CO59%5Cdu%20lieu%20san%20pham%5CTU%20LANH%5CSAMSUNG%5CRS20CR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97063"/>
            <a:ext cx="3200400" cy="320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ban_u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Da-nang-noi-com-dien-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057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HP489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76800"/>
            <a:ext cx="16954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Quatdie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048250"/>
            <a:ext cx="18097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" descr="samsu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62550"/>
            <a:ext cx="30480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9" descr="459quangtrung-hadong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64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43501"/>
      </p:ext>
    </p:extLst>
  </p:cSld>
  <p:clrMapOvr>
    <a:masterClrMapping/>
  </p:clrMapOvr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606</Words>
  <Application>Microsoft Office PowerPoint</Application>
  <PresentationFormat>On-screen Show (4:3)</PresentationFormat>
  <Paragraphs>114</Paragraphs>
  <Slides>50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2: Ứng dụng của dòng điện.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CKK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admin</dc:creator>
  <cp:lastModifiedBy>DELL</cp:lastModifiedBy>
  <cp:revision>35</cp:revision>
  <dcterms:created xsi:type="dcterms:W3CDTF">2017-02-15T00:26:31Z</dcterms:created>
  <dcterms:modified xsi:type="dcterms:W3CDTF">2017-08-16T14:44:22Z</dcterms:modified>
</cp:coreProperties>
</file>