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</p:sldMasterIdLst>
  <p:notesMasterIdLst>
    <p:notesMasterId r:id="rId60"/>
  </p:notesMasterIdLst>
  <p:handoutMasterIdLst>
    <p:handoutMasterId r:id="rId61"/>
  </p:handoutMasterIdLst>
  <p:sldIdLst>
    <p:sldId id="485" r:id="rId10"/>
    <p:sldId id="484" r:id="rId11"/>
    <p:sldId id="445" r:id="rId12"/>
    <p:sldId id="363" r:id="rId13"/>
    <p:sldId id="450" r:id="rId14"/>
    <p:sldId id="482" r:id="rId15"/>
    <p:sldId id="451" r:id="rId16"/>
    <p:sldId id="443" r:id="rId17"/>
    <p:sldId id="427" r:id="rId18"/>
    <p:sldId id="431" r:id="rId19"/>
    <p:sldId id="423" r:id="rId20"/>
    <p:sldId id="428" r:id="rId21"/>
    <p:sldId id="390" r:id="rId22"/>
    <p:sldId id="439" r:id="rId23"/>
    <p:sldId id="424" r:id="rId24"/>
    <p:sldId id="365" r:id="rId25"/>
    <p:sldId id="435" r:id="rId26"/>
    <p:sldId id="389" r:id="rId27"/>
    <p:sldId id="440" r:id="rId28"/>
    <p:sldId id="406" r:id="rId29"/>
    <p:sldId id="367" r:id="rId30"/>
    <p:sldId id="447" r:id="rId31"/>
    <p:sldId id="441" r:id="rId32"/>
    <p:sldId id="341" r:id="rId33"/>
    <p:sldId id="382" r:id="rId34"/>
    <p:sldId id="434" r:id="rId35"/>
    <p:sldId id="438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76" r:id="rId45"/>
    <p:sldId id="477" r:id="rId46"/>
    <p:sldId id="478" r:id="rId47"/>
    <p:sldId id="479" r:id="rId48"/>
    <p:sldId id="480" r:id="rId49"/>
    <p:sldId id="481" r:id="rId50"/>
    <p:sldId id="467" r:id="rId51"/>
    <p:sldId id="468" r:id="rId52"/>
    <p:sldId id="469" r:id="rId53"/>
    <p:sldId id="470" r:id="rId54"/>
    <p:sldId id="471" r:id="rId55"/>
    <p:sldId id="472" r:id="rId56"/>
    <p:sldId id="473" r:id="rId57"/>
    <p:sldId id="474" r:id="rId58"/>
    <p:sldId id="449" r:id="rId5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0"/>
    <a:srgbClr val="66FF33"/>
    <a:srgbClr val="FF3300"/>
    <a:srgbClr val="FF0066"/>
    <a:srgbClr val="3399FF"/>
    <a:srgbClr val="CCFFFF"/>
    <a:srgbClr val="FF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93"/>
    <p:restoredTop sz="91397"/>
  </p:normalViewPr>
  <p:slideViewPr>
    <p:cSldViewPr snapToGrid="0" showGuides="1">
      <p:cViewPr>
        <p:scale>
          <a:sx n="90" d="100"/>
          <a:sy n="90" d="100"/>
        </p:scale>
        <p:origin x="-4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.VnArial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.VnArial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.VnArial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.VnArial" pitchFamily="34" charset="0"/>
              </a:rPr>
              <a:t>‹#›</a:t>
            </a:fld>
            <a:endParaRPr lang="en-US" altLang="en-US" sz="1200" dirty="0"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90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.VnArial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.VnArial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.VnArial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.VnArial" pitchFamily="34" charset="0"/>
              </a:rPr>
              <a:t>‹#›</a:t>
            </a:fld>
            <a:endParaRPr lang="en-US" altLang="en-US" sz="1200" dirty="0"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924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.Vn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.Vn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.Vn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.Vn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.Vn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2"/>
          <p:cNvSpPr>
            <a:spLocks noGrp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Mùa xuân về mang theo những niềm vui, cây cối đâm chồi, nảy lộc. Hè đến mang theo những loài cây riêng biệt cùng với những nỗi niềm bâng khuâng.</a:t>
            </a:r>
          </a:p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8675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286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787"/>
            <a:ext cx="2971800" cy="456654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3989F-42A4-400F-89A4-A77E402AC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0469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75188-9F8C-443A-8367-3B98587663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0477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任意多边形: 形状 2"/>
          <p:cNvSpPr/>
          <p:nvPr userDrawn="1"/>
        </p:nvSpPr>
        <p:spPr>
          <a:xfrm>
            <a:off x="377825" y="261938"/>
            <a:ext cx="8388350" cy="551180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9425"/>
            <a:ext cx="224948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5559425"/>
            <a:ext cx="2249487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5559425"/>
            <a:ext cx="2249487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559425"/>
            <a:ext cx="2249487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5559425"/>
            <a:ext cx="2249487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5070475"/>
            <a:ext cx="33337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4906963"/>
            <a:ext cx="3640137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4906963"/>
            <a:ext cx="3638550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923562"/>
      </p:ext>
    </p:extLst>
  </p:cSld>
  <p:clrMapOvr>
    <a:masterClrMapping/>
  </p:clrMapOvr>
  <p:transition spd="slow" advTm="3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0516"/>
          <a:stretch>
            <a:fillRect/>
          </a:stretch>
        </p:blipFill>
        <p:spPr bwMode="auto">
          <a:xfrm>
            <a:off x="-36513" y="-26988"/>
            <a:ext cx="9213851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49874"/>
      </p:ext>
    </p:extLst>
  </p:cSld>
  <p:clrMapOvr>
    <a:masterClrMapping/>
  </p:clrMapOvr>
  <p:transition spd="slow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4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4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7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5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99DDA-4EE4-4643-8D2C-204884AD12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29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A82572-6FD6-4EF0-A6A1-1CB2D3C52C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11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24D80-4EDD-4CDA-B089-3542BFF2DE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51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9E584-DD1A-4BE3-97C4-F488DCDF3D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94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11E6F-E464-4A7D-9199-E42E87B7F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3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A8F91-B3A9-4DD2-8E71-B75D570784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76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B64781-4E02-4CC5-A449-6B194EA4EC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48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AE11E-4052-4E81-AB1A-E21CEA4428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65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DCFCF8-4A2B-46D4-A9CE-17384E5A78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88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92A6B-E309-44FB-AD93-40990E1BC5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67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598EC9-D295-42E1-89B3-E84C0B19F5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99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99DDA-4EE4-4643-8D2C-204884AD12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9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A82572-6FD6-4EF0-A6A1-1CB2D3C52C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99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24D80-4EDD-4CDA-B089-3542BFF2DE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15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9E584-DD1A-4BE3-97C4-F488DCDF3D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6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11E6F-E464-4A7D-9199-E42E87B7F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9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A8F91-B3A9-4DD2-8E71-B75D570784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75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B64781-4E02-4CC5-A449-6B194EA4EC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04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AE11E-4052-4E81-AB1A-E21CEA4428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66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DCFCF8-4A2B-46D4-A9CE-17384E5A78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76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92A6B-E309-44FB-AD93-40990E1BC5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49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598EC9-D295-42E1-89B3-E84C0B19F5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41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99DDA-4EE4-4643-8D2C-204884AD12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29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A82572-6FD6-4EF0-A6A1-1CB2D3C52C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62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24D80-4EDD-4CDA-B089-3542BFF2DE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8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9E584-DD1A-4BE3-97C4-F488DCDF3D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05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11E6F-E464-4A7D-9199-E42E87B7F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00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A8F91-B3A9-4DD2-8E71-B75D570784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49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B64781-4E02-4CC5-A449-6B194EA4EC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60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AE11E-4052-4E81-AB1A-E21CEA4428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3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DCFCF8-4A2B-46D4-A9CE-17384E5A78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79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92A6B-E309-44FB-AD93-40990E1BC5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156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598EC9-D295-42E1-89B3-E84C0B19F5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204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44470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2222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93255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77417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41194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57881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40324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9340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74374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125778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405096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408AA-7BF4-4529-91E0-F53B70F9CED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498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7F75B-236B-4EA5-A906-F4EFFAD1157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24847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CACF6-65E0-41FF-B6D3-05F9A98E13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2188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06B68-59FE-49A3-BDC1-916F45D5D38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076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07A6-882C-4C3D-A2E2-F2D93E37B3A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2869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25EB0-6ACB-490F-9E0A-159614B5F6C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6731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29792-AF54-4D8A-B310-AE048A52EE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15041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84B7A-BA60-4F30-B0A3-DD3C2791759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0483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01783-EC25-4A58-AAD2-C41C8CAA214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09583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5844C-E840-4FC9-8F34-8A4F93B23C6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05001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75C84-B967-4485-B2B3-1B7C3B94582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776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  <a:cs typeface="Arial" pitchFamily="34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17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A1C94D74-0486-44A1-AA4A-7B6B638CB13E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2DA2BF">
                    <a:tint val="20000"/>
                  </a:srgb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22FE4E26-98E1-4098-8FCC-984221E25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259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F191B0BF-BD64-4B8D-8041-D690C2F9A161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32847DC4-4998-4B6D-911F-5ACFB9604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533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6F5F4EF1-90A2-4DCA-BA2F-E48B62AC7566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4AD05E7E-C19E-4C61-A112-DB567D313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22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F8159CDE-CFA5-41C6-888C-B3E9414122B3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111FCA08-ABE4-444F-9415-F7DEE8F8E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47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1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310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444310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F114FC3E-B31E-4B8A-BE3B-CC3060CA0376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E04D518A-6F0F-42D5-8FA0-C7F927F26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15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ED75C1A1-55CA-4141-A7DB-F686F7A3C337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662CF98D-D589-4B09-8D40-32D7B1A44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91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180A5388-7E58-4989-8EC6-0FEF11C3CB66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7DAE775B-CFB9-4222-9AC4-DEEE9D6A5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14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3F0197D8-0D18-4922-A4D3-EE052DE15B3F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8949F0CF-9594-4C1D-810C-FF01C8D58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54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7621409E-138C-4BE3-A89D-4DB54D3D2ACF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66743B8A-CCD1-4019-A943-6A572477B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29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8CF3093A-0231-4630-A948-4F122B071916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6A41E1B8-AF75-4AF3-AFDC-BC21A09BF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46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56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AE89DD85-B115-4503-9B95-DD73E8AD0F22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3B7C613A-103E-4CF8-A6D5-056FDDCAC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719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D0C10-2105-464E-88E1-801739962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5327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7C43AA1-553E-45B5-B43D-28131E667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1232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3DF34-FE5F-4825-B4C6-DE7E756ED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227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2CC9492-0D23-443C-86B5-7DAC4653B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2703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1708A-7852-4A33-B6B1-3202524E09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4899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AA2BF-BDE6-40B1-AE9A-640765EE4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2668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83569-CFF3-42C2-9F10-CDD072CD2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1691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F24AD-95FC-4E7C-950B-EDCF1D1764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9110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20FE5-DAB5-424B-BA8D-FF015BD0E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79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17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7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7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DAEB81-34C5-4BDC-8765-4E29110EE5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21/02/2021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25819DE-C1E8-41CD-B69A-85C765E34C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23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7AF7545-135A-4940-8FE0-B3115BAE4756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3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7AF7545-135A-4940-8FE0-B3115BAE4756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5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5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7AF7545-135A-4940-8FE0-B3115BAE4756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6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>
          <a:xfrm>
            <a:off x="457857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vi-VN" altLang="x-none" dirty="0"/>
              <a:t>Bấm &amp; sửa kiểu tiêu đề</a:t>
            </a:r>
            <a:endParaRPr dirty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/>
          </p:nvPr>
        </p:nvSpPr>
        <p:spPr>
          <a:xfrm>
            <a:off x="457857" y="160020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vi-VN" altLang="x-none" dirty="0"/>
              <a:t>Bấm &amp; sửa kiểu tiêu đề</a:t>
            </a:r>
          </a:p>
          <a:p>
            <a:pPr lvl="1"/>
            <a:r>
              <a:rPr lang="vi-VN" altLang="x-none" dirty="0"/>
              <a:t>Mức hai</a:t>
            </a:r>
          </a:p>
          <a:p>
            <a:pPr lvl="2"/>
            <a:r>
              <a:rPr lang="vi-VN" altLang="x-none" dirty="0"/>
              <a:t>Mức ba</a:t>
            </a:r>
          </a:p>
          <a:p>
            <a:pPr lvl="3"/>
            <a:r>
              <a:rPr lang="vi-VN" altLang="x-none" dirty="0"/>
              <a:t>Mức bốn</a:t>
            </a:r>
          </a:p>
          <a:p>
            <a:pPr lvl="4"/>
            <a:r>
              <a:rPr lang="vi-VN" altLang="x-none" dirty="0"/>
              <a:t>Mức năm</a:t>
            </a:r>
            <a:endParaRPr dirty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859" y="6356355"/>
            <a:ext cx="2133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656" y="6356355"/>
            <a:ext cx="2896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2984" y="6356355"/>
            <a:ext cx="21331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SimSun" panose="02010600030101010101" pitchFamily="2" charset="-122"/>
              </a:defRPr>
            </a:lvl1pPr>
          </a:lstStyle>
          <a:p>
            <a:pPr eaLnBrk="1" hangingPunct="1"/>
            <a:fld id="{9A0DB2DC-4C9A-4742-B13C-FB6460FD3503}" type="slidenum">
              <a:rPr lang="en-US" altLang="zh-CN" dirty="0"/>
              <a:pPr eaLnBrk="1" hangingPunct="1"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927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57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857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857" y="6356351"/>
            <a:ext cx="2133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654" y="6356351"/>
            <a:ext cx="2896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2982" y="6356351"/>
            <a:ext cx="21331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CB6F5BA-BD1B-49B1-8890-9D27770500BB}" type="slidenum">
              <a:rPr lang="en-US" altLang="zh-CN" smtClean="0">
                <a:latin typeface="Arial" charset="0"/>
              </a:rPr>
              <a:pPr/>
              <a:t>‹#›</a:t>
            </a:fld>
            <a:endParaRPr lang="en-US" altLang="zh-CN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3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3075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54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8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prstClr val="black"/>
                </a:solidFill>
                <a:latin typeface="Lucida Sans Unicode"/>
                <a:cs typeface="+mn-cs"/>
              </a:defRPr>
            </a:lvl1pPr>
            <a:extLst/>
          </a:lstStyle>
          <a:p>
            <a:pPr>
              <a:defRPr/>
            </a:pPr>
            <a:fld id="{076AB576-B5DF-4BFB-AD36-28A5810A03E5}" type="datetimeFigureOut">
              <a:rPr lang="en-US"/>
              <a:pPr>
                <a:defRPr/>
              </a:pPr>
              <a:t>21/02/2021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black"/>
                </a:solidFill>
                <a:latin typeface="Lucida Sans Unicode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prstClr val="black"/>
                </a:solidFill>
                <a:latin typeface="Lucida Sans Unicode"/>
                <a:cs typeface="+mn-cs"/>
              </a:defRPr>
            </a:lvl1pPr>
            <a:extLst/>
          </a:lstStyle>
          <a:p>
            <a:pPr>
              <a:defRPr/>
            </a:pPr>
            <a:fld id="{BCB66AB5-63D9-4BFA-8399-182AE5125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3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fld id="{D7DC5198-81B8-455D-B335-93333B07C5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8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GIF"/><Relationship Id="rId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GIF"/><Relationship Id="rId4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59.xml"/><Relationship Id="rId1" Type="http://schemas.openxmlformats.org/officeDocument/2006/relationships/audio" Target="../media/audio2.wav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1.xml"/><Relationship Id="rId1" Type="http://schemas.openxmlformats.org/officeDocument/2006/relationships/audio" Target="../media/audio3.wav"/><Relationship Id="rId6" Type="http://schemas.openxmlformats.org/officeDocument/2006/relationships/hyperlink" Target="https://vi.wikipedia.org/wiki/2004" TargetMode="External"/><Relationship Id="rId5" Type="http://schemas.openxmlformats.org/officeDocument/2006/relationships/hyperlink" Target="https://vi.wikipedia.org/wiki/1913" TargetMode="Externa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59.xml"/><Relationship Id="rId1" Type="http://schemas.openxmlformats.org/officeDocument/2006/relationships/audio" Target="../media/audio4.wav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64.xml"/><Relationship Id="rId1" Type="http://schemas.openxmlformats.org/officeDocument/2006/relationships/audio" Target="../media/audio5.wav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64.xml"/><Relationship Id="rId1" Type="http://schemas.openxmlformats.org/officeDocument/2006/relationships/audio" Target="../media/audio6.wav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59.xml"/><Relationship Id="rId1" Type="http://schemas.openxmlformats.org/officeDocument/2006/relationships/audio" Target="../media/audio7.wav"/><Relationship Id="rId5" Type="http://schemas.openxmlformats.org/officeDocument/2006/relationships/image" Target="../media/image50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8.jpeg"/><Relationship Id="rId4" Type="http://schemas.openxmlformats.org/officeDocument/2006/relationships/image" Target="../media/image6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wmf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10" descr="图片包含 植物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301625"/>
            <a:ext cx="3468688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9" descr="b4e2b2963786013a0e29a8e310116bbb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283075"/>
            <a:ext cx="91725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77233">
            <a:off x="3541713" y="3349625"/>
            <a:ext cx="10731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041">
            <a:off x="7994650" y="585788"/>
            <a:ext cx="5286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2" descr="36f9a2a7dc2088575b3175c2c9b246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4972050"/>
            <a:ext cx="2155825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971800"/>
            <a:ext cx="1477963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图片 12" descr="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91757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Subtitle 7"/>
          <p:cNvSpPr txBox="1">
            <a:spLocks/>
          </p:cNvSpPr>
          <p:nvPr/>
        </p:nvSpPr>
        <p:spPr bwMode="auto">
          <a:xfrm>
            <a:off x="2514600" y="2286000"/>
            <a:ext cx="640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 sz="2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Tập đọc</a:t>
            </a:r>
          </a:p>
        </p:txBody>
      </p:sp>
      <p:pic>
        <p:nvPicPr>
          <p:cNvPr id="16395" name="Picture 10" descr="logo newt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1" descr="pascal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itle 7"/>
          <p:cNvSpPr txBox="1">
            <a:spLocks/>
          </p:cNvSpPr>
          <p:nvPr/>
        </p:nvSpPr>
        <p:spPr bwMode="auto">
          <a:xfrm>
            <a:off x="2514600" y="3452019"/>
            <a:ext cx="640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 sz="2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4</a:t>
            </a:r>
          </a:p>
        </p:txBody>
      </p:sp>
    </p:spTree>
    <p:extLst>
      <p:ext uri="{BB962C8B-B14F-4D97-AF65-F5344CB8AC3E}">
        <p14:creationId xmlns:p14="http://schemas.microsoft.com/office/powerpoint/2010/main" val="2590144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6139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Rectangle 2"/>
          <p:cNvSpPr/>
          <p:nvPr/>
        </p:nvSpPr>
        <p:spPr>
          <a:xfrm>
            <a:off x="0" y="16"/>
            <a:ext cx="95758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18 tháng 2 năm 2021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400" b="1" u="sng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lang="en-US" altLang="en-US" sz="2400" b="1" u="sng" dirty="0">
              <a:solidFill>
                <a:srgbClr val="0000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0" name="Rectangle 3"/>
          <p:cNvSpPr/>
          <p:nvPr/>
        </p:nvSpPr>
        <p:spPr>
          <a:xfrm>
            <a:off x="3238500" y="1130300"/>
            <a:ext cx="32893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 riêng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1" name="Rectangle 4"/>
          <p:cNvSpPr/>
          <p:nvPr/>
        </p:nvSpPr>
        <p:spPr>
          <a:xfrm>
            <a:off x="2552702" y="2222500"/>
            <a:ext cx="47879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en-US" sz="6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</a:t>
            </a:r>
            <a:r>
              <a:rPr lang="en-US" altLang="en-US" sz="6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6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endParaRPr lang="en-US" altLang="en-US" sz="60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2" name="Picture 2" descr="Cau h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2413000"/>
            <a:ext cx="6858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3" name="Rectangle 6"/>
          <p:cNvSpPr/>
          <p:nvPr/>
        </p:nvSpPr>
        <p:spPr>
          <a:xfrm>
            <a:off x="6007100" y="1549400"/>
            <a:ext cx="23749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D0"/>
                </a:solidFill>
                <a:latin typeface=".VnTime" pitchFamily="34" charset="0"/>
              </a:rPr>
              <a:t>(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Văn Tạo)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4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463" y="21590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5" y="21590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800" y="57023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7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293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u hoi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524000"/>
            <a:ext cx="685800" cy="762000"/>
          </a:xfrm>
          <a:ln/>
        </p:spPr>
      </p:pic>
      <p:sp>
        <p:nvSpPr>
          <p:cNvPr id="435205" name="AutoShape 5"/>
          <p:cNvSpPr/>
          <p:nvPr/>
        </p:nvSpPr>
        <p:spPr>
          <a:xfrm>
            <a:off x="190500" y="285750"/>
            <a:ext cx="8953500" cy="2476500"/>
          </a:xfrm>
          <a:prstGeom prst="cloudCallout">
            <a:avLst>
              <a:gd name="adj1" fmla="val -34486"/>
              <a:gd name="adj2" fmla="val 68972"/>
            </a:avLst>
          </a:prstGeom>
          <a:solidFill>
            <a:schemeClr val="folHlink"/>
          </a:solidFill>
          <a:ln w="9525" cap="flat" cmpd="sng">
            <a:solidFill>
              <a:srgbClr val="CC0099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Sầu riêng là đặc sản của vùng nào?</a:t>
            </a:r>
          </a:p>
        </p:txBody>
      </p:sp>
      <p:sp>
        <p:nvSpPr>
          <p:cNvPr id="435208" name="Text Box 8"/>
          <p:cNvSpPr txBox="1"/>
          <p:nvPr/>
        </p:nvSpPr>
        <p:spPr>
          <a:xfrm>
            <a:off x="381000" y="3497269"/>
            <a:ext cx="8280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Sầu riêng l</a:t>
            </a:r>
            <a:r>
              <a:rPr lang="en-US" altLang="en-US" sz="40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đặc sản của miền Nam                                         </a:t>
            </a:r>
            <a:r>
              <a:rPr lang="en-US" altLang="en-US" sz="4000" dirty="0">
                <a:solidFill>
                  <a:srgbClr val="FF0066"/>
                </a:solidFill>
              </a:rPr>
              <a:t>           </a:t>
            </a:r>
          </a:p>
        </p:txBody>
      </p:sp>
      <p:pic>
        <p:nvPicPr>
          <p:cNvPr id="10245" name="Picture 24" descr="mm6dkp7nq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463" y="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24" descr="mm6dkp7nq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71538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840" descr="l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9000"/>
            <a:ext cx="1498600" cy="88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840" descr="l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800" y="60071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5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35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5" grpId="0" animBg="1"/>
      <p:bldP spid="4352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0" y="0"/>
            <a:ext cx="9410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5"/>
          <p:cNvSpPr/>
          <p:nvPr/>
        </p:nvSpPr>
        <p:spPr>
          <a:xfrm>
            <a:off x="342900" y="177800"/>
            <a:ext cx="7759700" cy="2349500"/>
          </a:xfrm>
          <a:prstGeom prst="cloudCallout">
            <a:avLst>
              <a:gd name="adj1" fmla="val -34486"/>
              <a:gd name="adj2" fmla="val 68972"/>
            </a:avLst>
          </a:prstGeom>
          <a:solidFill>
            <a:schemeClr val="folHlink"/>
          </a:solidFill>
          <a:ln w="9525" cap="flat" cmpd="sng">
            <a:solidFill>
              <a:srgbClr val="CC0099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Hương vị của sầu riêng như thế nào?</a:t>
            </a:r>
          </a:p>
        </p:txBody>
      </p:sp>
      <p:sp>
        <p:nvSpPr>
          <p:cNvPr id="10244" name="Rectangle 3"/>
          <p:cNvSpPr/>
          <p:nvPr/>
        </p:nvSpPr>
        <p:spPr>
          <a:xfrm>
            <a:off x="-133350" y="3001963"/>
            <a:ext cx="9144000" cy="2062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Mùi thơm đậm, bay xa, lâu tan trong không khí, mùi hương ng</a:t>
            </a: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ngạt; thơm mùi thơm của mít chín quyện với hương bưởi, béo cái béo của trứng g</a:t>
            </a: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ngọt vị mật ong gi</a:t>
            </a: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hạn; vị ngọt đến đam mê.</a:t>
            </a:r>
            <a:endParaRPr lang="en-US" altLang="en-US" b="1" dirty="0">
              <a:solidFill>
                <a:srgbClr val="0000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9" name="Picture 24" descr="mm6dkp7nq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463" y="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24" descr="mm6dkp7nq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936" y="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17" descr="Cau ho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03300"/>
            <a:ext cx="6858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000" y="6134100"/>
            <a:ext cx="1219200" cy="54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840" descr="l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59500"/>
            <a:ext cx="1143000" cy="50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2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024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239000" cy="5429250"/>
          </a:xfrm>
          <a:prstGeom prst="rect">
            <a:avLst/>
          </a:prstGeom>
          <a:noFill/>
          <a:ln w="57150" cap="flat" cmpd="thinThick">
            <a:solidFill>
              <a:srgbClr val="66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1" name="Picture 3" descr="DSC024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2" descr="Cau h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803400"/>
            <a:ext cx="685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463" y="21590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5" y="21590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800" y="57023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293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AutoShape 5"/>
          <p:cNvSpPr/>
          <p:nvPr/>
        </p:nvSpPr>
        <p:spPr>
          <a:xfrm>
            <a:off x="196850" y="944563"/>
            <a:ext cx="8750300" cy="1917700"/>
          </a:xfrm>
          <a:prstGeom prst="cloudCallout">
            <a:avLst>
              <a:gd name="adj1" fmla="val -34486"/>
              <a:gd name="adj2" fmla="val 68972"/>
            </a:avLst>
          </a:prstGeom>
          <a:solidFill>
            <a:schemeClr val="folHlink"/>
          </a:solidFill>
          <a:ln w="9525" cap="flat" cmpd="sng">
            <a:solidFill>
              <a:srgbClr val="CC0099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Ý đoạn 1 nói lên điều gì?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19175" y="3487738"/>
            <a:ext cx="60579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vị của sầu riêng</a:t>
            </a:r>
            <a:endParaRPr lang="en-US" altLang="en-US" sz="3600" b="1" dirty="0">
              <a:solidFill>
                <a:srgbClr val="0000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913"/>
            <a:ext cx="9410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5"/>
          <p:cNvSpPr/>
          <p:nvPr/>
        </p:nvSpPr>
        <p:spPr>
          <a:xfrm>
            <a:off x="419100" y="615950"/>
            <a:ext cx="7759700" cy="2324100"/>
          </a:xfrm>
          <a:prstGeom prst="cloudCallout">
            <a:avLst>
              <a:gd name="adj1" fmla="val -34486"/>
              <a:gd name="adj2" fmla="val 68972"/>
            </a:avLst>
          </a:prstGeom>
          <a:solidFill>
            <a:schemeClr val="folHlink"/>
          </a:solidFill>
          <a:ln w="9525" cap="flat" cmpd="sng">
            <a:solidFill>
              <a:srgbClr val="CC0099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những nét đặc sắc của hoa sầu riêng ?</a:t>
            </a:r>
          </a:p>
        </p:txBody>
      </p:sp>
      <p:sp>
        <p:nvSpPr>
          <p:cNvPr id="15364" name="Rectangle 3"/>
          <p:cNvSpPr/>
          <p:nvPr/>
        </p:nvSpPr>
        <p:spPr>
          <a:xfrm>
            <a:off x="241301" y="3381375"/>
            <a:ext cx="8928100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     Hoa sầu riêng trổ vào cuối năm, thơm ngát như hương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cau, hương bưởi; Đậu thành từng chùm, màu trắng ngà,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cánh hoa nhỏ như vảy cá, hao hao giống cánh sen con,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 lác đác vài nhụy li ti giữa những cánh hoa</a:t>
            </a:r>
            <a:endParaRPr lang="en-US" altLang="en-US" sz="2800" b="1" dirty="0">
              <a:solidFill>
                <a:srgbClr val="0000D0"/>
              </a:solidFill>
            </a:endParaRPr>
          </a:p>
        </p:txBody>
      </p:sp>
      <p:pic>
        <p:nvPicPr>
          <p:cNvPr id="8" name="Picture 17" descr="Cau h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46200"/>
            <a:ext cx="6858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9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1" y="0"/>
            <a:ext cx="11430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9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998" y="0"/>
            <a:ext cx="11430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900" y="5905500"/>
            <a:ext cx="1435100" cy="952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3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2" y="1524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endParaRPr lang="en-US" altLang="en-US" dirty="0"/>
          </a:p>
        </p:txBody>
      </p:sp>
      <p:sp>
        <p:nvSpPr>
          <p:cNvPr id="16388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en-US" altLang="en-US" dirty="0"/>
          </a:p>
        </p:txBody>
      </p:sp>
      <p:pic>
        <p:nvPicPr>
          <p:cNvPr id="289796" name="Picture 4" descr="4960336bac0a8_f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296399" cy="70103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0" y="0"/>
            <a:ext cx="9410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5"/>
          <p:cNvSpPr/>
          <p:nvPr/>
        </p:nvSpPr>
        <p:spPr>
          <a:xfrm>
            <a:off x="268288" y="576263"/>
            <a:ext cx="7759700" cy="2349500"/>
          </a:xfrm>
          <a:prstGeom prst="cloudCallout">
            <a:avLst>
              <a:gd name="adj1" fmla="val -34486"/>
              <a:gd name="adj2" fmla="val 68972"/>
            </a:avLst>
          </a:prstGeom>
          <a:solidFill>
            <a:schemeClr val="folHlink"/>
          </a:solidFill>
          <a:ln w="9525" cap="flat" cmpd="sng">
            <a:solidFill>
              <a:srgbClr val="CC0099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Qủa sầu riêng như thế nào?</a:t>
            </a:r>
          </a:p>
        </p:txBody>
      </p:sp>
      <p:sp>
        <p:nvSpPr>
          <p:cNvPr id="10244" name="Rectangle 3"/>
          <p:cNvSpPr/>
          <p:nvPr/>
        </p:nvSpPr>
        <p:spPr>
          <a:xfrm>
            <a:off x="0" y="3746502"/>
            <a:ext cx="9144000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Quả sầu riêng lủng lẳng dưới c</a:t>
            </a: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nh, trông như những tổ kiến</a:t>
            </a:r>
            <a:endParaRPr lang="en-US" altLang="en-US" b="1" dirty="0">
              <a:solidFill>
                <a:srgbClr val="0000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413" name="Picture 24" descr="mm6dkp7nq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463" y="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Picture 24" descr="mm6dkp7nq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936" y="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Picture 17" descr="Cau ho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03300"/>
            <a:ext cx="6858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700" y="57912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547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2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endParaRPr lang="en-US" altLang="en-US" dirty="0"/>
          </a:p>
        </p:txBody>
      </p:sp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en-US" altLang="en-US" dirty="0"/>
          </a:p>
        </p:txBody>
      </p:sp>
      <p:pic>
        <p:nvPicPr>
          <p:cNvPr id="343044" name="Picture 4" descr="SAU RIE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326" y="-74428"/>
            <a:ext cx="9250326" cy="693242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6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2" descr="Cau h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803400"/>
            <a:ext cx="685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463" y="21590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5" y="21590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800" y="57023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293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AutoShape 5"/>
          <p:cNvSpPr/>
          <p:nvPr/>
        </p:nvSpPr>
        <p:spPr>
          <a:xfrm>
            <a:off x="196850" y="647700"/>
            <a:ext cx="8750300" cy="1917700"/>
          </a:xfrm>
          <a:prstGeom prst="cloudCallout">
            <a:avLst>
              <a:gd name="adj1" fmla="val -34486"/>
              <a:gd name="adj2" fmla="val 68972"/>
            </a:avLst>
          </a:prstGeom>
          <a:solidFill>
            <a:schemeClr val="folHlink"/>
          </a:solidFill>
          <a:ln w="9525" cap="flat" cmpd="sng">
            <a:solidFill>
              <a:srgbClr val="CC0099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Ý đoạn 2 nói lên điều gì?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1200" y="3487738"/>
            <a:ext cx="76962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đặc sắc của hoa v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quả sầu riêng</a:t>
            </a:r>
            <a:endParaRPr lang="en-US" altLang="en-US" sz="3600" b="1" dirty="0">
              <a:solidFill>
                <a:srgbClr val="0000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Hoa Văn Học Xanh Psd Lớp Quảng Cáo Nền Hoa Văn Học Nền Xanh Đơ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i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3" y="1592263"/>
            <a:ext cx="1709738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54072" y="73472"/>
            <a:ext cx="7543802" cy="1219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3"/>
          <p:cNvSpPr>
            <a:spLocks noChangeArrowheads="1"/>
          </p:cNvSpPr>
          <p:nvPr/>
        </p:nvSpPr>
        <p:spPr bwMode="gray">
          <a:xfrm>
            <a:off x="2092325" y="5727700"/>
            <a:ext cx="5275263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Thực hành yêu cầu của giáo viên.</a:t>
            </a:r>
          </a:p>
        </p:txBody>
      </p:sp>
      <p:sp>
        <p:nvSpPr>
          <p:cNvPr id="8" name="AutoShape 44"/>
          <p:cNvSpPr>
            <a:spLocks noChangeArrowheads="1"/>
          </p:cNvSpPr>
          <p:nvPr/>
        </p:nvSpPr>
        <p:spPr bwMode="gray">
          <a:xfrm>
            <a:off x="2962275" y="4430713"/>
            <a:ext cx="4111625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Tập trung lắng nghe.</a:t>
            </a:r>
          </a:p>
        </p:txBody>
      </p:sp>
      <p:sp>
        <p:nvSpPr>
          <p:cNvPr id="9" name="AutoShape 45"/>
          <p:cNvSpPr>
            <a:spLocks noChangeArrowheads="1"/>
          </p:cNvSpPr>
          <p:nvPr/>
        </p:nvSpPr>
        <p:spPr bwMode="gray">
          <a:xfrm>
            <a:off x="3022600" y="3044825"/>
            <a:ext cx="4122738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Ngồi học ngay ngắn ở nơi có đủ ánh sáng.</a:t>
            </a: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gray">
          <a:xfrm>
            <a:off x="2363788" y="1712913"/>
            <a:ext cx="5934075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Chuẩn bị đầy đủ sách giáo khoa.</a:t>
            </a:r>
          </a:p>
        </p:txBody>
      </p:sp>
      <p:pic>
        <p:nvPicPr>
          <p:cNvPr id="53257" name="Picture 3" descr="i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582738"/>
            <a:ext cx="1709737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reeform 4"/>
          <p:cNvSpPr>
            <a:spLocks/>
          </p:cNvSpPr>
          <p:nvPr/>
        </p:nvSpPr>
        <p:spPr bwMode="gray">
          <a:xfrm>
            <a:off x="1446213" y="1600200"/>
            <a:ext cx="1208087" cy="1470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793"/>
              </a:cxn>
              <a:cxn ang="0">
                <a:pos x="551" y="1020"/>
              </a:cxn>
              <a:cxn ang="0">
                <a:pos x="1118" y="470"/>
              </a:cxn>
              <a:cxn ang="0">
                <a:pos x="0" y="0"/>
              </a:cxn>
            </a:cxnLst>
            <a:rect l="0" t="0" r="r" b="b"/>
            <a:pathLst>
              <a:path w="1118" h="1020">
                <a:moveTo>
                  <a:pt x="0" y="0"/>
                </a:moveTo>
                <a:cubicBezTo>
                  <a:pt x="2" y="393"/>
                  <a:pt x="6" y="793"/>
                  <a:pt x="6" y="793"/>
                </a:cubicBezTo>
                <a:cubicBezTo>
                  <a:pt x="117" y="797"/>
                  <a:pt x="326" y="808"/>
                  <a:pt x="551" y="1020"/>
                </a:cubicBezTo>
                <a:lnTo>
                  <a:pt x="1118" y="470"/>
                </a:lnTo>
                <a:cubicBezTo>
                  <a:pt x="1002" y="359"/>
                  <a:pt x="669" y="3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57255"/>
                  <a:invGamma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51" name="Freeform 5"/>
          <p:cNvSpPr>
            <a:spLocks/>
          </p:cNvSpPr>
          <p:nvPr/>
        </p:nvSpPr>
        <p:spPr bwMode="gray">
          <a:xfrm>
            <a:off x="1449388" y="4637088"/>
            <a:ext cx="1198562" cy="1484312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4" y="1018"/>
              </a:cxn>
              <a:cxn ang="0">
                <a:pos x="1110" y="559"/>
              </a:cxn>
              <a:cxn ang="0">
                <a:pos x="552" y="0"/>
              </a:cxn>
              <a:cxn ang="0">
                <a:pos x="0" y="228"/>
              </a:cxn>
            </a:cxnLst>
            <a:rect l="0" t="0" r="r" b="b"/>
            <a:pathLst>
              <a:path w="1110" h="1030">
                <a:moveTo>
                  <a:pt x="0" y="228"/>
                </a:moveTo>
                <a:cubicBezTo>
                  <a:pt x="2" y="623"/>
                  <a:pt x="4" y="1018"/>
                  <a:pt x="4" y="1018"/>
                </a:cubicBezTo>
                <a:cubicBezTo>
                  <a:pt x="478" y="1030"/>
                  <a:pt x="849" y="814"/>
                  <a:pt x="1110" y="559"/>
                </a:cubicBezTo>
                <a:lnTo>
                  <a:pt x="552" y="0"/>
                </a:lnTo>
                <a:cubicBezTo>
                  <a:pt x="355" y="184"/>
                  <a:pt x="180" y="220"/>
                  <a:pt x="0" y="228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63529"/>
                  <a:invGamma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52" name="Freeform 6"/>
          <p:cNvSpPr>
            <a:spLocks/>
          </p:cNvSpPr>
          <p:nvPr/>
        </p:nvSpPr>
        <p:spPr bwMode="gray">
          <a:xfrm>
            <a:off x="2043113" y="2274888"/>
            <a:ext cx="1098550" cy="1571625"/>
          </a:xfrm>
          <a:custGeom>
            <a:avLst/>
            <a:gdLst/>
            <a:ahLst/>
            <a:cxnLst>
              <a:cxn ang="0">
                <a:pos x="0" y="554"/>
              </a:cxn>
              <a:cxn ang="0">
                <a:pos x="225" y="1091"/>
              </a:cxn>
              <a:cxn ang="0">
                <a:pos x="1017" y="1091"/>
              </a:cxn>
              <a:cxn ang="0">
                <a:pos x="566" y="0"/>
              </a:cxn>
              <a:cxn ang="0">
                <a:pos x="0" y="554"/>
              </a:cxn>
            </a:cxnLst>
            <a:rect l="0" t="0" r="r" b="b"/>
            <a:pathLst>
              <a:path w="1017" h="1091">
                <a:moveTo>
                  <a:pt x="0" y="554"/>
                </a:moveTo>
                <a:cubicBezTo>
                  <a:pt x="194" y="770"/>
                  <a:pt x="216" y="957"/>
                  <a:pt x="225" y="1091"/>
                </a:cubicBezTo>
                <a:lnTo>
                  <a:pt x="1017" y="1091"/>
                </a:lnTo>
                <a:cubicBezTo>
                  <a:pt x="1001" y="626"/>
                  <a:pt x="833" y="260"/>
                  <a:pt x="566" y="0"/>
                </a:cubicBezTo>
                <a:lnTo>
                  <a:pt x="0" y="554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100000">
                <a:schemeClr val="folHlink">
                  <a:alpha val="3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gray">
          <a:xfrm>
            <a:off x="1717675" y="2011363"/>
            <a:ext cx="611188" cy="862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rgbClr val="FEFEFE"/>
                </a:solidFill>
                <a:latin typeface="Arial Black" pitchFamily="34" charset="0"/>
                <a:cs typeface="Arial" pitchFamily="34" charset="0"/>
              </a:rPr>
              <a:t>1</a:t>
            </a: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gray">
          <a:xfrm>
            <a:off x="1622425" y="4970463"/>
            <a:ext cx="611188" cy="862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dirty="0">
                <a:solidFill>
                  <a:srgbClr val="FEFEFE"/>
                </a:solidFill>
                <a:latin typeface="Arial Black" pitchFamily="34" charset="0"/>
                <a:cs typeface="Arial" pitchFamily="34" charset="0"/>
              </a:rPr>
              <a:t>4</a:t>
            </a:r>
          </a:p>
        </p:txBody>
      </p:sp>
      <p:sp>
        <p:nvSpPr>
          <p:cNvPr id="55" name="Line 27"/>
          <p:cNvSpPr>
            <a:spLocks noChangeShapeType="1"/>
          </p:cNvSpPr>
          <p:nvPr/>
        </p:nvSpPr>
        <p:spPr bwMode="black">
          <a:xfrm>
            <a:off x="3022600" y="2665413"/>
            <a:ext cx="3006725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56" name="Line 28"/>
          <p:cNvSpPr>
            <a:spLocks noChangeShapeType="1"/>
          </p:cNvSpPr>
          <p:nvPr/>
        </p:nvSpPr>
        <p:spPr bwMode="black">
          <a:xfrm>
            <a:off x="3148013" y="3970338"/>
            <a:ext cx="3006725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57" name="Freeform 29"/>
          <p:cNvSpPr>
            <a:spLocks/>
          </p:cNvSpPr>
          <p:nvPr/>
        </p:nvSpPr>
        <p:spPr bwMode="gray">
          <a:xfrm>
            <a:off x="2044700" y="3841750"/>
            <a:ext cx="1096963" cy="1604963"/>
          </a:xfrm>
          <a:custGeom>
            <a:avLst/>
            <a:gdLst/>
            <a:ahLst/>
            <a:cxnLst>
              <a:cxn ang="0">
                <a:pos x="223" y="0"/>
              </a:cxn>
              <a:cxn ang="0">
                <a:pos x="0" y="550"/>
              </a:cxn>
              <a:cxn ang="0">
                <a:pos x="559" y="1114"/>
              </a:cxn>
              <a:cxn ang="0">
                <a:pos x="1016" y="4"/>
              </a:cxn>
              <a:cxn ang="0">
                <a:pos x="223" y="0"/>
              </a:cxn>
            </a:cxnLst>
            <a:rect l="0" t="0" r="r" b="b"/>
            <a:pathLst>
              <a:path w="1016" h="1114">
                <a:moveTo>
                  <a:pt x="223" y="0"/>
                </a:moveTo>
                <a:cubicBezTo>
                  <a:pt x="229" y="193"/>
                  <a:pt x="163" y="384"/>
                  <a:pt x="0" y="550"/>
                </a:cubicBezTo>
                <a:lnTo>
                  <a:pt x="559" y="1114"/>
                </a:lnTo>
                <a:cubicBezTo>
                  <a:pt x="763" y="892"/>
                  <a:pt x="1012" y="541"/>
                  <a:pt x="1016" y="4"/>
                </a:cubicBezTo>
                <a:lnTo>
                  <a:pt x="223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9804"/>
                  <a:invGamma/>
                </a:schemeClr>
              </a:gs>
              <a:gs pos="100000">
                <a:schemeClr val="hlink">
                  <a:alpha val="3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58" name="Text Box 30"/>
          <p:cNvSpPr txBox="1">
            <a:spLocks noChangeArrowheads="1"/>
          </p:cNvSpPr>
          <p:nvPr/>
        </p:nvSpPr>
        <p:spPr bwMode="gray">
          <a:xfrm>
            <a:off x="2333625" y="2827338"/>
            <a:ext cx="612775" cy="862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rgbClr val="FEFEFE"/>
                </a:solidFill>
                <a:latin typeface="Arial Black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gray">
          <a:xfrm>
            <a:off x="2286000" y="4105275"/>
            <a:ext cx="612775" cy="862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rgbClr val="FEFEFE"/>
                </a:solidFill>
                <a:latin typeface="Arial Black" pitchFamily="34" charset="0"/>
                <a:cs typeface="Arial" pitchFamily="34" charset="0"/>
              </a:rPr>
              <a:t>3</a:t>
            </a:r>
          </a:p>
        </p:txBody>
      </p:sp>
      <p:sp>
        <p:nvSpPr>
          <p:cNvPr id="60" name="Line 32"/>
          <p:cNvSpPr>
            <a:spLocks noChangeShapeType="1"/>
          </p:cNvSpPr>
          <p:nvPr/>
        </p:nvSpPr>
        <p:spPr bwMode="black">
          <a:xfrm>
            <a:off x="2735263" y="5437188"/>
            <a:ext cx="3005137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grpSp>
        <p:nvGrpSpPr>
          <p:cNvPr id="53269" name="Group 34"/>
          <p:cNvGrpSpPr>
            <a:grpSpLocks/>
          </p:cNvGrpSpPr>
          <p:nvPr/>
        </p:nvGrpSpPr>
        <p:grpSpPr bwMode="auto">
          <a:xfrm rot="19378231" flipV="1">
            <a:off x="1787525" y="4895850"/>
            <a:ext cx="1550988" cy="412750"/>
            <a:chOff x="1565" y="2568"/>
            <a:chExt cx="1118" cy="279"/>
          </a:xfrm>
        </p:grpSpPr>
        <p:sp>
          <p:nvSpPr>
            <p:cNvPr id="62" name="AutoShape 35"/>
            <p:cNvSpPr>
              <a:spLocks noChangeArrowheads="1"/>
            </p:cNvSpPr>
            <p:nvPr/>
          </p:nvSpPr>
          <p:spPr bwMode="white">
            <a:xfrm rot="5263130">
              <a:off x="1860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  <a:cs typeface="Arial" pitchFamily="34" charset="0"/>
              </a:endParaRPr>
            </a:p>
          </p:txBody>
        </p:sp>
        <p:sp>
          <p:nvSpPr>
            <p:cNvPr id="63" name="AutoShape 36"/>
            <p:cNvSpPr>
              <a:spLocks noChangeArrowheads="1"/>
            </p:cNvSpPr>
            <p:nvPr/>
          </p:nvSpPr>
          <p:spPr bwMode="white">
            <a:xfrm rot="6078281">
              <a:off x="1997" y="2275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  <a:cs typeface="Arial" pitchFamily="34" charset="0"/>
              </a:endParaRPr>
            </a:p>
          </p:txBody>
        </p:sp>
        <p:sp>
          <p:nvSpPr>
            <p:cNvPr id="64" name="AutoShape 37"/>
            <p:cNvSpPr>
              <a:spLocks noChangeArrowheads="1"/>
            </p:cNvSpPr>
            <p:nvPr/>
          </p:nvSpPr>
          <p:spPr bwMode="white">
            <a:xfrm rot="6373927">
              <a:off x="2071" y="2296"/>
              <a:ext cx="226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  <a:cs typeface="Arial" pitchFamily="34" charset="0"/>
              </a:endParaRPr>
            </a:p>
          </p:txBody>
        </p:sp>
        <p:sp>
          <p:nvSpPr>
            <p:cNvPr id="65" name="AutoShape 38"/>
            <p:cNvSpPr>
              <a:spLocks noChangeArrowheads="1"/>
            </p:cNvSpPr>
            <p:nvPr/>
          </p:nvSpPr>
          <p:spPr bwMode="white">
            <a:xfrm rot="6906312">
              <a:off x="2161" y="232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  <a:cs typeface="Arial" pitchFamily="34" charset="0"/>
              </a:endParaRPr>
            </a:p>
          </p:txBody>
        </p:sp>
      </p:grpSp>
      <p:pic>
        <p:nvPicPr>
          <p:cNvPr id="53270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3022600"/>
            <a:ext cx="1306512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Freeform 5"/>
          <p:cNvSpPr>
            <a:spLocks/>
          </p:cNvSpPr>
          <p:nvPr/>
        </p:nvSpPr>
        <p:spPr bwMode="gray">
          <a:xfrm rot="10800000">
            <a:off x="234950" y="1592263"/>
            <a:ext cx="1198563" cy="1484312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4" y="1018"/>
              </a:cxn>
              <a:cxn ang="0">
                <a:pos x="1110" y="559"/>
              </a:cxn>
              <a:cxn ang="0">
                <a:pos x="552" y="0"/>
              </a:cxn>
              <a:cxn ang="0">
                <a:pos x="0" y="228"/>
              </a:cxn>
            </a:cxnLst>
            <a:rect l="0" t="0" r="r" b="b"/>
            <a:pathLst>
              <a:path w="1110" h="1030">
                <a:moveTo>
                  <a:pt x="0" y="228"/>
                </a:moveTo>
                <a:cubicBezTo>
                  <a:pt x="2" y="623"/>
                  <a:pt x="4" y="1018"/>
                  <a:pt x="4" y="1018"/>
                </a:cubicBezTo>
                <a:cubicBezTo>
                  <a:pt x="478" y="1030"/>
                  <a:pt x="849" y="814"/>
                  <a:pt x="1110" y="559"/>
                </a:cubicBezTo>
                <a:lnTo>
                  <a:pt x="552" y="0"/>
                </a:lnTo>
                <a:cubicBezTo>
                  <a:pt x="355" y="184"/>
                  <a:pt x="180" y="220"/>
                  <a:pt x="0" y="228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63529"/>
                  <a:invGamma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73" name="Freeform 4"/>
          <p:cNvSpPr>
            <a:spLocks/>
          </p:cNvSpPr>
          <p:nvPr/>
        </p:nvSpPr>
        <p:spPr bwMode="gray">
          <a:xfrm rot="10800000">
            <a:off x="234950" y="4637088"/>
            <a:ext cx="1206500" cy="1470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793"/>
              </a:cxn>
              <a:cxn ang="0">
                <a:pos x="551" y="1020"/>
              </a:cxn>
              <a:cxn ang="0">
                <a:pos x="1118" y="470"/>
              </a:cxn>
              <a:cxn ang="0">
                <a:pos x="0" y="0"/>
              </a:cxn>
            </a:cxnLst>
            <a:rect l="0" t="0" r="r" b="b"/>
            <a:pathLst>
              <a:path w="1118" h="1020">
                <a:moveTo>
                  <a:pt x="0" y="0"/>
                </a:moveTo>
                <a:cubicBezTo>
                  <a:pt x="2" y="393"/>
                  <a:pt x="6" y="793"/>
                  <a:pt x="6" y="793"/>
                </a:cubicBezTo>
                <a:cubicBezTo>
                  <a:pt x="117" y="797"/>
                  <a:pt x="326" y="808"/>
                  <a:pt x="551" y="1020"/>
                </a:cubicBezTo>
                <a:lnTo>
                  <a:pt x="1118" y="470"/>
                </a:lnTo>
                <a:cubicBezTo>
                  <a:pt x="1002" y="359"/>
                  <a:pt x="669" y="3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57255"/>
                  <a:invGamma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76" name="Freeform 29"/>
          <p:cNvSpPr>
            <a:spLocks/>
          </p:cNvSpPr>
          <p:nvPr/>
        </p:nvSpPr>
        <p:spPr bwMode="gray">
          <a:xfrm rot="8166441">
            <a:off x="-323850" y="3559175"/>
            <a:ext cx="1096963" cy="1604963"/>
          </a:xfrm>
          <a:custGeom>
            <a:avLst/>
            <a:gdLst/>
            <a:ahLst/>
            <a:cxnLst>
              <a:cxn ang="0">
                <a:pos x="223" y="0"/>
              </a:cxn>
              <a:cxn ang="0">
                <a:pos x="0" y="550"/>
              </a:cxn>
              <a:cxn ang="0">
                <a:pos x="559" y="1114"/>
              </a:cxn>
              <a:cxn ang="0">
                <a:pos x="1016" y="4"/>
              </a:cxn>
              <a:cxn ang="0">
                <a:pos x="223" y="0"/>
              </a:cxn>
            </a:cxnLst>
            <a:rect l="0" t="0" r="r" b="b"/>
            <a:pathLst>
              <a:path w="1016" h="1114">
                <a:moveTo>
                  <a:pt x="223" y="0"/>
                </a:moveTo>
                <a:cubicBezTo>
                  <a:pt x="229" y="193"/>
                  <a:pt x="163" y="384"/>
                  <a:pt x="0" y="550"/>
                </a:cubicBezTo>
                <a:lnTo>
                  <a:pt x="559" y="1114"/>
                </a:lnTo>
                <a:cubicBezTo>
                  <a:pt x="763" y="892"/>
                  <a:pt x="1012" y="541"/>
                  <a:pt x="1016" y="4"/>
                </a:cubicBezTo>
                <a:lnTo>
                  <a:pt x="223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9804"/>
                  <a:invGamma/>
                </a:schemeClr>
              </a:gs>
              <a:gs pos="100000">
                <a:schemeClr val="hlink">
                  <a:alpha val="3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77" name="Freeform 6"/>
          <p:cNvSpPr>
            <a:spLocks/>
          </p:cNvSpPr>
          <p:nvPr/>
        </p:nvSpPr>
        <p:spPr bwMode="gray">
          <a:xfrm rot="13532021">
            <a:off x="-509588" y="2768600"/>
            <a:ext cx="1465263" cy="1179513"/>
          </a:xfrm>
          <a:custGeom>
            <a:avLst/>
            <a:gdLst/>
            <a:ahLst/>
            <a:cxnLst>
              <a:cxn ang="0">
                <a:pos x="0" y="554"/>
              </a:cxn>
              <a:cxn ang="0">
                <a:pos x="225" y="1091"/>
              </a:cxn>
              <a:cxn ang="0">
                <a:pos x="1017" y="1091"/>
              </a:cxn>
              <a:cxn ang="0">
                <a:pos x="566" y="0"/>
              </a:cxn>
              <a:cxn ang="0">
                <a:pos x="0" y="554"/>
              </a:cxn>
            </a:cxnLst>
            <a:rect l="0" t="0" r="r" b="b"/>
            <a:pathLst>
              <a:path w="1017" h="1091">
                <a:moveTo>
                  <a:pt x="0" y="554"/>
                </a:moveTo>
                <a:cubicBezTo>
                  <a:pt x="194" y="770"/>
                  <a:pt x="216" y="957"/>
                  <a:pt x="225" y="1091"/>
                </a:cubicBezTo>
                <a:lnTo>
                  <a:pt x="1017" y="1091"/>
                </a:lnTo>
                <a:cubicBezTo>
                  <a:pt x="1001" y="626"/>
                  <a:pt x="833" y="260"/>
                  <a:pt x="566" y="0"/>
                </a:cubicBezTo>
                <a:lnTo>
                  <a:pt x="0" y="554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100000">
                <a:schemeClr val="folHlink">
                  <a:alpha val="3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7390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"/>
            <a:ext cx="9296400" cy="704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xfrm>
            <a:off x="257177" y="3730625"/>
            <a:ext cx="9144000" cy="146050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lnSpc>
                <a:spcPct val="80000"/>
              </a:lnSpc>
              <a:buNone/>
            </a:pPr>
            <a:r>
              <a:rPr lang="en-US" alt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khẳng khiu, cao vút, c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ngang thẳng đuột, lá nhỏ xanh v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hơi khép lại tưởng l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héo.</a:t>
            </a:r>
            <a:endParaRPr lang="en-US" altLang="en-US" sz="3600" b="1" dirty="0">
              <a:solidFill>
                <a:srgbClr val="0000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84" name="Text Box 5"/>
          <p:cNvSpPr txBox="1"/>
          <p:nvPr/>
        </p:nvSpPr>
        <p:spPr>
          <a:xfrm>
            <a:off x="1130300" y="5283216"/>
            <a:ext cx="40132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endParaRPr lang="en-US" altLang="en-US" sz="4000" dirty="0">
              <a:solidFill>
                <a:srgbClr val="FF0066"/>
              </a:solidFill>
            </a:endParaRPr>
          </a:p>
        </p:txBody>
      </p:sp>
      <p:pic>
        <p:nvPicPr>
          <p:cNvPr id="20485" name="Picture 24" descr="mm6dkp7nq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1" y="0"/>
            <a:ext cx="11303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24" descr="mm6dkp7nq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303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AutoShape 5"/>
          <p:cNvSpPr/>
          <p:nvPr/>
        </p:nvSpPr>
        <p:spPr>
          <a:xfrm>
            <a:off x="692150" y="668338"/>
            <a:ext cx="7759700" cy="2159000"/>
          </a:xfrm>
          <a:prstGeom prst="cloudCallout">
            <a:avLst>
              <a:gd name="adj1" fmla="val -34486"/>
              <a:gd name="adj2" fmla="val 68972"/>
            </a:avLst>
          </a:prstGeom>
          <a:solidFill>
            <a:schemeClr val="folHlink"/>
          </a:solidFill>
          <a:ln w="9525" cap="flat" cmpd="sng">
            <a:solidFill>
              <a:srgbClr val="CC0099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Dáng cây sầu riêng như thế nào?</a:t>
            </a:r>
          </a:p>
        </p:txBody>
      </p:sp>
      <p:pic>
        <p:nvPicPr>
          <p:cNvPr id="20488" name="Picture 840" descr="l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0" y="6096000"/>
            <a:ext cx="18542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Picture 840" descr="l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6235700"/>
            <a:ext cx="1727200" cy="622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endParaRPr lang="en-US" altLang="en-US" dirty="0"/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en-US" altLang="en-US" dirty="0"/>
          </a:p>
        </p:txBody>
      </p:sp>
      <p:pic>
        <p:nvPicPr>
          <p:cNvPr id="22532" name="Picture 4" descr="cay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0"/>
            <a:ext cx="43846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5" descr="câ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628" y="0"/>
            <a:ext cx="4778375" cy="6896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6553734" y="4495800"/>
            <a:ext cx="144727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6" name="Picture 10" descr="C:\Users\Administrator\Desktop\5-Vuong-quoc-trai-cay-o-Viet-Nam-nhat-dinh-phai-den-mot-lan-trong-do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730" y="152400"/>
            <a:ext cx="4418542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7" name="Picture 11" descr="C:\Users\Administrator\Desktop\5583910431_62608f5f20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866" y="152400"/>
            <a:ext cx="4419864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83959" y="5934076"/>
            <a:ext cx="33970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5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thẳng đuột</a:t>
            </a:r>
            <a:endParaRPr lang="en-US" altLang="en-US" sz="54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89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2" descr="Cau h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803400"/>
            <a:ext cx="685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463" y="21590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5" y="21590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800" y="57023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29300"/>
            <a:ext cx="1473200" cy="85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AutoShape 5"/>
          <p:cNvSpPr/>
          <p:nvPr/>
        </p:nvSpPr>
        <p:spPr>
          <a:xfrm>
            <a:off x="296865" y="663575"/>
            <a:ext cx="8750300" cy="1917700"/>
          </a:xfrm>
          <a:prstGeom prst="cloudCallout">
            <a:avLst>
              <a:gd name="adj1" fmla="val -34486"/>
              <a:gd name="adj2" fmla="val 68972"/>
            </a:avLst>
          </a:prstGeom>
          <a:solidFill>
            <a:schemeClr val="folHlink"/>
          </a:solidFill>
          <a:ln w="9525" cap="flat" cmpd="sng">
            <a:solidFill>
              <a:srgbClr val="CC0099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Ý đoạn 3 nói lên điều gì?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1800" y="3235325"/>
            <a:ext cx="76962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 cây sầu riêng</a:t>
            </a:r>
            <a:endParaRPr lang="en-US" altLang="en-US" sz="3600" b="1" dirty="0">
              <a:solidFill>
                <a:srgbClr val="0000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17" descr="Cau hoi"/>
          <p:cNvPicPr>
            <a:picLocks noGrp="1" noChangeAspect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1003300"/>
            <a:ext cx="685800" cy="838200"/>
          </a:xfrm>
          <a:ln/>
        </p:spPr>
      </p:pic>
      <p:pic>
        <p:nvPicPr>
          <p:cNvPr id="24580" name="Picture 840" descr="l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5500"/>
            <a:ext cx="19050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24" descr="mm6dkp7nq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701" y="0"/>
            <a:ext cx="11303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24" descr="mm6dkp7nq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1921" y="0"/>
            <a:ext cx="1216025" cy="8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0" y="1955808"/>
            <a:ext cx="9144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sz="2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văn n</a:t>
            </a:r>
            <a:r>
              <a:rPr sz="2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thể hiện tình cảm của tác giả đối với cây sầu riêng?</a:t>
            </a:r>
          </a:p>
          <a:p>
            <a:pPr>
              <a:buNone/>
            </a:pP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a.Sầu riêng l</a:t>
            </a: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loại trái quý của miền Nam.</a:t>
            </a:r>
          </a:p>
          <a:p>
            <a:pPr>
              <a:buNone/>
            </a:pPr>
            <a:r>
              <a:rPr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b.Hương vị quyến rũ đến kì lạ.</a:t>
            </a:r>
          </a:p>
          <a:p>
            <a:pPr>
              <a:buNone/>
            </a:pP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c. Đứng ngắm cây sầu riêng, tôi cứ nghĩ mãi về cái dáng kì lạ n</a:t>
            </a: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</a:p>
          <a:p>
            <a:pPr>
              <a:buNone/>
            </a:pP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d.Vậy m</a:t>
            </a: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trái chín, hương tỏa ngạt ng</a:t>
            </a: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vị ngọt đến đam mê.</a:t>
            </a:r>
          </a:p>
          <a:p>
            <a:pPr>
              <a:buNone/>
            </a:pPr>
            <a:r>
              <a:rPr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e.   Tất cả các ý trên.</a:t>
            </a:r>
          </a:p>
          <a:p>
            <a:pPr>
              <a:buNone/>
            </a:pPr>
            <a:endParaRPr sz="2800" b="1" dirty="0">
              <a:solidFill>
                <a:srgbClr val="000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sz="2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Arial" pitchFamily="34" charset="0"/>
              </a:rPr>
              <a:t> </a:t>
            </a:r>
          </a:p>
          <a:p>
            <a:pPr>
              <a:buNone/>
            </a:pPr>
            <a:endParaRPr sz="28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14" name="Oval 9"/>
          <p:cNvSpPr/>
          <p:nvPr/>
        </p:nvSpPr>
        <p:spPr>
          <a:xfrm>
            <a:off x="220663" y="5422900"/>
            <a:ext cx="457200" cy="457200"/>
          </a:xfrm>
          <a:prstGeom prst="ellipse">
            <a:avLst/>
          </a:prstGeom>
          <a:noFill/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24585" name="Picture 840" descr="l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100" y="5753100"/>
            <a:ext cx="1905000" cy="952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endParaRPr lang="en-US" altLang="en-US" dirty="0"/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en-US" altLang="en-US" dirty="0"/>
          </a:p>
        </p:txBody>
      </p:sp>
      <p:pic>
        <p:nvPicPr>
          <p:cNvPr id="25604" name="Picture 5" descr="b-pi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4"/>
            <a:ext cx="5000625" cy="3440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6" descr="post781164853794lh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3438541"/>
            <a:ext cx="4095750" cy="341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8" descr="images[13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978" y="4"/>
            <a:ext cx="4137025" cy="344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9" descr="sinh-to-sau-rie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" y="3409950"/>
            <a:ext cx="5032375" cy="3448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4482" name="Picture 2" descr="Cau hoi"/>
          <p:cNvPicPr>
            <a:picLocks noGrp="1" noChangeAspect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69900" y="1752600"/>
            <a:ext cx="685800" cy="762000"/>
          </a:xfrm>
          <a:ln/>
        </p:spPr>
      </p:pic>
      <p:sp>
        <p:nvSpPr>
          <p:cNvPr id="404483" name="AutoShape 3"/>
          <p:cNvSpPr/>
          <p:nvPr/>
        </p:nvSpPr>
        <p:spPr>
          <a:xfrm>
            <a:off x="1168400" y="2043129"/>
            <a:ext cx="7112000" cy="1900237"/>
          </a:xfrm>
          <a:prstGeom prst="cloudCallout">
            <a:avLst>
              <a:gd name="adj1" fmla="val -36287"/>
              <a:gd name="adj2" fmla="val 84421"/>
            </a:avLst>
          </a:prstGeom>
          <a:solidFill>
            <a:srgbClr val="FFFF99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văn này nói lên điều gì?</a:t>
            </a:r>
            <a:endParaRPr lang="en-US" altLang="en-US" sz="40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7653" name="Text Box 4"/>
          <p:cNvSpPr txBox="1"/>
          <p:nvPr/>
        </p:nvSpPr>
        <p:spPr>
          <a:xfrm>
            <a:off x="3130551" y="952500"/>
            <a:ext cx="245903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 riêng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4" name="Text Box 5"/>
          <p:cNvSpPr txBox="1"/>
          <p:nvPr/>
        </p:nvSpPr>
        <p:spPr>
          <a:xfrm>
            <a:off x="1028700" y="0"/>
            <a:ext cx="73406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742950" lvl="1" indent="-28575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b="1" u="sng" dirty="0">
                <a:solidFill>
                  <a:srgbClr val="0000D0"/>
                </a:solidFill>
                <a:latin typeface="Times New Roman" panose="02020603050405020304" pitchFamily="18" charset="0"/>
              </a:rPr>
              <a:t>Tập đọc</a:t>
            </a:r>
            <a:r>
              <a:rPr lang="en-US" altLang="en-US" sz="2800" b="1" dirty="0">
                <a:solidFill>
                  <a:srgbClr val="0000D0"/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404486" name="Text Box 6"/>
          <p:cNvSpPr txBox="1"/>
          <p:nvPr/>
        </p:nvSpPr>
        <p:spPr>
          <a:xfrm>
            <a:off x="546101" y="4533908"/>
            <a:ext cx="8305800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* Bài văn tả cây sầu riêng có nhiều nét đặc sắc về hoa , quả và nét độc đáo về dáng cây</a:t>
            </a:r>
          </a:p>
        </p:txBody>
      </p:sp>
      <p:pic>
        <p:nvPicPr>
          <p:cNvPr id="27656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800" y="0"/>
            <a:ext cx="10922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430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8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1" y="6172200"/>
            <a:ext cx="13716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840" descr="l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13716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60" name="Rectangle 11"/>
          <p:cNvSpPr/>
          <p:nvPr/>
        </p:nvSpPr>
        <p:spPr>
          <a:xfrm>
            <a:off x="5600705" y="1206516"/>
            <a:ext cx="26803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(Mai Văn Tạo)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04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04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3" grpId="0" animBg="1"/>
      <p:bldP spid="40448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9"/>
          <p:cNvSpPr txBox="1"/>
          <p:nvPr/>
        </p:nvSpPr>
        <p:spPr>
          <a:xfrm flipV="1">
            <a:off x="2332040" y="3522665"/>
            <a:ext cx="15192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4000" dirty="0">
              <a:latin typeface=".VnArial" pitchFamily="34" charset="0"/>
            </a:endParaRPr>
          </a:p>
        </p:txBody>
      </p:sp>
      <p:sp>
        <p:nvSpPr>
          <p:cNvPr id="28683" name="Text Box 25"/>
          <p:cNvSpPr txBox="1"/>
          <p:nvPr/>
        </p:nvSpPr>
        <p:spPr>
          <a:xfrm>
            <a:off x="5219700" y="4838716"/>
            <a:ext cx="30099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endParaRPr lang="en-US" altLang="en-US" sz="4000" dirty="0">
              <a:solidFill>
                <a:srgbClr val="FF0066"/>
              </a:solidFill>
            </a:endParaRPr>
          </a:p>
        </p:txBody>
      </p:sp>
      <p:sp>
        <p:nvSpPr>
          <p:cNvPr id="28688" name="Rectangle 15"/>
          <p:cNvSpPr/>
          <p:nvPr/>
        </p:nvSpPr>
        <p:spPr>
          <a:xfrm>
            <a:off x="0" y="4368800"/>
            <a:ext cx="5143500" cy="2489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42900" lvl="0" indent="-342900" algn="just" eaLnBrk="1" hangingPunct="1">
              <a:buNone/>
            </a:pPr>
            <a:r>
              <a:rPr lang="en-US" altLang="en-US" sz="2400" dirty="0"/>
              <a:t>    </a:t>
            </a:r>
            <a:endParaRPr lang="en-US" altLang="en-US" sz="2800" dirty="0"/>
          </a:p>
        </p:txBody>
      </p:sp>
      <p:pic>
        <p:nvPicPr>
          <p:cNvPr id="28691" name="Picture 24" descr="mm6dkp7nq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463" y="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92" name="Picture 24" descr="mm6dkp7nq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1538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96" name="Rectangle 36"/>
          <p:cNvSpPr/>
          <p:nvPr/>
        </p:nvSpPr>
        <p:spPr>
          <a:xfrm>
            <a:off x="1" y="1796016"/>
            <a:ext cx="8978900" cy="286232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5000"/>
              </a:spcBef>
              <a:buNone/>
            </a:pP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4000" b="1" dirty="0">
                <a:solidFill>
                  <a:srgbClr val="FF0066"/>
                </a:solidFill>
                <a:latin typeface=".VnArial" pitchFamily="34" charset="0"/>
              </a:rPr>
              <a:t>: </a:t>
            </a:r>
            <a:r>
              <a:rPr lang="en-US" altLang="en-US" sz="40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Bài văn tả cây sầu riêng có nhiều nét đặc sắc về hoa , quả và nét độc đáo về dáng cây.</a:t>
            </a:r>
            <a:r>
              <a:rPr lang="en-US" altLang="en-US" sz="4000" b="1" dirty="0">
                <a:solidFill>
                  <a:srgbClr val="0000D0"/>
                </a:solidFill>
                <a:latin typeface=".VnArial" pitchFamily="34" charset="0"/>
              </a:rPr>
              <a:t>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15"/>
          <p:cNvSpPr>
            <a:spLocks noTextEdit="1"/>
          </p:cNvSpPr>
          <p:nvPr/>
        </p:nvSpPr>
        <p:spPr>
          <a:xfrm>
            <a:off x="1524437" y="1371600"/>
            <a:ext cx="5866853" cy="7334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 lnSpcReduction="10000"/>
          </a:bodyPr>
          <a:lstStyle/>
          <a:p>
            <a:endParaRPr lang="en-US" sz="4400" spc="-440">
              <a:ln w="12700" cap="flat" cmpd="sng">
                <a:solidFill>
                  <a:srgbClr val="000099"/>
                </a:solidFill>
                <a:prstDash val="solid"/>
                <a:headEnd type="none" w="med" len="med"/>
                <a:tailEnd type="none" w="med" len="med"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1" name="AutoShape 26" descr="vbeAAAAAElFTkSuQmCC"/>
          <p:cNvSpPr>
            <a:spLocks noChangeAspect="1"/>
          </p:cNvSpPr>
          <p:nvPr/>
        </p:nvSpPr>
        <p:spPr>
          <a:xfrm>
            <a:off x="4419821" y="3276600"/>
            <a:ext cx="304363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dirty="0">
              <a:solidFill>
                <a:prstClr val="black"/>
              </a:solidFill>
            </a:endParaRPr>
          </a:p>
        </p:txBody>
      </p:sp>
      <p:sp>
        <p:nvSpPr>
          <p:cNvPr id="2052" name="AutoShape 28" descr="vbeAAAAAElFTkSuQmCC"/>
          <p:cNvSpPr>
            <a:spLocks noChangeAspect="1"/>
          </p:cNvSpPr>
          <p:nvPr/>
        </p:nvSpPr>
        <p:spPr>
          <a:xfrm>
            <a:off x="4419821" y="3276600"/>
            <a:ext cx="304363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dirty="0">
              <a:solidFill>
                <a:prstClr val="black"/>
              </a:solidFill>
            </a:endParaRPr>
          </a:p>
        </p:txBody>
      </p:sp>
      <p:sp>
        <p:nvSpPr>
          <p:cNvPr id="2053" name="WordArt 20"/>
          <p:cNvSpPr>
            <a:spLocks noTextEdit="1"/>
          </p:cNvSpPr>
          <p:nvPr/>
        </p:nvSpPr>
        <p:spPr>
          <a:xfrm>
            <a:off x="1857666" y="1760538"/>
            <a:ext cx="5124313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r>
              <a:rPr lang="en-US" sz="360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Tập đọc 4</a:t>
            </a:r>
          </a:p>
        </p:txBody>
      </p:sp>
      <p:sp>
        <p:nvSpPr>
          <p:cNvPr id="2054" name="WordArt 20"/>
          <p:cNvSpPr>
            <a:spLocks noTextEdit="1"/>
          </p:cNvSpPr>
          <p:nvPr/>
        </p:nvSpPr>
        <p:spPr>
          <a:xfrm>
            <a:off x="3746813" y="1143000"/>
            <a:ext cx="5124313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endParaRPr lang="en-US" sz="3600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5" name="Picture 2" descr="Bemu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10" y="5029200"/>
            <a:ext cx="197967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3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" y="2667000"/>
            <a:ext cx="697935" cy="419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Picture 16" descr="Hoa h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472" y="4343400"/>
            <a:ext cx="1600528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Picture 6" descr="A021020"/>
          <p:cNvPicPr>
            <a:picLocks noChangeAspect="1"/>
          </p:cNvPicPr>
          <p:nvPr/>
        </p:nvPicPr>
        <p:blipFill>
          <a:blip r:embed="rId7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tretch>
            <a:fillRect/>
          </a:stretch>
        </p:blipFill>
        <p:spPr>
          <a:xfrm>
            <a:off x="3" y="0"/>
            <a:ext cx="1015417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Picture 6" descr="A021020"/>
          <p:cNvPicPr>
            <a:picLocks noChangeAspect="1"/>
          </p:cNvPicPr>
          <p:nvPr/>
        </p:nvPicPr>
        <p:blipFill>
          <a:blip r:embed="rId7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tretch>
            <a:fillRect/>
          </a:stretch>
        </p:blipFill>
        <p:spPr>
          <a:xfrm>
            <a:off x="3" y="0"/>
            <a:ext cx="1015417" cy="297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0" name="WordArt 21"/>
          <p:cNvSpPr>
            <a:spLocks noTextEdit="1"/>
          </p:cNvSpPr>
          <p:nvPr/>
        </p:nvSpPr>
        <p:spPr>
          <a:xfrm>
            <a:off x="730735" y="2514600"/>
            <a:ext cx="805774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 b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61" name="Picture 6" descr="flower2DivWHT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0" y="6021388"/>
            <a:ext cx="4427691" cy="836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2" name="Picture 6" descr="flower2DivWHT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317490" y="6021388"/>
            <a:ext cx="3111846" cy="836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3" name="WordArt 21"/>
          <p:cNvSpPr>
            <a:spLocks noTextEdit="1"/>
          </p:cNvSpPr>
          <p:nvPr/>
        </p:nvSpPr>
        <p:spPr>
          <a:xfrm>
            <a:off x="793705" y="2743200"/>
            <a:ext cx="805774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 b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64" name="Rectangle 2"/>
          <p:cNvSpPr/>
          <p:nvPr/>
        </p:nvSpPr>
        <p:spPr>
          <a:xfrm>
            <a:off x="1559859" y="847726"/>
            <a:ext cx="1651414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22</a:t>
            </a:r>
            <a:endParaRPr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65" name="TextBox 16"/>
          <p:cNvSpPr txBox="1"/>
          <p:nvPr/>
        </p:nvSpPr>
        <p:spPr>
          <a:xfrm>
            <a:off x="1738280" y="3352800"/>
            <a:ext cx="5415557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TẾT</a:t>
            </a:r>
            <a:endParaRPr sz="4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195377.wav">
            <a:hlinkClick r:id="" action="ppaction://media"/>
          </p:cNvPr>
          <p:cNvPicPr>
            <a:picLocks noChangeAspect="1"/>
          </p:cNvPicPr>
          <p:nvPr>
            <a:wavAudioFile r:embed="rId1" name="195393CB.wav"/>
          </p:nvPr>
        </p:nvPicPr>
        <p:blipFill>
          <a:blip r:embed="rId9"/>
          <a:stretch>
            <a:fillRect/>
          </a:stretch>
        </p:blipFill>
        <p:spPr>
          <a:xfrm>
            <a:off x="8514286" y="6096000"/>
            <a:ext cx="503773" cy="609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92219397"/>
      </p:ext>
    </p:extLst>
  </p:cSld>
  <p:clrMapOvr>
    <a:masterClrMapping/>
  </p:clrMapOvr>
  <p:transition advTm="33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D:\tổng hợp\lớp 4\ảnh chợ tế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74" y="1935126"/>
            <a:ext cx="4678326" cy="4183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15"/>
          <p:cNvSpPr txBox="1"/>
          <p:nvPr/>
        </p:nvSpPr>
        <p:spPr>
          <a:xfrm>
            <a:off x="1041400" y="0"/>
            <a:ext cx="77978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457200" lvl="1" indent="0"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</a:p>
          <a:p>
            <a:pPr marL="457200" lvl="1" indent="0">
              <a:spcBef>
                <a:spcPct val="0"/>
              </a:spcBef>
              <a:buFontTx/>
              <a:buNone/>
            </a:pPr>
            <a:r>
              <a:rPr lang="en-US" altLang="en-US" b="1" u="sng" dirty="0">
                <a:solidFill>
                  <a:srgbClr val="0000D0"/>
                </a:solidFill>
                <a:latin typeface="Times New Roman" panose="02020603050405020304" pitchFamily="18" charset="0"/>
              </a:rPr>
              <a:t>Tập đọc</a:t>
            </a:r>
            <a:r>
              <a:rPr lang="en-US" altLang="en-US" b="1" dirty="0">
                <a:solidFill>
                  <a:srgbClr val="0000D0"/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4" name="Text Box 16"/>
          <p:cNvSpPr txBox="1"/>
          <p:nvPr/>
        </p:nvSpPr>
        <p:spPr>
          <a:xfrm>
            <a:off x="321930" y="2176725"/>
            <a:ext cx="345262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1. Luyện đọc đúng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9502" y="1460500"/>
            <a:ext cx="22733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D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(</a:t>
            </a:r>
            <a:r>
              <a:rPr lang="en-US" altLang="en-US" sz="1800" b="1" kern="0" noProof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Văn Cừ</a:t>
            </a: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D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)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 Box 16"/>
          <p:cNvSpPr txBox="1"/>
          <p:nvPr/>
        </p:nvSpPr>
        <p:spPr>
          <a:xfrm>
            <a:off x="321930" y="2931637"/>
            <a:ext cx="345262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2.Tìm hiểu bài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321930" y="3703352"/>
            <a:ext cx="3452628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3.Luyện đọc diễn cảm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0882" y="953139"/>
            <a:ext cx="234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Chợ Tết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56525"/>
      </p:ext>
    </p:extLst>
  </p:cSld>
  <p:clrMapOvr>
    <a:masterClrMapping/>
  </p:clrMapOvr>
  <p:transition spd="slow" advTm="31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5" y="2438417"/>
            <a:ext cx="518186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smtClean="0">
                <a:solidFill>
                  <a:srgbClr val="000000"/>
                </a:solidFill>
              </a:rPr>
              <a:t>Tranh SGK / 34</a:t>
            </a:r>
          </a:p>
        </p:txBody>
      </p:sp>
      <p:pic>
        <p:nvPicPr>
          <p:cNvPr id="3075" name="Picture 3" descr="scan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0"/>
            <a:ext cx="94482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273" y="381000"/>
            <a:ext cx="6401594" cy="8382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864222" y="115888"/>
            <a:ext cx="5667443" cy="1143000"/>
          </a:xfrm>
          <a:ln/>
        </p:spPr>
        <p:txBody>
          <a:bodyPr vert="horz" wrap="square" lIns="91440" tIns="45720" rIns="91440" bIns="45720" anchor="ctr" anchorCtr="0"/>
          <a:lstStyle/>
          <a:p>
            <a:pPr algn="l"/>
            <a:r>
              <a:rPr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đọc: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Tết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Văn Cừ</a:t>
            </a:r>
            <a:endParaRPr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sz="half" idx="1"/>
          </p:nvPr>
        </p:nvSpPr>
        <p:spPr>
          <a:xfrm>
            <a:off x="456545" y="1600207"/>
            <a:ext cx="7641866" cy="13763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kern="1200" dirty="0">
              <a:latin typeface="+mn-lt"/>
              <a:ea typeface="+mn-ea"/>
              <a:cs typeface="+mn-cs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100" name="Rectangle 4"/>
          <p:cNvSpPr/>
          <p:nvPr/>
        </p:nvSpPr>
        <p:spPr>
          <a:xfrm>
            <a:off x="61660" y="225429"/>
            <a:ext cx="1484702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b="1" dirty="0">
                <a:solidFill>
                  <a:srgbClr val="FF0000"/>
                </a:solidFill>
              </a:rPr>
              <a:t>SGK (38)</a:t>
            </a:r>
            <a:endParaRPr lang="vi-VN" altLang="x-none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762" y="1066800"/>
            <a:ext cx="4570688" cy="53244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endParaRPr lang="vi-VN" altLang="x-none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Dải mây trắng đỏ dần trên đỉnh núi</a:t>
            </a:r>
            <a:endParaRPr sz="2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hồng lam ôm ấp nóc nh</a:t>
            </a:r>
            <a:r>
              <a:rPr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gianh</a:t>
            </a: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Trên con đường viền trắng mép đồi xanh</a:t>
            </a:r>
            <a:endParaRPr sz="2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Người các ấp tưng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bừng ra chợ Tết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Họ vui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vẻ kéo hàng trên cỏ biếc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Những thằng cu áo đỏ chạy lon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xon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Vài cụ già chống gậy bước lom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khom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Cô yếm thắm che môi cười lặng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lẽ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Thằng em bé nép đầu bên yếm mẹ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Hai người thôn gánh lợn chạy đi đầu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Con bò vàng ngộ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nghĩnh đuổi theo sau </a:t>
            </a:r>
            <a:endParaRPr sz="2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Sương trắng </a:t>
            </a:r>
            <a:r>
              <a:rPr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đầu cành như giọt sữa</a:t>
            </a:r>
            <a:endParaRPr sz="2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Tia nắng tía nháy hoài trong ruộng lúa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Núi uốn mình trong chiếc áo the xanh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Đồi thoa son nằm dưới ánh bình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minh</a:t>
            </a: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Người mua bán ra vào đầy cổng chợ.</a:t>
            </a:r>
          </a:p>
        </p:txBody>
      </p:sp>
      <p:pic>
        <p:nvPicPr>
          <p:cNvPr id="4102" name="Picture 8" descr="D:\tổng hợp\lớp 4\ảnh chợ tế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142" y="2209805"/>
            <a:ext cx="4659898" cy="3908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13843162"/>
      </p:ext>
    </p:extLst>
  </p:cSld>
  <p:clrMapOvr>
    <a:masterClrMapping/>
  </p:clrMapOvr>
  <p:transition spd="slow" advTm="1146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74322" y="6091238"/>
            <a:ext cx="2015091" cy="571500"/>
          </a:xfrm>
          <a:ln/>
        </p:spPr>
        <p:txBody>
          <a:bodyPr vert="horz" wrap="square" lIns="91440" tIns="45720" rIns="91440" bIns="45720" anchor="ctr" anchorCtr="0"/>
          <a:lstStyle/>
          <a:p>
            <a:pPr algn="l"/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Văn Cừ</a:t>
            </a:r>
            <a:endParaRPr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456545" y="1600207"/>
            <a:ext cx="7641866" cy="13763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kern="1200" dirty="0">
              <a:latin typeface="+mn-lt"/>
              <a:ea typeface="+mn-ea"/>
              <a:cs typeface="+mn-cs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124" name="Picture 8" descr="D:\tổng hợp\lớp 4\ảnh chợ tế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247" y="2743207"/>
            <a:ext cx="4911784" cy="398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0" descr="Thương tiếc nhà thơ Ðoàn Văn Cừ - một hồn quê thắm thiết - Tuổi Trẻ Onl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21" y="901700"/>
            <a:ext cx="3142020" cy="5043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6" name="Rectangle 8"/>
          <p:cNvSpPr/>
          <p:nvPr/>
        </p:nvSpPr>
        <p:spPr>
          <a:xfrm>
            <a:off x="2260418" y="6175375"/>
            <a:ext cx="1441420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dirty="0">
                <a:solidFill>
                  <a:prstClr val="black"/>
                </a:solidFill>
              </a:rPr>
              <a:t>(</a:t>
            </a:r>
            <a:r>
              <a:rPr dirty="0">
                <a:solidFill>
                  <a:prstClr val="black"/>
                </a:solidFill>
                <a:hlinkClick r:id="rId5" tooltip="1913"/>
              </a:rPr>
              <a:t>1913</a:t>
            </a:r>
            <a:r>
              <a:rPr dirty="0">
                <a:solidFill>
                  <a:prstClr val="black"/>
                </a:solidFill>
              </a:rPr>
              <a:t>-</a:t>
            </a:r>
            <a:r>
              <a:rPr u="sng" dirty="0">
                <a:solidFill>
                  <a:prstClr val="black"/>
                </a:solidFill>
                <a:hlinkClick r:id="rId6"/>
              </a:rPr>
              <a:t>2004</a:t>
            </a:r>
            <a:r>
              <a:rPr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665577.wav">
            <a:hlinkClick r:id="" action="ppaction://media"/>
          </p:cNvPr>
          <p:cNvPicPr>
            <a:picLocks noChangeAspect="1"/>
          </p:cNvPicPr>
          <p:nvPr>
            <a:wavAudioFile r:embed="rId1" name="66553494.wav"/>
          </p:nvPr>
        </p:nvPicPr>
        <p:blipFill>
          <a:blip r:embed="rId7"/>
          <a:stretch>
            <a:fillRect/>
          </a:stretch>
        </p:blipFill>
        <p:spPr>
          <a:xfrm>
            <a:off x="8514286" y="6096000"/>
            <a:ext cx="503773" cy="609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3672552"/>
      </p:ext>
    </p:extLst>
  </p:cSld>
  <p:clrMapOvr>
    <a:masterClrMapping/>
  </p:clrMapOvr>
  <p:transition spd="slow" advTm="68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864222" y="115888"/>
            <a:ext cx="5667443" cy="1143000"/>
          </a:xfrm>
          <a:ln/>
        </p:spPr>
        <p:txBody>
          <a:bodyPr vert="horz" wrap="square" lIns="91440" tIns="45720" rIns="91440" bIns="45720" anchor="ctr" anchorCtr="0"/>
          <a:lstStyle/>
          <a:p>
            <a:pPr algn="l"/>
            <a:r>
              <a:rPr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đọc: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Tết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Văn Cừ</a:t>
            </a:r>
            <a:endParaRPr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sz="half" idx="1"/>
          </p:nvPr>
        </p:nvSpPr>
        <p:spPr>
          <a:xfrm>
            <a:off x="456545" y="1600207"/>
            <a:ext cx="7641866" cy="13763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kern="1200" dirty="0">
              <a:latin typeface="+mn-lt"/>
              <a:ea typeface="+mn-ea"/>
              <a:cs typeface="+mn-cs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148" name="Rectangle 4"/>
          <p:cNvSpPr/>
          <p:nvPr/>
        </p:nvSpPr>
        <p:spPr>
          <a:xfrm>
            <a:off x="61660" y="225429"/>
            <a:ext cx="1484702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b="1" dirty="0">
                <a:solidFill>
                  <a:srgbClr val="FF0000"/>
                </a:solidFill>
              </a:rPr>
              <a:t>SGK (38)</a:t>
            </a:r>
            <a:endParaRPr lang="vi-VN" altLang="x-none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762" y="1066800"/>
            <a:ext cx="4570688" cy="53244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endParaRPr lang="vi-VN" altLang="x-none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Dải mây trắng đỏ dần trên đỉnh núi</a:t>
            </a:r>
            <a:endParaRPr sz="2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hồng lam ôm ấp nóc nh</a:t>
            </a:r>
            <a:r>
              <a:rPr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gianh</a:t>
            </a: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Trên con đường viền trắng mép đồi xanh</a:t>
            </a:r>
            <a:endParaRPr sz="2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Người các ấp tưng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bừng ra chợ Tết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Họ vui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vẻ kéo hàng trên cỏ biếc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Những thằng cu áo đỏ chạy lon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xon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Vài cụ già chống gậy bước lom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khom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Cô yếm thắm che môi cười lặng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lẽ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Thằng em bé nép đầu bên yếm mẹ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Hai người thôn gánh lợn chạy đi đầu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Con bò vàng ngộ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nghĩnh đuổi theo sau </a:t>
            </a:r>
            <a:endParaRPr sz="2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Sương trắng </a:t>
            </a:r>
            <a:r>
              <a:rPr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đầu cành như giọt sữa</a:t>
            </a:r>
            <a:endParaRPr sz="2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Tia nắng tía nháy hoài trong ruộng lúa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Núi uốn mình trong chiếc áo the xanh</a:t>
            </a:r>
            <a:b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Đồi thoa son nằm dưới ánh bình</a:t>
            </a:r>
            <a:r>
              <a:rPr sz="2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minh</a:t>
            </a:r>
          </a:p>
          <a:p>
            <a:pPr eaLnBrk="1" hangingPunct="1"/>
            <a:r>
              <a:rPr lang="vi-VN" altLang="x-none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Người mua bán ra vào đầy cổng chợ.</a:t>
            </a:r>
          </a:p>
        </p:txBody>
      </p:sp>
      <p:pic>
        <p:nvPicPr>
          <p:cNvPr id="6150" name="Picture 8" descr="D:\tổng hợp\lớp 4\ảnh chợ tế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142" y="2209805"/>
            <a:ext cx="4659898" cy="3908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8478343"/>
      </p:ext>
    </p:extLst>
  </p:cSld>
  <p:clrMapOvr>
    <a:masterClrMapping/>
  </p:clrMapOvr>
  <p:transition spd="slow" advTm="894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64222" y="115888"/>
            <a:ext cx="5667443" cy="1143000"/>
          </a:xfrm>
          <a:ln/>
        </p:spPr>
        <p:txBody>
          <a:bodyPr vert="horz" wrap="square" lIns="91440" tIns="45720" rIns="91440" bIns="45720" anchor="ctr" anchorCtr="0"/>
          <a:lstStyle/>
          <a:p>
            <a:pPr algn="l"/>
            <a:r>
              <a:rPr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đọc: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Tết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Văn Cừ</a:t>
            </a:r>
            <a:endParaRPr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456545" y="1600207"/>
            <a:ext cx="7641866" cy="13763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kern="1200" dirty="0">
              <a:latin typeface="+mn-lt"/>
              <a:ea typeface="+mn-ea"/>
              <a:cs typeface="+mn-cs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7172" name="Rectangle 4"/>
          <p:cNvSpPr/>
          <p:nvPr/>
        </p:nvSpPr>
        <p:spPr>
          <a:xfrm>
            <a:off x="61660" y="225429"/>
            <a:ext cx="1484702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b="1" dirty="0">
                <a:solidFill>
                  <a:srgbClr val="FF0000"/>
                </a:solidFill>
              </a:rPr>
              <a:t>SGK (38)</a:t>
            </a:r>
            <a:endParaRPr lang="vi-VN" altLang="x-none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762" y="1066800"/>
            <a:ext cx="4570688" cy="53244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endParaRPr lang="vi-VN" altLang="x-none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vi-VN" altLang="x-none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Dải mây trắng đỏ dần trên đỉnh núi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hồng lam ôm ấp nóc nh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gianh</a:t>
            </a:r>
          </a:p>
          <a:p>
            <a:pPr eaLnBrk="1" hangingPunct="1"/>
            <a:r>
              <a:rPr lang="vi-VN" altLang="x-none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Trên con đường viền trắng mép đồi xanh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Người các ấp tưng</a:t>
            </a:r>
            <a:r>
              <a:rPr sz="2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bừng ra chợ Tết</a:t>
            </a:r>
            <a:br>
              <a:rPr lang="vi-VN" altLang="x-none" sz="20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Họ vui</a:t>
            </a:r>
            <a:r>
              <a:rPr sz="20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vẻ kéo hàng trên cỏ biếc</a:t>
            </a:r>
            <a:b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Những thằng cu áo đỏ chạy lon</a:t>
            </a:r>
            <a:r>
              <a:rPr sz="20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xon</a:t>
            </a:r>
            <a:b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Vài cụ già chống gậy bước lom</a:t>
            </a:r>
            <a:r>
              <a:rPr sz="20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khom</a:t>
            </a:r>
            <a:b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Cô yếm thắm che môi cười lặng</a:t>
            </a:r>
            <a:r>
              <a:rPr sz="20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lẽ</a:t>
            </a:r>
            <a:b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Thằng em bé nép đầu bên yếm mẹ</a:t>
            </a:r>
            <a:b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Hai người thôn gánh lợn chạy đi đầu</a:t>
            </a:r>
            <a:b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Con bò vàng ngộ</a:t>
            </a:r>
            <a:r>
              <a:rPr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nghĩnh đuổi theo sau </a:t>
            </a:r>
            <a:endParaRPr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Sương trắng </a:t>
            </a:r>
            <a:r>
              <a:rPr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đầu cành như giọt sữa</a:t>
            </a:r>
            <a:endParaRPr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  <a:t>Tia nắng tía nháy hoài trong ruộng lúa</a:t>
            </a:r>
            <a:b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  <a:t> Núi uốn mình trong chiếc áo the xanh</a:t>
            </a:r>
            <a:b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  <a:t> Đồi thoa son nằm dưới ánh bình</a:t>
            </a:r>
            <a:r>
              <a:rPr sz="2000" dirty="0">
                <a:solidFill>
                  <a:srgbClr val="984807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  <a:t>minh</a:t>
            </a:r>
          </a:p>
          <a:p>
            <a:pPr eaLnBrk="1" hangingPunct="1"/>
            <a: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  <a:t>Người mua bán ra vào đầy cổng chợ.</a:t>
            </a:r>
          </a:p>
        </p:txBody>
      </p:sp>
      <p:pic>
        <p:nvPicPr>
          <p:cNvPr id="7174" name="Picture 8" descr="D:\tổng hợp\lớp 4\ảnh chợ tế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142" y="2209805"/>
            <a:ext cx="4659898" cy="3908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67557318"/>
      </p:ext>
    </p:extLst>
  </p:cSld>
  <p:clrMapOvr>
    <a:masterClrMapping/>
  </p:clrMapOvr>
  <p:transition spd="slow" advTm="8650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864222" y="115888"/>
            <a:ext cx="5667443" cy="1143000"/>
          </a:xfrm>
          <a:ln/>
        </p:spPr>
        <p:txBody>
          <a:bodyPr vert="horz" wrap="square" lIns="91440" tIns="45720" rIns="91440" bIns="45720" anchor="ctr" anchorCtr="0"/>
          <a:lstStyle/>
          <a:p>
            <a:pPr algn="l"/>
            <a:r>
              <a:rPr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đọc: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Tết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Văn Cừ</a:t>
            </a:r>
            <a:endParaRPr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sz="half" idx="1"/>
          </p:nvPr>
        </p:nvSpPr>
        <p:spPr>
          <a:xfrm>
            <a:off x="456545" y="1600207"/>
            <a:ext cx="7641866" cy="13763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kern="1200" dirty="0">
              <a:latin typeface="+mn-lt"/>
              <a:ea typeface="+mn-ea"/>
              <a:cs typeface="+mn-cs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8196" name="Rectangle 4"/>
          <p:cNvSpPr/>
          <p:nvPr/>
        </p:nvSpPr>
        <p:spPr>
          <a:xfrm>
            <a:off x="61660" y="225429"/>
            <a:ext cx="1484702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b="1" dirty="0">
                <a:solidFill>
                  <a:srgbClr val="FF0000"/>
                </a:solidFill>
              </a:rPr>
              <a:t>SGK (38)</a:t>
            </a:r>
            <a:endParaRPr lang="vi-VN" altLang="x-none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762" y="1066800"/>
            <a:ext cx="4570688" cy="53244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endParaRPr lang="vi-VN" altLang="x-none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vi-VN" altLang="x-none" sz="20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Dải mây trắng </a:t>
            </a:r>
            <a:r>
              <a:rPr lang="vi-VN" altLang="x-none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đỏ dần trên đỉnh núi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hồng lam 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 ấp </a:t>
            </a:r>
            <a:r>
              <a:rPr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 nh</a:t>
            </a:r>
            <a:r>
              <a:rPr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gianh</a:t>
            </a:r>
          </a:p>
          <a:p>
            <a:pPr eaLnBrk="1" hangingPunct="1"/>
            <a:r>
              <a:rPr lang="vi-VN" altLang="x-none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Trên con đường viền trắng mép đồi xanh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Người các ấp tưng</a:t>
            </a:r>
            <a:r>
              <a:rPr sz="2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bừng ra chợ Tết</a:t>
            </a:r>
            <a:br>
              <a:rPr lang="vi-VN" altLang="x-none" sz="20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Họ vui</a:t>
            </a:r>
            <a:r>
              <a:rPr sz="20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vẻ kéo hàng trên cỏ biếc</a:t>
            </a:r>
            <a:b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Những thằng cu áo đỏ chạy </a:t>
            </a:r>
            <a:r>
              <a:rPr lang="vi-VN" altLang="x-none" sz="2000" u="sng" dirty="0">
                <a:solidFill>
                  <a:srgbClr val="00B050"/>
                </a:solidFill>
                <a:latin typeface="Times New Roman" panose="02020603050405020304" pitchFamily="18" charset="0"/>
              </a:rPr>
              <a:t>lon</a:t>
            </a:r>
            <a:r>
              <a:rPr sz="2000" u="sng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u="sng" dirty="0">
                <a:solidFill>
                  <a:srgbClr val="00B050"/>
                </a:solidFill>
                <a:latin typeface="Times New Roman" panose="02020603050405020304" pitchFamily="18" charset="0"/>
              </a:rPr>
              <a:t>xon</a:t>
            </a: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/>
            </a:r>
            <a:b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Vài cụ già chống gậy bước </a:t>
            </a:r>
            <a:r>
              <a:rPr lang="vi-VN" altLang="x-none" sz="2000" u="sng" dirty="0">
                <a:solidFill>
                  <a:srgbClr val="00B050"/>
                </a:solidFill>
                <a:latin typeface="Times New Roman" panose="02020603050405020304" pitchFamily="18" charset="0"/>
              </a:rPr>
              <a:t>lom</a:t>
            </a:r>
            <a:r>
              <a:rPr sz="2000" u="sng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u="sng" dirty="0">
                <a:solidFill>
                  <a:srgbClr val="00B050"/>
                </a:solidFill>
                <a:latin typeface="Times New Roman" panose="02020603050405020304" pitchFamily="18" charset="0"/>
              </a:rPr>
              <a:t>khom</a:t>
            </a:r>
            <a:br>
              <a:rPr lang="vi-VN" altLang="x-none" sz="2000" u="sng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Cô yếm thắm che môi cười </a:t>
            </a:r>
            <a:r>
              <a:rPr lang="vi-VN" altLang="x-none" sz="2000" u="sng" dirty="0">
                <a:solidFill>
                  <a:srgbClr val="00B050"/>
                </a:solidFill>
                <a:latin typeface="Times New Roman" panose="02020603050405020304" pitchFamily="18" charset="0"/>
              </a:rPr>
              <a:t>lặng</a:t>
            </a:r>
            <a:r>
              <a:rPr sz="2000" u="sng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u="sng" dirty="0">
                <a:solidFill>
                  <a:srgbClr val="00B050"/>
                </a:solidFill>
                <a:latin typeface="Times New Roman" panose="02020603050405020304" pitchFamily="18" charset="0"/>
              </a:rPr>
              <a:t>lẽ</a:t>
            </a:r>
            <a: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/>
            </a:r>
            <a:br>
              <a:rPr lang="vi-VN" altLang="x-none" sz="20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Thằng em bé </a:t>
            </a:r>
            <a:r>
              <a:rPr lang="vi-VN" altLang="x-none" sz="2000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nép đầu </a:t>
            </a: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bên yếm mẹ</a:t>
            </a:r>
            <a:b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Hai người thôn gánh lợn chạy đi đầu</a:t>
            </a:r>
            <a:b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Con bò vàng ngộ</a:t>
            </a:r>
            <a:r>
              <a:rPr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nghĩnh đuổi theo sau </a:t>
            </a:r>
            <a:endParaRPr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Sương trắng </a:t>
            </a:r>
            <a:r>
              <a:rPr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vi-VN" altLang="x-none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đầu cành như giọt sữa</a:t>
            </a:r>
            <a:endParaRPr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vi-VN" altLang="x-none" sz="2000" u="sng" dirty="0">
                <a:solidFill>
                  <a:srgbClr val="984807"/>
                </a:solidFill>
                <a:latin typeface="Times New Roman" panose="02020603050405020304" pitchFamily="18" charset="0"/>
              </a:rPr>
              <a:t>Tia nắng tía </a:t>
            </a:r>
            <a: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  <a:t>nháy hoài trong ruộng lúa</a:t>
            </a:r>
            <a:b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  <a:t> Núi uốn mình trong chiếc áo the xanh</a:t>
            </a:r>
            <a:b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</a:br>
            <a: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  <a:t> Đồi thoa son nằm dưới ánh bình</a:t>
            </a:r>
            <a:r>
              <a:rPr sz="2000" dirty="0">
                <a:solidFill>
                  <a:srgbClr val="984807"/>
                </a:solidFill>
                <a:latin typeface="Calibri" panose="020F0502020204030204" pitchFamily="34" charset="0"/>
              </a:rPr>
              <a:t> </a:t>
            </a:r>
            <a: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  <a:t>minh</a:t>
            </a:r>
          </a:p>
          <a:p>
            <a:pPr eaLnBrk="1" hangingPunct="1"/>
            <a:r>
              <a:rPr lang="vi-VN" altLang="x-none" sz="2000" dirty="0">
                <a:solidFill>
                  <a:srgbClr val="984807"/>
                </a:solidFill>
                <a:latin typeface="Times New Roman" panose="02020603050405020304" pitchFamily="18" charset="0"/>
              </a:rPr>
              <a:t>Người mua bán ra vào đầy cổng chợ.</a:t>
            </a:r>
          </a:p>
        </p:txBody>
      </p:sp>
      <p:pic>
        <p:nvPicPr>
          <p:cNvPr id="8198" name="Picture 8" descr="D:\tổng hợp\lớp 4\ảnh chợ tế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142" y="2209805"/>
            <a:ext cx="4659898" cy="3908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4"/>
          <p:cNvSpPr/>
          <p:nvPr/>
        </p:nvSpPr>
        <p:spPr>
          <a:xfrm>
            <a:off x="311574" y="1185441"/>
            <a:ext cx="312906" cy="4001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altLang="x-non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333034" y="3875478"/>
            <a:ext cx="312906" cy="4001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altLang="x-non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429116" y="2652734"/>
            <a:ext cx="312906" cy="4001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altLang="x-non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368745" y="5045060"/>
            <a:ext cx="312906" cy="4001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altLang="x-non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09968"/>
      </p:ext>
    </p:extLst>
  </p:cSld>
  <p:clrMapOvr>
    <a:masterClrMapping/>
  </p:clrMapOvr>
  <p:transition spd="slow" advTm="2076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449" y="1111257"/>
            <a:ext cx="7703525" cy="458311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b="1" kern="1200" dirty="0">
                <a:solidFill>
                  <a:srgbClr val="008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endParaRPr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9796" y="1752604"/>
            <a:ext cx="4570688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Ngắt nhịp:</a:t>
            </a:r>
            <a:endParaRPr sz="24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734" y="1116019"/>
            <a:ext cx="4934364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óc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</a:rPr>
              <a:t>nhà </a:t>
            </a:r>
            <a:r>
              <a:rPr lang="en-US" altLang="zh-CN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gi</a:t>
            </a:r>
            <a:r>
              <a:rPr lang="en-US" altLang="zh-CN" sz="2400" smtClean="0">
                <a:solidFill>
                  <a:prstClr val="black"/>
                </a:solidFill>
                <a:latin typeface="Times New Roman" panose="02020603050405020304" pitchFamily="18" charset="0"/>
              </a:rPr>
              <a:t>anh</a:t>
            </a:r>
            <a:r>
              <a:rPr sz="24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en-US" altLang="zh-CN" sz="240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on ,</a:t>
            </a:r>
            <a:r>
              <a:rPr lang="vi-VN" altLang="x-none" sz="24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</a:t>
            </a:r>
            <a:r>
              <a:rPr lang="vi-VN" altLang="x-none" sz="240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om</a:t>
            </a:r>
            <a:r>
              <a:rPr lang="vi-VN" altLang="x-none" sz="24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altLang="x-none" sz="24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</a:t>
            </a:r>
            <a:r>
              <a:rPr lang="vi-VN" altLang="x-none" sz="240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om</a:t>
            </a:r>
            <a:r>
              <a:rPr lang="en-US" altLang="x-none" sz="24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vi-VN" altLang="x-none" sz="24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vi-VN" altLang="x-none" sz="24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2525" y="2344741"/>
            <a:ext cx="4570688" cy="489364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 mây trắng </a:t>
            </a:r>
            <a:r>
              <a:rPr lang="vi-VN" alt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đỏ dần trên đỉnh núi</a:t>
            </a:r>
          </a:p>
          <a:p>
            <a:pPr eaLnBrk="1" hangingPunct="1"/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hồng l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ôm ấp nóc nh</a:t>
            </a:r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gianh</a:t>
            </a:r>
          </a:p>
          <a:p>
            <a:pPr eaLnBrk="1" hangingPunct="1"/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</a:t>
            </a:r>
          </a:p>
          <a:p>
            <a:pPr eaLnBrk="1" hangingPunct="1"/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vui vẻ kéo h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cỏ biếc</a:t>
            </a:r>
          </a:p>
          <a:p>
            <a:pPr eaLnBrk="1" hangingPunct="1"/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thằng cu áo đỏ </a:t>
            </a:r>
            <a:r>
              <a:rPr lang="vi-VN" alt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chạy lon xon</a:t>
            </a:r>
          </a:p>
          <a:p>
            <a:pPr eaLnBrk="1" hangingPunct="1"/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cụ gi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chống gậy </a:t>
            </a:r>
            <a:r>
              <a:rPr lang="vi-VN" alt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bước lom khom</a:t>
            </a:r>
          </a:p>
          <a:p>
            <a:pPr eaLnBrk="1" hangingPunct="1"/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yếm thắm</a:t>
            </a:r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che môi cười lặng lẽ</a:t>
            </a:r>
          </a:p>
          <a:p>
            <a:pPr eaLnBrk="1" hangingPunct="1"/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 em bé </a:t>
            </a:r>
            <a:r>
              <a:rPr lang="vi-VN" alt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nép đầu bên yếm mẹ</a:t>
            </a:r>
            <a:endParaRPr lang="vi-VN" altLang="x-none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2" name="Rectangle 7"/>
          <p:cNvSpPr/>
          <p:nvPr/>
        </p:nvSpPr>
        <p:spPr>
          <a:xfrm>
            <a:off x="535262" y="152407"/>
            <a:ext cx="1972015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vi-VN" altLang="x-none" sz="24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sz="24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Luyện đọc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1107" y="642941"/>
            <a:ext cx="1776448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* Đọc đúng: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4457" y="3125794"/>
            <a:ext cx="2218877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Giải nghĩa từ</a:t>
            </a:r>
            <a:r>
              <a:rPr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4804" y="3810006"/>
            <a:ext cx="938077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Ấp: 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35360" y="3810006"/>
            <a:ext cx="1491114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xóm </a:t>
            </a:r>
            <a:endParaRPr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2525" y="4276732"/>
            <a:ext cx="998222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The: 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57367" y="4252920"/>
            <a:ext cx="3393878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tơ, nhỏ sợi, dệt thưa </a:t>
            </a:r>
            <a:endParaRPr lang="vi-VN" altLang="x-none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5795" y="4862519"/>
            <a:ext cx="2021707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Đồi thoa son: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6612" y="4851737"/>
            <a:ext cx="5844870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 rực hồng lên khi nhận ánh nắng buổi sớm </a:t>
            </a:r>
            <a:endParaRPr lang="vi-VN" altLang="x-none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993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89" y="2405063"/>
            <a:ext cx="3285018" cy="2640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1164978" y="5514982"/>
            <a:ext cx="2020105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yếm thắm</a:t>
            </a:r>
            <a:endParaRPr lang="vi-VN" altLang="x-none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324" y="2468568"/>
            <a:ext cx="3285018" cy="25479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14897264"/>
      </p:ext>
    </p:extLst>
  </p:cSld>
  <p:clrMapOvr>
    <a:masterClrMapping/>
  </p:clrMapOvr>
  <p:transition spd="slow" advTm="217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7" grpId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04790" y="1952628"/>
            <a:ext cx="32115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smtClean="0">
                <a:solidFill>
                  <a:srgbClr val="0000FF"/>
                </a:solidFill>
                <a:latin typeface="Times New Roman" pitchFamily="18" charset="0"/>
              </a:rPr>
              <a:t>Tìm hiểu b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itchFamily="18" charset="0"/>
              </a:rPr>
              <a:t>i</a:t>
            </a:r>
            <a:endParaRPr lang="en-US" altLang="en-US" sz="28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408005" y="3341690"/>
            <a:ext cx="853002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Mặt trời lên làm đỏ dần những dải mây trắng và những làn sương sớm. </a:t>
            </a:r>
          </a:p>
          <a:p>
            <a:pPr eaLnBrk="1" hangingPunct="1"/>
            <a:r>
              <a:rPr lang="en-US" altLang="zh-CN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Núi đồi cũng như làm duyên, núi uốn mình trong chiếc áo the xanh, đồi thoa son. </a:t>
            </a:r>
          </a:p>
          <a:p>
            <a:pPr eaLnBrk="1" hangingPunct="1"/>
            <a:r>
              <a:rPr lang="en-US" altLang="zh-CN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Những tia nắng nghịch ngợm nháy hoài trong ruộng lúa...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0307" y="2667003"/>
            <a:ext cx="853002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Người các ấp đi chợ Tết trong khung cảnh đẹp như thế nào?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101019" y="254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 u="sng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alt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Chợ Tết</a:t>
            </a:r>
          </a:p>
          <a:p>
            <a:pPr algn="ctr"/>
            <a:r>
              <a:rPr lang="en-US" altLang="en-US" sz="24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Đoàn Văn Cừ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268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2" grpId="0"/>
      <p:bldP spid="2" grpId="1"/>
      <p:bldP spid="3" grpId="0"/>
      <p:bldP spid="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8847" y="1811338"/>
            <a:ext cx="834898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những câu thơ sau:</a:t>
            </a:r>
          </a:p>
        </p:txBody>
      </p:sp>
      <p:grpSp>
        <p:nvGrpSpPr>
          <p:cNvPr id="9219" name="Group 5"/>
          <p:cNvGrpSpPr>
            <a:grpSpLocks/>
          </p:cNvGrpSpPr>
          <p:nvPr/>
        </p:nvGrpSpPr>
        <p:grpSpPr bwMode="auto">
          <a:xfrm>
            <a:off x="1234506" y="2667003"/>
            <a:ext cx="5232239" cy="3800177"/>
            <a:chOff x="1263650" y="1690688"/>
            <a:chExt cx="6331373" cy="3800177"/>
          </a:xfrm>
        </p:grpSpPr>
        <p:sp>
          <p:nvSpPr>
            <p:cNvPr id="9222" name="Text Box 4"/>
            <p:cNvSpPr txBox="1">
              <a:spLocks noChangeArrowheads="1"/>
            </p:cNvSpPr>
            <p:nvPr/>
          </p:nvSpPr>
          <p:spPr bwMode="auto">
            <a:xfrm>
              <a:off x="1300163" y="1690688"/>
              <a:ext cx="57769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i="1" smtClean="0">
                  <a:solidFill>
                    <a:srgbClr val="008000"/>
                  </a:solidFill>
                  <a:latin typeface="Times New Roman" pitchFamily="18" charset="0"/>
                </a:rPr>
                <a:t>Những thằng cu áo đỏ chạy lon xon</a:t>
              </a:r>
            </a:p>
          </p:txBody>
        </p:sp>
        <p:sp>
          <p:nvSpPr>
            <p:cNvPr id="9223" name="Text Box 6"/>
            <p:cNvSpPr txBox="1">
              <a:spLocks noChangeArrowheads="1"/>
            </p:cNvSpPr>
            <p:nvPr/>
          </p:nvSpPr>
          <p:spPr bwMode="auto">
            <a:xfrm>
              <a:off x="1300163" y="2414588"/>
              <a:ext cx="5970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i="1" smtClean="0">
                  <a:solidFill>
                    <a:srgbClr val="008000"/>
                  </a:solidFill>
                  <a:latin typeface="Times New Roman" pitchFamily="18" charset="0"/>
                </a:rPr>
                <a:t>Vài cụ già chống gậy bước lom khom</a:t>
              </a:r>
            </a:p>
          </p:txBody>
        </p:sp>
        <p:sp>
          <p:nvSpPr>
            <p:cNvPr id="9224" name="Text Box 7"/>
            <p:cNvSpPr txBox="1">
              <a:spLocks noChangeArrowheads="1"/>
            </p:cNvSpPr>
            <p:nvPr/>
          </p:nvSpPr>
          <p:spPr bwMode="auto">
            <a:xfrm>
              <a:off x="1300163" y="3105150"/>
              <a:ext cx="54704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i="1" smtClean="0">
                  <a:solidFill>
                    <a:srgbClr val="008000"/>
                  </a:solidFill>
                  <a:latin typeface="Times New Roman" pitchFamily="18" charset="0"/>
                </a:rPr>
                <a:t>Cô yếm thắm che môi cười lặng lẽ</a:t>
              </a:r>
            </a:p>
          </p:txBody>
        </p:sp>
        <p:sp>
          <p:nvSpPr>
            <p:cNvPr id="9225" name="Text Box 8"/>
            <p:cNvSpPr txBox="1">
              <a:spLocks noChangeArrowheads="1"/>
            </p:cNvSpPr>
            <p:nvPr/>
          </p:nvSpPr>
          <p:spPr bwMode="auto">
            <a:xfrm>
              <a:off x="1263650" y="3795713"/>
              <a:ext cx="49176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i="1" smtClean="0">
                  <a:solidFill>
                    <a:srgbClr val="008000"/>
                  </a:solidFill>
                  <a:latin typeface="Times New Roman" pitchFamily="18" charset="0"/>
                </a:rPr>
                <a:t>Thằng bé nép đầu bên yếm mẹ</a:t>
              </a:r>
            </a:p>
          </p:txBody>
        </p:sp>
        <p:sp>
          <p:nvSpPr>
            <p:cNvPr id="9226" name="Rectangle 1"/>
            <p:cNvSpPr>
              <a:spLocks noChangeArrowheads="1"/>
            </p:cNvSpPr>
            <p:nvPr/>
          </p:nvSpPr>
          <p:spPr bwMode="auto">
            <a:xfrm>
              <a:off x="1314450" y="4419600"/>
              <a:ext cx="59670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400" b="1" i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Hai người thôn gánh lợn chạy đi đầu</a:t>
              </a:r>
              <a:endParaRPr lang="vi-VN" altLang="en-US" sz="2400" b="1" i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27" name="Rectangle 2"/>
            <p:cNvSpPr>
              <a:spLocks noChangeArrowheads="1"/>
            </p:cNvSpPr>
            <p:nvPr/>
          </p:nvSpPr>
          <p:spPr bwMode="auto">
            <a:xfrm>
              <a:off x="1300163" y="5029200"/>
              <a:ext cx="62948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400" b="1" i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Con bò vàng ngộ nghĩnh đuổi theo sau</a:t>
              </a:r>
              <a:r>
                <a:rPr lang="en-US" altLang="en-US" i="1" smtClean="0">
                  <a:solidFill>
                    <a:prstClr val="black"/>
                  </a:solidFill>
                  <a:latin typeface="Arial" charset="0"/>
                </a:rPr>
                <a:t>.</a:t>
              </a:r>
              <a:endParaRPr lang="vi-VN" altLang="en-US" i="1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9220" name="TextBox 9"/>
          <p:cNvSpPr txBox="1">
            <a:spLocks noChangeArrowheads="1"/>
          </p:cNvSpPr>
          <p:nvPr/>
        </p:nvSpPr>
        <p:spPr bwMode="auto">
          <a:xfrm>
            <a:off x="0" y="254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 u="sng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alt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Chợ Tết</a:t>
            </a:r>
          </a:p>
          <a:p>
            <a:pPr algn="ctr"/>
            <a:r>
              <a:rPr lang="en-US" altLang="en-US" sz="24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Đoàn Văn Cừ</a:t>
            </a: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97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5997" y="2127253"/>
            <a:ext cx="902199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Mỗi người đến chợ Tết với dáng vẻ riêng ra sao?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78849" y="2997202"/>
            <a:ext cx="7924117" cy="3462041"/>
            <a:chOff x="579567" y="2996598"/>
            <a:chExt cx="9588733" cy="3462040"/>
          </a:xfrm>
        </p:grpSpPr>
        <p:sp>
          <p:nvSpPr>
            <p:cNvPr id="10246" name="Text Box 10"/>
            <p:cNvSpPr txBox="1">
              <a:spLocks noChangeArrowheads="1"/>
            </p:cNvSpPr>
            <p:nvPr/>
          </p:nvSpPr>
          <p:spPr bwMode="auto">
            <a:xfrm>
              <a:off x="1365380" y="4963510"/>
              <a:ext cx="2951162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247" name="Text Box 11"/>
            <p:cNvSpPr txBox="1">
              <a:spLocks noChangeArrowheads="1"/>
            </p:cNvSpPr>
            <p:nvPr/>
          </p:nvSpPr>
          <p:spPr bwMode="auto">
            <a:xfrm>
              <a:off x="1349505" y="5687410"/>
              <a:ext cx="341153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248" name="Text Box 1"/>
            <p:cNvSpPr txBox="1">
              <a:spLocks noChangeArrowheads="1"/>
            </p:cNvSpPr>
            <p:nvPr/>
          </p:nvSpPr>
          <p:spPr bwMode="auto">
            <a:xfrm>
              <a:off x="628781" y="2996598"/>
              <a:ext cx="68127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smtClean="0">
                  <a:solidFill>
                    <a:prstClr val="black"/>
                  </a:solidFill>
                  <a:latin typeface="Times New Roman" pitchFamily="18" charset="0"/>
                </a:rPr>
                <a:t>- Những thằng cu mặc áo đỏ chạy lon xon</a:t>
              </a:r>
            </a:p>
          </p:txBody>
        </p:sp>
        <p:sp>
          <p:nvSpPr>
            <p:cNvPr id="10249" name="Text Box 3"/>
            <p:cNvSpPr txBox="1">
              <a:spLocks noChangeArrowheads="1"/>
            </p:cNvSpPr>
            <p:nvPr/>
          </p:nvSpPr>
          <p:spPr bwMode="auto">
            <a:xfrm>
              <a:off x="604968" y="3747485"/>
              <a:ext cx="63840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smtClean="0">
                  <a:solidFill>
                    <a:prstClr val="black"/>
                  </a:solidFill>
                  <a:latin typeface="Times New Roman" pitchFamily="18" charset="0"/>
                </a:rPr>
                <a:t>- Các cụ già chống gậy bước lom khom</a:t>
              </a:r>
            </a:p>
          </p:txBody>
        </p:sp>
        <p:sp>
          <p:nvSpPr>
            <p:cNvPr id="10250" name="Text Box 4"/>
            <p:cNvSpPr txBox="1">
              <a:spLocks noChangeArrowheads="1"/>
            </p:cNvSpPr>
            <p:nvPr/>
          </p:nvSpPr>
          <p:spPr bwMode="auto">
            <a:xfrm>
              <a:off x="603380" y="4495198"/>
              <a:ext cx="84285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smtClean="0">
                  <a:solidFill>
                    <a:prstClr val="black"/>
                  </a:solidFill>
                  <a:latin typeface="Times New Roman" pitchFamily="18" charset="0"/>
                </a:rPr>
                <a:t>- Cô gái mặc yếm màu đỏ thắm che môi cười lặng lẽ</a:t>
              </a:r>
            </a:p>
          </p:txBody>
        </p:sp>
        <p:sp>
          <p:nvSpPr>
            <p:cNvPr id="10251" name="Text Box 5"/>
            <p:cNvSpPr txBox="1">
              <a:spLocks noChangeArrowheads="1"/>
            </p:cNvSpPr>
            <p:nvPr/>
          </p:nvSpPr>
          <p:spPr bwMode="auto">
            <a:xfrm>
              <a:off x="579567" y="5246085"/>
              <a:ext cx="48284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smtClean="0">
                  <a:solidFill>
                    <a:prstClr val="black"/>
                  </a:solidFill>
                  <a:latin typeface="Times New Roman" pitchFamily="18" charset="0"/>
                </a:rPr>
                <a:t>- Em bé nép đầu bên yếm mẹ</a:t>
              </a:r>
            </a:p>
          </p:txBody>
        </p:sp>
        <p:sp>
          <p:nvSpPr>
            <p:cNvPr id="10252" name="Text Box 6"/>
            <p:cNvSpPr txBox="1">
              <a:spLocks noChangeArrowheads="1"/>
            </p:cNvSpPr>
            <p:nvPr/>
          </p:nvSpPr>
          <p:spPr bwMode="auto">
            <a:xfrm>
              <a:off x="604968" y="5996973"/>
              <a:ext cx="95633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smtClean="0">
                  <a:solidFill>
                    <a:prstClr val="black"/>
                  </a:solidFill>
                  <a:latin typeface="Times New Roman" pitchFamily="18" charset="0"/>
                </a:rPr>
                <a:t>- Hai người gánh lợn, con bò vàng ngộ nghĩnh đuổi theo họ</a:t>
              </a:r>
            </a:p>
          </p:txBody>
        </p:sp>
      </p:grpSp>
      <p:sp>
        <p:nvSpPr>
          <p:cNvPr id="10244" name="TextBox 10"/>
          <p:cNvSpPr txBox="1">
            <a:spLocks noChangeArrowheads="1"/>
          </p:cNvSpPr>
          <p:nvPr/>
        </p:nvSpPr>
        <p:spPr bwMode="auto">
          <a:xfrm>
            <a:off x="1" y="25400"/>
            <a:ext cx="9123009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 sáu ngày 5 tháng 2 năm 2021</a:t>
            </a:r>
          </a:p>
          <a:p>
            <a:pPr algn="ctr"/>
            <a:r>
              <a:rPr lang="en-US" altLang="en-US" sz="2400" b="1" u="sng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alt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Chợ Tết</a:t>
            </a:r>
          </a:p>
          <a:p>
            <a:pPr algn="ctr"/>
            <a:r>
              <a:rPr lang="en-US" altLang="en-US" sz="24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Đoàn Văn Cừ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0820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8542" y="2214565"/>
            <a:ext cx="91230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Bên cạnh những dáng vẻ riêng, những người đi chợ Tết có điểm gì chung?</a:t>
            </a:r>
          </a:p>
        </p:txBody>
      </p: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33521" y="3132138"/>
            <a:ext cx="853002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2400" b="1" smtClean="0">
                <a:solidFill>
                  <a:prstClr val="black"/>
                </a:solidFill>
                <a:latin typeface="Times New Roman" pitchFamily="18" charset="0"/>
              </a:rPr>
              <a:t>- Điểm chung giữa họ: ai ai cũng vui vẻ (tưng bừng ra chợ Tết, vui vẻ kéo hàng trên cỏ biếc)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98791" y="4648200"/>
            <a:ext cx="6567412" cy="1644650"/>
            <a:chOff x="1776413" y="3549650"/>
            <a:chExt cx="7947025" cy="1644650"/>
          </a:xfrm>
        </p:grpSpPr>
        <p:sp>
          <p:nvSpPr>
            <p:cNvPr id="11271" name="Text Box 5"/>
            <p:cNvSpPr txBox="1">
              <a:spLocks noChangeArrowheads="1"/>
            </p:cNvSpPr>
            <p:nvPr/>
          </p:nvSpPr>
          <p:spPr bwMode="auto">
            <a:xfrm>
              <a:off x="1776413" y="3549650"/>
              <a:ext cx="77438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i="1" smtClean="0">
                  <a:solidFill>
                    <a:srgbClr val="0000FF"/>
                  </a:solidFill>
                  <a:latin typeface="Times New Roman" pitchFamily="18" charset="0"/>
                </a:rPr>
                <a:t>“ Trên con đường viền trắng mép đồi xanh</a:t>
              </a:r>
            </a:p>
          </p:txBody>
        </p:sp>
        <p:sp>
          <p:nvSpPr>
            <p:cNvPr id="11272" name="Text Box 7"/>
            <p:cNvSpPr txBox="1">
              <a:spLocks noChangeArrowheads="1"/>
            </p:cNvSpPr>
            <p:nvPr/>
          </p:nvSpPr>
          <p:spPr bwMode="auto">
            <a:xfrm>
              <a:off x="1979613" y="4133850"/>
              <a:ext cx="77438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i="1" smtClean="0">
                  <a:solidFill>
                    <a:srgbClr val="0000FF"/>
                  </a:solidFill>
                  <a:latin typeface="Times New Roman" pitchFamily="18" charset="0"/>
                </a:rPr>
                <a:t>Người các ấp tưng bừng ra chợ Tết</a:t>
              </a:r>
            </a:p>
          </p:txBody>
        </p:sp>
        <p:sp>
          <p:nvSpPr>
            <p:cNvPr id="11273" name="Text Box 8"/>
            <p:cNvSpPr txBox="1">
              <a:spLocks noChangeArrowheads="1"/>
            </p:cNvSpPr>
            <p:nvPr/>
          </p:nvSpPr>
          <p:spPr bwMode="auto">
            <a:xfrm>
              <a:off x="1903413" y="4732338"/>
              <a:ext cx="667226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zh-CN" sz="2400" b="1" i="1" smtClean="0">
                  <a:solidFill>
                    <a:srgbClr val="0000FF"/>
                  </a:solidFill>
                  <a:latin typeface="Times New Roman" pitchFamily="18" charset="0"/>
                </a:rPr>
                <a:t>Họ vui vẻ kéo hàng trên cỏ biếc ”</a:t>
              </a:r>
            </a:p>
          </p:txBody>
        </p:sp>
      </p:grpSp>
      <p:sp>
        <p:nvSpPr>
          <p:cNvPr id="11269" name="TextBox 9"/>
          <p:cNvSpPr txBox="1">
            <a:spLocks noChangeArrowheads="1"/>
          </p:cNvSpPr>
          <p:nvPr/>
        </p:nvSpPr>
        <p:spPr bwMode="auto">
          <a:xfrm>
            <a:off x="0" y="254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 u="sng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alt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Chợ Tết</a:t>
            </a:r>
          </a:p>
          <a:p>
            <a:pPr algn="ctr"/>
            <a:r>
              <a:rPr lang="en-US" altLang="en-US" sz="24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Đoàn Văn Cừ</a:t>
            </a:r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2664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6" descr="DSC0243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1854200"/>
            <a:ext cx="9144000" cy="4330700"/>
          </a:xfrm>
          <a:prstGeom prst="rect">
            <a:avLst/>
          </a:prstGeom>
          <a:noFill/>
          <a:ln w="12700" cap="flat" cmpd="sng">
            <a:solidFill>
              <a:srgbClr val="CC0099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124" name="Text Box 15"/>
          <p:cNvSpPr txBox="1"/>
          <p:nvPr/>
        </p:nvSpPr>
        <p:spPr>
          <a:xfrm>
            <a:off x="1041400" y="0"/>
            <a:ext cx="77978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457200" lvl="1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</a:p>
          <a:p>
            <a:pPr marL="457200" lvl="1" indent="0" algn="l">
              <a:spcBef>
                <a:spcPct val="0"/>
              </a:spcBef>
              <a:buNone/>
            </a:pPr>
            <a:r>
              <a:rPr lang="en-US" altLang="en-US" b="1" u="sng" dirty="0">
                <a:solidFill>
                  <a:srgbClr val="0000D0"/>
                </a:solidFill>
                <a:latin typeface="Times New Roman" panose="02020603050405020304" pitchFamily="18" charset="0"/>
              </a:rPr>
              <a:t>Tập đọc</a:t>
            </a:r>
            <a:r>
              <a:rPr lang="en-US" altLang="en-US" b="1" dirty="0">
                <a:solidFill>
                  <a:srgbClr val="0000D0"/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270352" name="Text Box 16"/>
          <p:cNvSpPr txBox="1"/>
          <p:nvPr/>
        </p:nvSpPr>
        <p:spPr>
          <a:xfrm>
            <a:off x="3479800" y="1092200"/>
            <a:ext cx="2971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Sầu riêng</a:t>
            </a:r>
          </a:p>
        </p:txBody>
      </p:sp>
      <p:pic>
        <p:nvPicPr>
          <p:cNvPr id="5126" name="Picture 9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01" y="0"/>
            <a:ext cx="76835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9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77900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6159502" y="1460500"/>
            <a:ext cx="22733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D0"/>
                </a:solidFill>
                <a:latin typeface=".VnTime" pitchFamily="34" charset="0"/>
              </a:rPr>
              <a:t>(</a:t>
            </a:r>
            <a:r>
              <a:rPr lang="en-US" altLang="en-US" sz="1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Văn Tạo</a:t>
            </a:r>
            <a:r>
              <a:rPr lang="en-US" altLang="en-US" sz="1800" b="1" dirty="0">
                <a:solidFill>
                  <a:srgbClr val="0000D0"/>
                </a:solidFill>
                <a:latin typeface=".VnTime" pitchFamily="34" charset="0"/>
              </a:rPr>
              <a:t>)</a:t>
            </a:r>
            <a:endParaRPr lang="en-US" alt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0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52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2826" y="2189163"/>
            <a:ext cx="9123009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Bài thơ là một bức tranh giàu màu sắc về chợ Tết. Em hãy tìm những từ ngữ đã tạo nên bức tranh giàu màu sắc ấy.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5875" y="3657603"/>
            <a:ext cx="881995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2400" b="1" i="1" smtClean="0">
                <a:solidFill>
                  <a:prstClr val="black"/>
                </a:solidFill>
                <a:latin typeface="Times New Roman" pitchFamily="18" charset="0"/>
              </a:rPr>
              <a:t>- Những từ ngữ đã tạo nên bức tranh giàu màu sắc ấy là: </a:t>
            </a:r>
            <a:r>
              <a:rPr lang="en-US" altLang="zh-CN" sz="2400" b="1" i="1" smtClean="0">
                <a:solidFill>
                  <a:srgbClr val="0070C0"/>
                </a:solidFill>
                <a:latin typeface="Times New Roman" pitchFamily="18" charset="0"/>
              </a:rPr>
              <a:t>trắng, đỏ, hồng lam, xanh, biếc, thắm, vàng, tía, son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15876" y="4953003"/>
            <a:ext cx="87943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400" b="1" i="1" smtClean="0">
                <a:solidFill>
                  <a:prstClr val="black"/>
                </a:solidFill>
                <a:latin typeface="Times New Roman" pitchFamily="18" charset="0"/>
              </a:rPr>
              <a:t>- Ngay cả </a:t>
            </a:r>
            <a:r>
              <a:rPr lang="en-US" altLang="zh-CN" sz="2400" b="1" i="1" u="sng" smtClean="0">
                <a:solidFill>
                  <a:srgbClr val="FF0000"/>
                </a:solidFill>
                <a:latin typeface="Times New Roman" pitchFamily="18" charset="0"/>
              </a:rPr>
              <a:t>màu đỏ 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itchFamily="18" charset="0"/>
              </a:rPr>
              <a:t>cũng có nhiều cung bậc: </a:t>
            </a:r>
            <a:r>
              <a:rPr lang="en-US" altLang="zh-CN" sz="2400" b="1" i="1" smtClean="0">
                <a:solidFill>
                  <a:srgbClr val="FF0000"/>
                </a:solidFill>
                <a:latin typeface="Times New Roman" pitchFamily="18" charset="0"/>
              </a:rPr>
              <a:t>hồng, đỏ, tía, thắm, son.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0" y="254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 u="sng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alt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Chợ Tết</a:t>
            </a:r>
          </a:p>
          <a:p>
            <a:pPr algn="ctr"/>
            <a:r>
              <a:rPr lang="en-US" altLang="en-US" sz="24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Đoàn Văn Cừ</a:t>
            </a: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9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2305023" y="1963738"/>
            <a:ext cx="5982301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Dải mây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 trắng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đỏ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 dần trên đỉnh núi</a:t>
            </a: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Sương 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hồng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lam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 ôm ấp nóc nhà gianh</a:t>
            </a: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Trên con đường viền 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trắng 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mép đồi 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xanh</a:t>
            </a:r>
          </a:p>
          <a:p>
            <a:pPr eaLnBrk="1" hangingPunct="1"/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...</a:t>
            </a:r>
            <a:endParaRPr lang="en-US" altLang="zh-CN" sz="2400" b="1" i="1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Những thằng cu áo 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đỏ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 chạy lon ton</a:t>
            </a: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...</a:t>
            </a: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Cô yếm 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thắm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 che môi cười lặng lẽ</a:t>
            </a: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...</a:t>
            </a: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Con bò 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vàng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 ngộ nghĩnh đuổi theo sau</a:t>
            </a: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Sương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 trắng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 rỏ đầu cành như giọt sữa</a:t>
            </a: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Tia nắng 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tía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 nháy hoài trong ruộng lúa</a:t>
            </a: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Núi uốn mình trong chiếc áo the 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xanh</a:t>
            </a:r>
            <a:endParaRPr lang="en-US" altLang="zh-CN" sz="2400" b="1" i="1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Đồi thoa</a:t>
            </a:r>
            <a:r>
              <a:rPr lang="en-US" altLang="zh-CN" sz="2400" b="1" i="1" smtClean="0">
                <a:solidFill>
                  <a:srgbClr val="FF0066"/>
                </a:solidFill>
                <a:latin typeface="Times New Roman" pitchFamily="18" charset="0"/>
              </a:rPr>
              <a:t> son</a:t>
            </a:r>
            <a:r>
              <a:rPr lang="en-US" altLang="zh-CN" sz="2400" b="1" i="1" smtClean="0">
                <a:solidFill>
                  <a:srgbClr val="0000FF"/>
                </a:solidFill>
                <a:latin typeface="Times New Roman" pitchFamily="18" charset="0"/>
              </a:rPr>
              <a:t> nằm dưới ánh bình minh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0" y="3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 u="sng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alt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Chợ Tết</a:t>
            </a:r>
          </a:p>
          <a:p>
            <a:pPr algn="ctr"/>
            <a:r>
              <a:rPr lang="en-US" altLang="en-US" sz="24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Đoàn Văn Cừ</a:t>
            </a: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4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r>
              <a:rPr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đọc: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Tết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Văn Cừ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6676" y="2012950"/>
            <a:ext cx="71787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chợ Tết cho em thấy cuộc sống của người dân quê miền trung du như thế n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vi-VN" altLang="x-none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6015" y="3061498"/>
            <a:ext cx="7430648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 cho ta cảm nhận được bức tranh chợ Tết miền trung du gi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m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sắc v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vô cùng sinh dộng. Qua đây ta thấy cảnh sinh hoạt rất vui vẻ, đầm ấm của người dân quê.</a:t>
            </a:r>
            <a:endParaRPr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5594" y="1722442"/>
            <a:ext cx="1930337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sz="2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78822"/>
      </p:ext>
    </p:extLst>
  </p:cSld>
  <p:clrMapOvr>
    <a:masterClrMapping/>
  </p:clrMapOvr>
  <p:transition spd="slow" advTm="71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373245" y="274638"/>
            <a:ext cx="4906537" cy="868362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chợ Tết</a:t>
            </a:r>
            <a:r>
              <a:rPr sz="2400" b="1" dirty="0">
                <a:solidFill>
                  <a:srgbClr val="FF0000"/>
                </a:solidFill>
              </a:rPr>
              <a:t/>
            </a:r>
            <a:br>
              <a:rPr sz="2400" b="1" dirty="0">
                <a:solidFill>
                  <a:srgbClr val="FF0000"/>
                </a:solidFill>
              </a:rPr>
            </a:b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5875" y="1752600"/>
            <a:ext cx="3652352" cy="4572000"/>
          </a:xfrm>
          <a:ln/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031" y="1752600"/>
            <a:ext cx="4207289" cy="457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67762" y="1022357"/>
            <a:ext cx="2622064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phiên ng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Tết</a:t>
            </a:r>
            <a:endParaRPr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23891" y="1001720"/>
            <a:ext cx="390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vi-VN" altLang="x-none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Mua giang chẻ lạt để gói bánh</a:t>
            </a:r>
          </a:p>
        </p:txBody>
      </p:sp>
    </p:spTree>
    <p:extLst>
      <p:ext uri="{BB962C8B-B14F-4D97-AF65-F5344CB8AC3E}">
        <p14:creationId xmlns:p14="http://schemas.microsoft.com/office/powerpoint/2010/main" val="3542894361"/>
      </p:ext>
    </p:extLst>
  </p:cSld>
  <p:clrMapOvr>
    <a:masterClrMapping/>
  </p:clrMapOvr>
  <p:transition spd="slow" advTm="13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09" y="304807"/>
            <a:ext cx="3148580" cy="639763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bán trái cây</a:t>
            </a:r>
            <a:r>
              <a:rPr dirty="0">
                <a:solidFill>
                  <a:srgbClr val="0000FF"/>
                </a:solidFill>
              </a:rPr>
              <a:t/>
            </a:r>
            <a:br>
              <a:rPr dirty="0">
                <a:solidFill>
                  <a:srgbClr val="0000FF"/>
                </a:solidFill>
              </a:rPr>
            </a:br>
            <a:endParaRPr dirty="0"/>
          </a:p>
        </p:txBody>
      </p:sp>
      <p:pic>
        <p:nvPicPr>
          <p:cNvPr id="1741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9649" y="1066807"/>
            <a:ext cx="7178762" cy="5059363"/>
          </a:xfrm>
          <a:ln/>
        </p:spPr>
      </p:pic>
    </p:spTree>
    <p:extLst>
      <p:ext uri="{BB962C8B-B14F-4D97-AF65-F5344CB8AC3E}">
        <p14:creationId xmlns:p14="http://schemas.microsoft.com/office/powerpoint/2010/main" val="1937794363"/>
      </p:ext>
    </p:extLst>
  </p:cSld>
  <p:clrMapOvr>
    <a:masterClrMapping/>
  </p:clrMapOvr>
  <p:transition spd="slow" advTm="2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1484" y="381000"/>
            <a:ext cx="2266977" cy="11430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Mua bán lá dong 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40771" y="1600206"/>
            <a:ext cx="6463772" cy="4525963"/>
          </a:xfrm>
          <a:ln/>
        </p:spPr>
      </p:pic>
    </p:spTree>
    <p:extLst>
      <p:ext uri="{BB962C8B-B14F-4D97-AF65-F5344CB8AC3E}">
        <p14:creationId xmlns:p14="http://schemas.microsoft.com/office/powerpoint/2010/main" val="2550806706"/>
      </p:ext>
    </p:extLst>
  </p:cSld>
  <p:clrMapOvr>
    <a:masterClrMapping/>
  </p:clrMapOvr>
  <p:transition spd="slow" advTm="12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dirty="0"/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4" y="0"/>
            <a:ext cx="90993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0548217.wav">
            <a:hlinkClick r:id="" action="ppaction://media"/>
          </p:cNvPr>
          <p:cNvPicPr>
            <a:picLocks noChangeAspect="1"/>
          </p:cNvPicPr>
          <p:nvPr>
            <a:wavAudioFile r:embed="rId1" name="05489649.wav"/>
          </p:nvPr>
        </p:nvPicPr>
        <p:blipFill>
          <a:blip r:embed="rId4"/>
          <a:stretch>
            <a:fillRect/>
          </a:stretch>
        </p:blipFill>
        <p:spPr>
          <a:xfrm>
            <a:off x="8514286" y="6096000"/>
            <a:ext cx="503773" cy="609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7860648"/>
      </p:ext>
    </p:extLst>
  </p:cSld>
  <p:clrMapOvr>
    <a:masterClrMapping/>
  </p:clrMapOvr>
  <p:transition spd="slow" advTm="2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"/>
            <a:ext cx="9144000" cy="7153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4F6217.wav">
            <a:hlinkClick r:id="" action="ppaction://media"/>
          </p:cNvPr>
          <p:cNvPicPr>
            <a:picLocks noChangeAspect="1"/>
          </p:cNvPicPr>
          <p:nvPr>
            <a:wavAudioFile r:embed="rId1" name="B4F69AB9.wav"/>
          </p:nvPr>
        </p:nvPicPr>
        <p:blipFill>
          <a:blip r:embed="rId4"/>
          <a:stretch>
            <a:fillRect/>
          </a:stretch>
        </p:blipFill>
        <p:spPr>
          <a:xfrm>
            <a:off x="8514286" y="6096000"/>
            <a:ext cx="503773" cy="609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47715354"/>
      </p:ext>
    </p:extLst>
  </p:cSld>
  <p:clrMapOvr>
    <a:masterClrMapping/>
  </p:clrMapOvr>
  <p:transition spd="slow" advTm="28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bs_Di-cho-Tet-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764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F82217.wav">
            <a:hlinkClick r:id="" action="ppaction://media"/>
          </p:cNvPr>
          <p:cNvPicPr>
            <a:picLocks noChangeAspect="1"/>
          </p:cNvPicPr>
          <p:nvPr>
            <a:wavAudioFile r:embed="rId1" name="5F823FAA.wav"/>
          </p:nvPr>
        </p:nvPicPr>
        <p:blipFill>
          <a:blip r:embed="rId4"/>
          <a:stretch>
            <a:fillRect/>
          </a:stretch>
        </p:blipFill>
        <p:spPr>
          <a:xfrm>
            <a:off x="8514286" y="6096000"/>
            <a:ext cx="503773" cy="609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02224501"/>
      </p:ext>
    </p:extLst>
  </p:cSld>
  <p:clrMapOvr>
    <a:masterClrMapping/>
  </p:clrMapOvr>
  <p:transition spd="slow" advTm="19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pic>
        <p:nvPicPr>
          <p:cNvPr id="2253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860" y="228600"/>
            <a:ext cx="4258454" cy="609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3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78847" y="304800"/>
            <a:ext cx="4282068" cy="5867400"/>
          </a:xfrm>
          <a:ln/>
        </p:spPr>
      </p:pic>
      <p:pic>
        <p:nvPicPr>
          <p:cNvPr id="2" name="080A233.wav">
            <a:hlinkClick r:id="" action="ppaction://media"/>
          </p:cNvPr>
          <p:cNvPicPr>
            <a:picLocks noChangeAspect="1"/>
          </p:cNvPicPr>
          <p:nvPr>
            <a:wavAudioFile r:embed="rId1" name="080A9F8A.wav"/>
          </p:nvPr>
        </p:nvPicPr>
        <p:blipFill>
          <a:blip r:embed="rId5"/>
          <a:stretch>
            <a:fillRect/>
          </a:stretch>
        </p:blipFill>
        <p:spPr>
          <a:xfrm>
            <a:off x="8514286" y="6096000"/>
            <a:ext cx="503773" cy="609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31065145"/>
      </p:ext>
    </p:extLst>
  </p:cSld>
  <p:clrMapOvr>
    <a:masterClrMapping/>
  </p:clrMapOvr>
  <p:transition spd="slow" advTm="1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D:\USB VÕ THI NGA\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6" descr="DSC0243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90165" y="1830388"/>
            <a:ext cx="4922874" cy="4330700"/>
          </a:xfrm>
          <a:prstGeom prst="rect">
            <a:avLst/>
          </a:prstGeom>
          <a:noFill/>
          <a:ln w="12700" cap="flat" cmpd="sng">
            <a:solidFill>
              <a:srgbClr val="CC0099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124" name="Text Box 15"/>
          <p:cNvSpPr txBox="1"/>
          <p:nvPr/>
        </p:nvSpPr>
        <p:spPr>
          <a:xfrm>
            <a:off x="1041400" y="0"/>
            <a:ext cx="77978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457200" lvl="1" indent="0"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</a:p>
          <a:p>
            <a:pPr marL="457200" lvl="1" indent="0">
              <a:spcBef>
                <a:spcPct val="0"/>
              </a:spcBef>
              <a:buFontTx/>
              <a:buNone/>
            </a:pPr>
            <a:r>
              <a:rPr lang="en-US" altLang="en-US" b="1" u="sng" dirty="0">
                <a:solidFill>
                  <a:srgbClr val="0000D0"/>
                </a:solidFill>
                <a:latin typeface="Times New Roman" panose="02020603050405020304" pitchFamily="18" charset="0"/>
              </a:rPr>
              <a:t>Tập đọc</a:t>
            </a:r>
            <a:r>
              <a:rPr lang="en-US" altLang="en-US" b="1" dirty="0">
                <a:solidFill>
                  <a:srgbClr val="0000D0"/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270352" name="Text Box 16"/>
          <p:cNvSpPr txBox="1"/>
          <p:nvPr/>
        </p:nvSpPr>
        <p:spPr>
          <a:xfrm>
            <a:off x="321930" y="2176725"/>
            <a:ext cx="345262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1. Luyện đọc đúng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6" name="Picture 9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01" y="0"/>
            <a:ext cx="76835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9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77900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6159502" y="1460500"/>
            <a:ext cx="22733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D0"/>
                </a:solidFill>
                <a:latin typeface=".VnTime" pitchFamily="34" charset="0"/>
              </a:rPr>
              <a:t>(</a:t>
            </a:r>
            <a:r>
              <a:rPr lang="en-US" altLang="en-US" sz="1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Văn Tạo</a:t>
            </a:r>
            <a:r>
              <a:rPr lang="en-US" altLang="en-US" sz="1800" b="1" dirty="0">
                <a:solidFill>
                  <a:srgbClr val="0000D0"/>
                </a:solidFill>
                <a:latin typeface=".VnTime" pitchFamily="34" charset="0"/>
              </a:rPr>
              <a:t>)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21930" y="2931637"/>
            <a:ext cx="345262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2.Tìm hiểu bài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6"/>
          <p:cNvSpPr txBox="1"/>
          <p:nvPr/>
        </p:nvSpPr>
        <p:spPr>
          <a:xfrm>
            <a:off x="321930" y="3703352"/>
            <a:ext cx="3452628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3.Luyện đọc diễn cảm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3014" y="953139"/>
            <a:ext cx="26997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Sầu riêng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26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0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52" grpId="0"/>
      <p:bldP spid="8" grpId="0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143003" y="609607"/>
            <a:ext cx="716227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676139" y="2895600"/>
            <a:ext cx="6248135" cy="1219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2301875" indent="-2301875" eaLnBrk="1" hangingPunct="1">
              <a:spcBef>
                <a:spcPct val="20000"/>
              </a:spcBef>
              <a:buClr>
                <a:srgbClr val="009999"/>
              </a:buClr>
              <a:buFont typeface="Wingdings" pitchFamily="2" charset="2"/>
              <a:buNone/>
              <a:tabLst>
                <a:tab pos="4445000" algn="ctr"/>
              </a:tabLst>
              <a:defRPr/>
            </a:pPr>
            <a:endParaRPr lang="en-US" sz="280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6628" name="Picture 13" descr="butterfly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44" y="2738438"/>
            <a:ext cx="102790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3" descr="butterfly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3504" y="2733675"/>
            <a:ext cx="1029229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44727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ImageX[49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1" y="1447800"/>
            <a:ext cx="91545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136" y="0"/>
            <a:ext cx="137186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WordArt 9"/>
          <p:cNvSpPr>
            <a:spLocks noChangeArrowheads="1" noChangeShapeType="1" noTextEdit="1"/>
          </p:cNvSpPr>
          <p:nvPr/>
        </p:nvSpPr>
        <p:spPr bwMode="auto">
          <a:xfrm>
            <a:off x="838729" y="1828800"/>
            <a:ext cx="6858000" cy="4343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 TẠM BiỆT</a:t>
            </a:r>
          </a:p>
          <a:p>
            <a:pPr algn="ctr"/>
            <a:r>
              <a:rPr lang="en-US" sz="3600" b="1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CÁC EM !</a:t>
            </a:r>
          </a:p>
        </p:txBody>
      </p:sp>
    </p:spTree>
    <p:extLst>
      <p:ext uri="{BB962C8B-B14F-4D97-AF65-F5344CB8AC3E}">
        <p14:creationId xmlns:p14="http://schemas.microsoft.com/office/powerpoint/2010/main" val="31603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87405" y="893710"/>
            <a:ext cx="44294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Luyện đọc đúng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69218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2502" y="435936"/>
            <a:ext cx="6273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Hao hao giống: hơi giống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7059" y="804147"/>
            <a:ext cx="6273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Đam mê: ham thích quá mức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1932" y="2041451"/>
            <a:ext cx="263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Times New Roman" pitchFamily="18" charset="0"/>
                <a:cs typeface="Times New Roman" pitchFamily="18" charset="0"/>
              </a:rPr>
              <a:t>Hoa nở từng chùm: hoa mọc thành từng chùm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695348"/>
            <a:ext cx="2635102" cy="401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932" y="2761138"/>
            <a:ext cx="3368748" cy="3882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 descr="SAU RIE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680" y="2761135"/>
            <a:ext cx="2913320" cy="40968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26830" y="2041451"/>
            <a:ext cx="263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Times New Roman" pitchFamily="18" charset="0"/>
                <a:cs typeface="Times New Roman" pitchFamily="18" charset="0"/>
              </a:rPr>
              <a:t>Mật ong già hạn: mật ong để lâu hơn thời gian thu hoạch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0680" y="2041453"/>
            <a:ext cx="263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Times New Roman" pitchFamily="18" charset="0"/>
                <a:cs typeface="Times New Roman" pitchFamily="18" charset="0"/>
              </a:rPr>
              <a:t>Mùa trái rộ: thời gian cây nhiều quả nhất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7059" y="2"/>
            <a:ext cx="627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nghĩa từ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6319" y="3969"/>
            <a:ext cx="17716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274320" y="2209800"/>
            <a:ext cx="8686800" cy="218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>
            <a:spAutoFit/>
          </a:bodyPr>
          <a:lstStyle>
            <a:lvl1pPr defTabSz="571500"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57150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5715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5715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5715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-"/>
            </a:pPr>
            <a:r>
              <a:rPr lang="en-US" sz="3600" b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Đoạn 1: Từ đầu </a:t>
            </a:r>
            <a:r>
              <a:rPr lang="en-US" sz="3200" b="1" i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kì lạ</a:t>
            </a:r>
            <a:endParaRPr lang="en-US" sz="3200" b="1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-"/>
            </a:pPr>
            <a:r>
              <a:rPr lang="en-US" sz="3200" b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Đoạn 2: </a:t>
            </a:r>
            <a:r>
              <a:rPr lang="en-US" sz="3200" b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Hoa sầu riêng </a:t>
            </a:r>
            <a:r>
              <a:rPr lang="en-US" sz="3200" b="1" i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tháng năm ta</a:t>
            </a:r>
            <a:endParaRPr lang="en-US" sz="32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-"/>
            </a:pPr>
            <a:r>
              <a:rPr lang="en-US" sz="3200" b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Đoạn 3: Phần còn lại</a:t>
            </a:r>
            <a:r>
              <a:rPr lang="en-US" sz="3600" b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9346" y="654945"/>
            <a:ext cx="7272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Bài này được chia làm </a:t>
            </a: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3 </a:t>
            </a:r>
            <a:r>
              <a:rPr lang="en-US" altLang="en-US" sz="40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đoạn.</a:t>
            </a:r>
          </a:p>
        </p:txBody>
      </p:sp>
    </p:spTree>
    <p:extLst>
      <p:ext uri="{BB962C8B-B14F-4D97-AF65-F5344CB8AC3E}">
        <p14:creationId xmlns:p14="http://schemas.microsoft.com/office/powerpoint/2010/main" val="22325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D:\USB VÕ THI NGA\images (1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449" y="63500"/>
            <a:ext cx="96139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ext Box 6"/>
          <p:cNvSpPr txBox="1"/>
          <p:nvPr/>
        </p:nvSpPr>
        <p:spPr>
          <a:xfrm>
            <a:off x="-34925" y="2012966"/>
            <a:ext cx="2413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buNone/>
            </a:pPr>
            <a:r>
              <a:rPr lang="en-US" alt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6" name="Text Box 9"/>
          <p:cNvSpPr txBox="1"/>
          <p:nvPr/>
        </p:nvSpPr>
        <p:spPr>
          <a:xfrm flipV="1">
            <a:off x="2332040" y="3522665"/>
            <a:ext cx="15192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4000" dirty="0">
              <a:latin typeface=".VnArial" pitchFamily="34" charset="0"/>
            </a:endParaRPr>
          </a:p>
        </p:txBody>
      </p:sp>
      <p:sp>
        <p:nvSpPr>
          <p:cNvPr id="8200" name="Text Box 17"/>
          <p:cNvSpPr txBox="1"/>
          <p:nvPr/>
        </p:nvSpPr>
        <p:spPr>
          <a:xfrm>
            <a:off x="3277240" y="1047766"/>
            <a:ext cx="29305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</a:rPr>
              <a:t>Sầu riêng</a:t>
            </a:r>
          </a:p>
        </p:txBody>
      </p:sp>
      <p:sp>
        <p:nvSpPr>
          <p:cNvPr id="8201" name="Text Box 18"/>
          <p:cNvSpPr txBox="1"/>
          <p:nvPr/>
        </p:nvSpPr>
        <p:spPr>
          <a:xfrm>
            <a:off x="0" y="0"/>
            <a:ext cx="9144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457200" lvl="1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</a:p>
          <a:p>
            <a:pPr marL="457200" lvl="1" indent="0" algn="ctr">
              <a:spcBef>
                <a:spcPct val="0"/>
              </a:spcBef>
              <a:buNone/>
            </a:pPr>
            <a:r>
              <a:rPr lang="en-US" altLang="en-US" b="1" u="sng" dirty="0">
                <a:solidFill>
                  <a:srgbClr val="0000D0"/>
                </a:solidFill>
                <a:latin typeface="Times New Roman" panose="02020603050405020304" pitchFamily="18" charset="0"/>
              </a:rPr>
              <a:t>Tập đọc</a:t>
            </a:r>
            <a:r>
              <a:rPr lang="en-US" altLang="en-US" b="1" dirty="0">
                <a:solidFill>
                  <a:srgbClr val="0000D0"/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8202" name="Text Box 20"/>
          <p:cNvSpPr txBox="1"/>
          <p:nvPr/>
        </p:nvSpPr>
        <p:spPr>
          <a:xfrm>
            <a:off x="5245100" y="3124216"/>
            <a:ext cx="34163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endParaRPr lang="en-US" altLang="en-US" sz="2800" dirty="0">
              <a:solidFill>
                <a:srgbClr val="FF0066"/>
              </a:solidFill>
            </a:endParaRPr>
          </a:p>
        </p:txBody>
      </p:sp>
      <p:sp>
        <p:nvSpPr>
          <p:cNvPr id="8203" name="Text Box 22"/>
          <p:cNvSpPr txBox="1"/>
          <p:nvPr/>
        </p:nvSpPr>
        <p:spPr>
          <a:xfrm>
            <a:off x="5727700" y="3771905"/>
            <a:ext cx="2108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endParaRPr lang="en-US" altLang="en-US" sz="2800" dirty="0">
              <a:solidFill>
                <a:srgbClr val="FF0066"/>
              </a:solidFill>
            </a:endParaRPr>
          </a:p>
        </p:txBody>
      </p:sp>
      <p:sp>
        <p:nvSpPr>
          <p:cNvPr id="8204" name="Text Box 23"/>
          <p:cNvSpPr txBox="1"/>
          <p:nvPr/>
        </p:nvSpPr>
        <p:spPr>
          <a:xfrm>
            <a:off x="5283200" y="3733806"/>
            <a:ext cx="3860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endParaRPr lang="en-US" altLang="en-US" sz="2800" dirty="0">
              <a:solidFill>
                <a:srgbClr val="FF0066"/>
              </a:solidFill>
            </a:endParaRPr>
          </a:p>
        </p:txBody>
      </p:sp>
      <p:sp>
        <p:nvSpPr>
          <p:cNvPr id="8205" name="Text Box 24"/>
          <p:cNvSpPr txBox="1"/>
          <p:nvPr/>
        </p:nvSpPr>
        <p:spPr>
          <a:xfrm>
            <a:off x="5308601" y="4305316"/>
            <a:ext cx="30861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endParaRPr lang="en-US" altLang="en-US" sz="2800" dirty="0">
              <a:solidFill>
                <a:srgbClr val="FF0066"/>
              </a:solidFill>
            </a:endParaRPr>
          </a:p>
        </p:txBody>
      </p:sp>
      <p:sp>
        <p:nvSpPr>
          <p:cNvPr id="8206" name="Text Box 25"/>
          <p:cNvSpPr txBox="1"/>
          <p:nvPr/>
        </p:nvSpPr>
        <p:spPr>
          <a:xfrm>
            <a:off x="5219700" y="4838716"/>
            <a:ext cx="30099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endParaRPr lang="en-US" altLang="en-US" sz="4000" dirty="0">
              <a:solidFill>
                <a:srgbClr val="FF0066"/>
              </a:solidFill>
            </a:endParaRPr>
          </a:p>
        </p:txBody>
      </p:sp>
      <p:sp>
        <p:nvSpPr>
          <p:cNvPr id="8207" name="Text Box 26"/>
          <p:cNvSpPr txBox="1"/>
          <p:nvPr/>
        </p:nvSpPr>
        <p:spPr>
          <a:xfrm>
            <a:off x="5321300" y="4864116"/>
            <a:ext cx="27305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endParaRPr lang="en-US" altLang="en-US" sz="2800" dirty="0">
              <a:solidFill>
                <a:srgbClr val="FF0066"/>
              </a:solidFill>
            </a:endParaRPr>
          </a:p>
        </p:txBody>
      </p:sp>
      <p:sp>
        <p:nvSpPr>
          <p:cNvPr id="8208" name="Text Box 27"/>
          <p:cNvSpPr txBox="1"/>
          <p:nvPr/>
        </p:nvSpPr>
        <p:spPr>
          <a:xfrm>
            <a:off x="5321300" y="5370513"/>
            <a:ext cx="27178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endParaRPr lang="en-US" altLang="en-US" sz="2800" dirty="0">
              <a:solidFill>
                <a:srgbClr val="FF0066"/>
              </a:solidFill>
            </a:endParaRPr>
          </a:p>
        </p:txBody>
      </p:sp>
      <p:sp>
        <p:nvSpPr>
          <p:cNvPr id="8209" name="Rectangle 22"/>
          <p:cNvSpPr/>
          <p:nvPr/>
        </p:nvSpPr>
        <p:spPr>
          <a:xfrm>
            <a:off x="2095502" y="2400300"/>
            <a:ext cx="20447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b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iền Nam</a:t>
            </a:r>
            <a:endParaRPr lang="en-US" altLang="en-US" b="1" dirty="0">
              <a:solidFill>
                <a:srgbClr val="0000D0"/>
              </a:solidFill>
              <a:latin typeface=".VnArial" pitchFamily="34" charset="0"/>
            </a:endParaRPr>
          </a:p>
        </p:txBody>
      </p:sp>
      <p:sp>
        <p:nvSpPr>
          <p:cNvPr id="8212" name="Rectangle 15"/>
          <p:cNvSpPr/>
          <p:nvPr/>
        </p:nvSpPr>
        <p:spPr>
          <a:xfrm>
            <a:off x="0" y="4368800"/>
            <a:ext cx="5143500" cy="2489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42900" lvl="0" indent="-342900" algn="just" eaLnBrk="1" hangingPunct="1">
              <a:buNone/>
            </a:pPr>
            <a:r>
              <a:rPr lang="en-US" altLang="en-US" sz="2400" dirty="0"/>
              <a:t>    </a:t>
            </a:r>
            <a:endParaRPr lang="en-US" altLang="en-US" sz="2800" dirty="0"/>
          </a:p>
        </p:txBody>
      </p:sp>
      <p:sp>
        <p:nvSpPr>
          <p:cNvPr id="8213" name="Rectangle 45"/>
          <p:cNvSpPr/>
          <p:nvPr/>
        </p:nvSpPr>
        <p:spPr>
          <a:xfrm>
            <a:off x="5626740" y="1320816"/>
            <a:ext cx="26536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Văn Tạo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171" name="Rectangle 48"/>
          <p:cNvSpPr/>
          <p:nvPr/>
        </p:nvSpPr>
        <p:spPr>
          <a:xfrm>
            <a:off x="2" y="4076715"/>
            <a:ext cx="5135563" cy="2554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D0"/>
                </a:solidFill>
                <a:latin typeface="Times New Roman" panose="02020603050405020304" pitchFamily="18" charset="0"/>
              </a:rPr>
              <a:t>   Sầu riêng thơm mùi thơm của mít chín quyện với hương bưởi, béo cái béo của trứng gà, ngọt cái vị của mật ong già hạn .</a:t>
            </a:r>
          </a:p>
        </p:txBody>
      </p:sp>
      <p:pic>
        <p:nvPicPr>
          <p:cNvPr id="8218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71538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9" name="Picture 24" descr="mm6dkp7nq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463" y="0"/>
            <a:ext cx="87153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0" name="Picture 13" descr="FLOWERS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0" y="5702300"/>
            <a:ext cx="112395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Line 19"/>
          <p:cNvSpPr>
            <a:spLocks noChangeShapeType="1"/>
          </p:cNvSpPr>
          <p:nvPr/>
        </p:nvSpPr>
        <p:spPr bwMode="auto">
          <a:xfrm flipH="1">
            <a:off x="2870200" y="473075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H="1">
            <a:off x="2273300" y="517525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 flipH="1">
            <a:off x="3048001" y="616585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 flipH="1">
            <a:off x="3111500" y="619125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 flipH="1">
            <a:off x="1892302" y="570865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Rectangle 34"/>
          <p:cNvSpPr/>
          <p:nvPr/>
        </p:nvSpPr>
        <p:spPr>
          <a:xfrm>
            <a:off x="2057400" y="2960688"/>
            <a:ext cx="23241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b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lạ</a:t>
            </a:r>
            <a:endParaRPr lang="en-US" altLang="en-US" b="1" dirty="0">
              <a:solidFill>
                <a:srgbClr val="0000D0"/>
              </a:solidFill>
              <a:latin typeface=".VnArial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34" grpId="0" animBg="1"/>
      <p:bldP spid="35" grpId="0" animBg="1"/>
      <p:bldP spid="37" grpId="0" animBg="1"/>
      <p:bldP spid="38" grpId="0" animBg="1"/>
      <p:bldP spid="39" grpId="0" animBg="1"/>
      <p:bldP spid="36" grpId="0"/>
    </p:bld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1583</Words>
  <Application>Microsoft Office PowerPoint</Application>
  <PresentationFormat>On-screen Show (4:3)</PresentationFormat>
  <Paragraphs>232</Paragraphs>
  <Slides>50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Default Design</vt:lpstr>
      <vt:lpstr>Office Theme</vt:lpstr>
      <vt:lpstr>1_Default Design</vt:lpstr>
      <vt:lpstr>2_Default Design</vt:lpstr>
      <vt:lpstr>3_Default Design</vt:lpstr>
      <vt:lpstr>Chủ đề của Office</vt:lpstr>
      <vt:lpstr>1_Chủ đề của Office</vt:lpstr>
      <vt:lpstr>1_Concourse</vt:lpstr>
      <vt:lpstr>Slipstream</vt:lpstr>
      <vt:lpstr>PowerPoint Presentation</vt:lpstr>
      <vt:lpstr>NHỮNG ĐIỀU CẦN LƯU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đọc:     Chợ Tết                 Đoàn Văn Cừ</vt:lpstr>
      <vt:lpstr>Đoàn Văn Cừ</vt:lpstr>
      <vt:lpstr>Tập đọc:     Chợ Tết                 Đoàn Văn Cừ</vt:lpstr>
      <vt:lpstr>Tập đọc:     Chợ Tết                 Đoàn Văn Cừ</vt:lpstr>
      <vt:lpstr>Tập đọc:     Chợ Tết                 Đoàn Văn Cừ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đọc:    Chợ Tết                                           Đoàn Văn Cừ</vt:lpstr>
      <vt:lpstr>Một số hình ảnh chợ Tết </vt:lpstr>
      <vt:lpstr> Mua bán trái cây </vt:lpstr>
      <vt:lpstr>Mua bán lá dong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BµI GI¶NG §IÖN Tö</dc:title>
  <dc:creator>HAI</dc:creator>
  <cp:lastModifiedBy>Windows User</cp:lastModifiedBy>
  <cp:revision>503</cp:revision>
  <dcterms:created xsi:type="dcterms:W3CDTF">2005-12-31T14:17:08Z</dcterms:created>
  <dcterms:modified xsi:type="dcterms:W3CDTF">2021-02-21T05:34:24Z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