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61" r:id="rId3"/>
    <p:sldId id="262" r:id="rId4"/>
    <p:sldId id="263" r:id="rId5"/>
    <p:sldId id="284" r:id="rId6"/>
    <p:sldId id="266" r:id="rId7"/>
    <p:sldId id="269" r:id="rId8"/>
    <p:sldId id="267" r:id="rId9"/>
    <p:sldId id="271" r:id="rId10"/>
    <p:sldId id="272" r:id="rId11"/>
    <p:sldId id="273" r:id="rId12"/>
    <p:sldId id="274" r:id="rId13"/>
    <p:sldId id="275" r:id="rId14"/>
    <p:sldId id="283" r:id="rId15"/>
    <p:sldId id="281" r:id="rId16"/>
    <p:sldId id="278" r:id="rId17"/>
    <p:sldId id="286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AD64-A3C9-4D26-819A-ECF98BDA3CE5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2B00E-54F2-46B4-B6FD-17C70F475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DF1B91-585A-49D9-B29A-0CB38F7412BE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3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8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4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0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5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5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C2E9-AE4A-4233-B37B-20DA99DF8E9C}" type="datetimeFigureOut">
              <a:rPr lang="en-US" smtClean="0"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4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F061A-D4D1-4D50-9B1B-8AED1A2E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0A3F1FD5-FD6D-42D1-A1F9-4D366C4D8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4179" cy="6858000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3F88E8-56EB-446C-8649-DD621C982852}"/>
              </a:ext>
            </a:extLst>
          </p:cNvPr>
          <p:cNvSpPr/>
          <p:nvPr/>
        </p:nvSpPr>
        <p:spPr>
          <a:xfrm>
            <a:off x="1676400" y="2362200"/>
            <a:ext cx="57963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TẬP ĐỌC</a:t>
            </a:r>
            <a:endParaRPr lang="en-US" sz="8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9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385761" y="228600"/>
            <a:ext cx="824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813376"/>
            <a:ext cx="8610600" cy="1612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25988"/>
            <a:ext cx="9067800" cy="4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8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095" y="685800"/>
            <a:ext cx="77913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28600" y="2157984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lnSpc>
                <a:spcPct val="8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62"/>
            <a:ext cx="1124095" cy="140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3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90600" y="335999"/>
            <a:ext cx="81039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7144" y="1610618"/>
            <a:ext cx="8472056" cy="52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cs typeface="Times New Roman" pitchFamily="18" charset="0"/>
                <a:sym typeface="Wingdings" pitchFamily="2" charset="2"/>
              </a:rPr>
              <a:t> </a:t>
            </a:r>
            <a:r>
              <a:rPr lang="en-US" sz="3200" b="1" dirty="0" err="1">
                <a:cs typeface="Times New Roman" pitchFamily="18" charset="0"/>
              </a:rPr>
              <a:t>Thông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báo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những</a:t>
            </a:r>
            <a:r>
              <a:rPr lang="en-US" sz="3200" b="1" dirty="0">
                <a:cs typeface="Times New Roman" pitchFamily="18" charset="0"/>
              </a:rPr>
              <a:t> tin </a:t>
            </a:r>
            <a:r>
              <a:rPr lang="en-US" sz="3200" b="1" dirty="0" err="1">
                <a:cs typeface="Times New Roman" pitchFamily="18" charset="0"/>
              </a:rPr>
              <a:t>cần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thiết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nhất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về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tiết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mục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điều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kiện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của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rạp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mức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giảm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giá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vé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thời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gian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biểu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diễn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cách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liên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hệ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mua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vé</a:t>
            </a:r>
            <a:r>
              <a:rPr lang="en-US" sz="3200" b="1" dirty="0">
                <a:cs typeface="Times New Roman" pitchFamily="18" charset="0"/>
              </a:rPr>
              <a:t>.</a:t>
            </a:r>
          </a:p>
          <a:p>
            <a:pPr algn="l"/>
            <a:r>
              <a:rPr lang="en-US" sz="3200" b="1" dirty="0"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200" b="1" dirty="0">
                <a:cs typeface="Times New Roman" pitchFamily="18" charset="0"/>
              </a:rPr>
              <a:t>  </a:t>
            </a:r>
            <a:r>
              <a:rPr lang="en-US" sz="3200" b="1" dirty="0" err="1">
                <a:cs typeface="Times New Roman" pitchFamily="18" charset="0"/>
              </a:rPr>
              <a:t>Thông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báo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rất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ngắn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gọn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rõ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ràng</a:t>
            </a:r>
            <a:r>
              <a:rPr lang="en-US" sz="3200" b="1" dirty="0">
                <a:cs typeface="Times New Roman" pitchFamily="18" charset="0"/>
              </a:rPr>
              <a:t>. </a:t>
            </a:r>
            <a:r>
              <a:rPr lang="en-US" sz="3200" b="1" dirty="0" err="1">
                <a:cs typeface="Times New Roman" pitchFamily="18" charset="0"/>
              </a:rPr>
              <a:t>Các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câu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văn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đều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ngắn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được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tách</a:t>
            </a:r>
            <a:r>
              <a:rPr lang="en-US" sz="3200" b="1" dirty="0">
                <a:cs typeface="Times New Roman" pitchFamily="18" charset="0"/>
              </a:rPr>
              <a:t> ra </a:t>
            </a:r>
            <a:r>
              <a:rPr lang="en-US" sz="3200" b="1" dirty="0" err="1">
                <a:cs typeface="Times New Roman" pitchFamily="18" charset="0"/>
              </a:rPr>
              <a:t>thành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từng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dòng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riêng</a:t>
            </a:r>
            <a:r>
              <a:rPr lang="en-US" sz="3200" b="1" dirty="0">
                <a:cs typeface="Times New Roman" pitchFamily="18" charset="0"/>
              </a:rPr>
              <a:t>.</a:t>
            </a:r>
          </a:p>
          <a:p>
            <a:pPr algn="l"/>
            <a:r>
              <a:rPr lang="en-US" sz="3200" b="1" dirty="0"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200" b="1" dirty="0">
                <a:cs typeface="Times New Roman" pitchFamily="18" charset="0"/>
              </a:rPr>
              <a:t>  </a:t>
            </a:r>
            <a:r>
              <a:rPr lang="en-US" sz="3200" b="1" dirty="0" err="1">
                <a:cs typeface="Times New Roman" pitchFamily="18" charset="0"/>
              </a:rPr>
              <a:t>Trình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bày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bằng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nhiều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cỡ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chữ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và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kiểu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chữ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khác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nhau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các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chữ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được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tô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màu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khác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nhau</a:t>
            </a:r>
            <a:r>
              <a:rPr lang="en-US" sz="3200" b="1" dirty="0">
                <a:cs typeface="Times New Roman" pitchFamily="18" charset="0"/>
              </a:rPr>
              <a:t>.</a:t>
            </a:r>
          </a:p>
          <a:p>
            <a:pPr algn="l"/>
            <a:r>
              <a:rPr lang="en-US" sz="3200" b="1" dirty="0"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200" b="1" dirty="0">
                <a:cs typeface="Times New Roman" pitchFamily="18" charset="0"/>
              </a:rPr>
              <a:t>  </a:t>
            </a:r>
            <a:r>
              <a:rPr lang="en-US" sz="3200" b="1" dirty="0" err="1">
                <a:cs typeface="Times New Roman" pitchFamily="18" charset="0"/>
              </a:rPr>
              <a:t>Có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tranh</a:t>
            </a:r>
            <a:r>
              <a:rPr lang="en-US" sz="3200" b="1" dirty="0">
                <a:cs typeface="Times New Roman" pitchFamily="18" charset="0"/>
              </a:rPr>
              <a:t> minh </a:t>
            </a:r>
            <a:r>
              <a:rPr lang="en-US" sz="3200" b="1" dirty="0" err="1">
                <a:cs typeface="Times New Roman" pitchFamily="18" charset="0"/>
              </a:rPr>
              <a:t>họa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làm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tờ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quảng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cáo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đẹp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và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thêm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hấp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dẫn</a:t>
            </a:r>
            <a:r>
              <a:rPr lang="en-US" sz="3200" b="1" dirty="0">
                <a:cs typeface="Times New Roman" pitchFamily="18" charset="0"/>
              </a:rPr>
              <a:t>.</a:t>
            </a:r>
            <a:r>
              <a:rPr lang="en-US" sz="2800" b="1" dirty="0">
                <a:cs typeface="Times New Roman" pitchFamily="18" charset="0"/>
              </a:rPr>
              <a:t>	</a:t>
            </a:r>
          </a:p>
        </p:txBody>
      </p:sp>
      <p:pic>
        <p:nvPicPr>
          <p:cNvPr id="9" name="Picture 8" descr="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" y="96980"/>
            <a:ext cx="941171" cy="12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3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61749" y="547255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52400" y="1524000"/>
            <a:ext cx="8686800" cy="464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eaLnBrk="1" hangingPunct="1">
              <a:buFontTx/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ty, 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nóc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7" name="Picture 6" descr="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7" y="282860"/>
            <a:ext cx="722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4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7" y="0"/>
            <a:ext cx="9130144" cy="68012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2600" y="6066971"/>
            <a:ext cx="3581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trên đường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0309" y="6053116"/>
            <a:ext cx="3581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ở xe đẩy siêu thị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" y="0"/>
            <a:ext cx="9130144" cy="68302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97336" y="6075218"/>
            <a:ext cx="2715491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ở ti vi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" y="-29030"/>
            <a:ext cx="9102434" cy="688703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02928" y="6066971"/>
            <a:ext cx="3082636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ở tòa nhà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" y="0"/>
            <a:ext cx="913014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4" grpId="0" animBg="1"/>
      <p:bldP spid="14" grpId="1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ang cao Xiec tai trung tam ca nhac san lan anh - YouTube_clip0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00110"/>
            <a:ext cx="9144000" cy="64578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0"/>
            <a:ext cx="384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253416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685801" y="685800"/>
            <a:ext cx="7010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alt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057400"/>
            <a:ext cx="937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đọc giúp chúng ta h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8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D0102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828800" y="685800"/>
            <a:ext cx="5029200" cy="838200"/>
          </a:xfrm>
          <a:prstGeom prst="wedgeRoundRectCallout">
            <a:avLst>
              <a:gd name="adj1" fmla="val 222"/>
              <a:gd name="adj2" fmla="val 115907"/>
              <a:gd name="adj3" fmla="val 16667"/>
            </a:avLst>
          </a:prstGeom>
          <a:solidFill>
            <a:schemeClr val="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latin typeface="Arial" charset="0"/>
              </a:rPr>
              <a:t>LUYỆN ĐỌC LẠI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7924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</a:rPr>
              <a:t>Nhiều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mục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mới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ra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mắt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lần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đầu</a:t>
            </a:r>
            <a:r>
              <a:rPr lang="en-US" altLang="en-US" sz="3600" b="1" dirty="0">
                <a:solidFill>
                  <a:srgbClr val="0000FF"/>
                </a:solidFill>
              </a:rPr>
              <a:t>.</a:t>
            </a:r>
            <a:r>
              <a:rPr lang="en-US" altLang="en-US" sz="3600" b="1" dirty="0">
                <a:solidFill>
                  <a:srgbClr val="FF0000"/>
                </a:solidFill>
              </a:rPr>
              <a:t>//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0000FF"/>
                </a:solidFill>
              </a:rPr>
              <a:t>Xiếc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thú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vui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nhộn</a:t>
            </a:r>
            <a:r>
              <a:rPr lang="en-US" altLang="en-US" sz="3600" b="1" dirty="0">
                <a:solidFill>
                  <a:srgbClr val="0000FF"/>
                </a:solidFill>
              </a:rPr>
              <a:t>,</a:t>
            </a:r>
            <a:r>
              <a:rPr lang="en-US" altLang="en-US" sz="3600" b="1" dirty="0">
                <a:solidFill>
                  <a:srgbClr val="FF0000"/>
                </a:solidFill>
              </a:rPr>
              <a:t>/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dí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dỏm</a:t>
            </a:r>
            <a:r>
              <a:rPr lang="en-US" altLang="en-US" sz="3600" b="1" dirty="0">
                <a:solidFill>
                  <a:srgbClr val="0000FF"/>
                </a:solidFill>
              </a:rPr>
              <a:t>.</a:t>
            </a:r>
            <a:r>
              <a:rPr lang="en-US" altLang="en-US" sz="3600" b="1" dirty="0">
                <a:solidFill>
                  <a:srgbClr val="FF0000"/>
                </a:solidFill>
              </a:rPr>
              <a:t>//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0000FF"/>
                </a:solidFill>
              </a:rPr>
              <a:t>Ảo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thuật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biến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hoá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bất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ngờ</a:t>
            </a:r>
            <a:r>
              <a:rPr lang="en-US" altLang="en-US" sz="3600" b="1" dirty="0">
                <a:solidFill>
                  <a:srgbClr val="0000FF"/>
                </a:solidFill>
              </a:rPr>
              <a:t>,</a:t>
            </a:r>
            <a:r>
              <a:rPr lang="en-US" altLang="en-US" sz="3600" b="1" dirty="0">
                <a:solidFill>
                  <a:srgbClr val="FF0000"/>
                </a:solidFill>
              </a:rPr>
              <a:t>/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thú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vị</a:t>
            </a:r>
            <a:r>
              <a:rPr lang="en-US" altLang="en-US" sz="3600" b="1" dirty="0">
                <a:solidFill>
                  <a:srgbClr val="0000FF"/>
                </a:solidFill>
              </a:rPr>
              <a:t>.</a:t>
            </a:r>
            <a:r>
              <a:rPr lang="en-US" altLang="en-US" sz="3600" b="1" dirty="0">
                <a:solidFill>
                  <a:srgbClr val="FF0000"/>
                </a:solidFill>
              </a:rPr>
              <a:t>//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0000FF"/>
                </a:solidFill>
              </a:rPr>
              <a:t>Xiếc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nhào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lộn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khéo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léo</a:t>
            </a:r>
            <a:r>
              <a:rPr lang="en-US" altLang="en-US" sz="3600" b="1" dirty="0">
                <a:solidFill>
                  <a:srgbClr val="0000FF"/>
                </a:solidFill>
              </a:rPr>
              <a:t>,</a:t>
            </a:r>
            <a:r>
              <a:rPr lang="en-US" altLang="en-US" sz="3600" b="1" dirty="0">
                <a:solidFill>
                  <a:srgbClr val="FF0000"/>
                </a:solidFill>
              </a:rPr>
              <a:t>/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dẻo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dai</a:t>
            </a:r>
            <a:r>
              <a:rPr lang="en-US" altLang="en-US" sz="3600" b="1" dirty="0">
                <a:solidFill>
                  <a:srgbClr val="0000FF"/>
                </a:solidFill>
              </a:rPr>
              <a:t>.</a:t>
            </a:r>
            <a:r>
              <a:rPr lang="en-US" altLang="en-US" sz="3600" b="1" dirty="0">
                <a:solidFill>
                  <a:srgbClr val="FF0000"/>
                </a:solidFill>
              </a:rPr>
              <a:t>//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3" name="WordArt 5" descr="Trellis"/>
          <p:cNvSpPr>
            <a:spLocks noChangeArrowheads="1" noChangeShapeType="1" noTextEdit="1"/>
          </p:cNvSpPr>
          <p:nvPr/>
        </p:nvSpPr>
        <p:spPr bwMode="auto">
          <a:xfrm>
            <a:off x="1676400" y="1055426"/>
            <a:ext cx="6553199" cy="145917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Củng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cố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dặn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dò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8678" name="WordArt 8"/>
          <p:cNvSpPr>
            <a:spLocks noChangeArrowheads="1" noChangeShapeType="1" noTextEdit="1"/>
          </p:cNvSpPr>
          <p:nvPr/>
        </p:nvSpPr>
        <p:spPr bwMode="auto">
          <a:xfrm>
            <a:off x="2799239" y="221207"/>
            <a:ext cx="3200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3</a:t>
            </a:r>
            <a:r>
              <a:rPr lang="vi-VN" sz="36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3600" kern="10" dirty="0">
              <a:ln w="12700">
                <a:solidFill>
                  <a:srgbClr val="FF99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22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93" y="30707"/>
            <a:ext cx="2012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514600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* Ở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khoa</a:t>
            </a:r>
            <a:r>
              <a:rPr lang="vi-VN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Ghi nhớ đặc điểm, nội dung cách trình bày một quảng cáo.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73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/>
      <p:bldP spid="273413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00659"/>
            <a:ext cx="7614713" cy="1569660"/>
          </a:xfrm>
          <a:prstGeom prst="rect">
            <a:avLst/>
          </a:prstGeom>
          <a:noFill/>
        </p:spPr>
        <p:txBody>
          <a:bodyPr wrap="none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con! </a:t>
            </a:r>
          </a:p>
        </p:txBody>
      </p:sp>
      <p:pic>
        <p:nvPicPr>
          <p:cNvPr id="7" name="Picture 11" descr="bieu tuong 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03" y="2996184"/>
            <a:ext cx="834419" cy="143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8" y="2971800"/>
            <a:ext cx="1524000" cy="1428750"/>
          </a:xfrm>
          <a:prstGeom prst="rect">
            <a:avLst/>
          </a:prstGeom>
        </p:spPr>
      </p:pic>
      <p:pic>
        <p:nvPicPr>
          <p:cNvPr id="9" name="Picture 5" descr="roses_swaying_back_an_a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7" y="5033853"/>
            <a:ext cx="1816100" cy="189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roses_swaying_back_an_a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42" y="5033853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j009574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3431345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roses_swaying_back_an_a_hb">
            <a:extLst>
              <a:ext uri="{FF2B5EF4-FFF2-40B4-BE49-F238E27FC236}">
                <a16:creationId xmlns:a16="http://schemas.microsoft.com/office/drawing/2014/main" xmlns="" id="{CE31C5A3-B81A-4D5D-9BD8-63DC5082C0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68" y="5033853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roses_swaying_back_an_a_hb">
            <a:extLst>
              <a:ext uri="{FF2B5EF4-FFF2-40B4-BE49-F238E27FC236}">
                <a16:creationId xmlns:a16="http://schemas.microsoft.com/office/drawing/2014/main" xmlns="" id="{F419F39B-3A11-4EF9-9C9C-03ECEFA532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65" y="5033853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roses_swaying_back_an_a_hb">
            <a:extLst>
              <a:ext uri="{FF2B5EF4-FFF2-40B4-BE49-F238E27FC236}">
                <a16:creationId xmlns:a16="http://schemas.microsoft.com/office/drawing/2014/main" xmlns="" id="{27520AC3-421F-4CC2-B44E-9F2F1B19B2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01" y="5033853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667000" y="870465"/>
            <a:ext cx="3733800" cy="635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đọc: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2193925" y="5324475"/>
            <a:ext cx="2835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56388" y="1506329"/>
            <a:ext cx="72971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CHƯƠNG TRÌNH XIẾC ĐẶC SẮC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3400" y="224134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0638"/>
            <a:ext cx="9144000" cy="482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5" name="WordArt 5" descr="Trellis"/>
          <p:cNvSpPr>
            <a:spLocks noChangeArrowheads="1" noChangeShapeType="1" noTextEdit="1"/>
          </p:cNvSpPr>
          <p:nvPr/>
        </p:nvSpPr>
        <p:spPr bwMode="auto">
          <a:xfrm>
            <a:off x="1600200" y="480060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đọc 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pattFill prst="trellis">
                <a:fgClr>
                  <a:srgbClr val="FF0066"/>
                </a:fgClr>
                <a:bgClr>
                  <a:srgbClr val="FF9933"/>
                </a:bgClr>
              </a:patt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057400" y="3505200"/>
            <a:ext cx="464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1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92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2457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animBg="1"/>
      <p:bldP spid="3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ounded Rectangle 1"/>
          <p:cNvSpPr>
            <a:spLocks noChangeArrowheads="1"/>
          </p:cNvSpPr>
          <p:nvPr/>
        </p:nvSpPr>
        <p:spPr bwMode="auto">
          <a:xfrm>
            <a:off x="76200" y="228600"/>
            <a:ext cx="8915400" cy="1066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</a:rPr>
              <a:t>Các</a:t>
            </a:r>
            <a:r>
              <a:rPr lang="en-US" sz="3600" b="1" dirty="0">
                <a:solidFill>
                  <a:srgbClr val="0000CC"/>
                </a:solidFill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</a:rPr>
              <a:t>mở</a:t>
            </a:r>
            <a:r>
              <a:rPr lang="en-US" sz="3600" b="1" dirty="0">
                <a:solidFill>
                  <a:srgbClr val="0000CC"/>
                </a:solidFill>
              </a:rPr>
              <a:t> SGK </a:t>
            </a:r>
            <a:r>
              <a:rPr lang="en-US" sz="3600" b="1" dirty="0" err="1">
                <a:solidFill>
                  <a:srgbClr val="0000CC"/>
                </a:solidFill>
              </a:rPr>
              <a:t>trang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vi-VN" sz="3600" b="1" dirty="0">
                <a:solidFill>
                  <a:srgbClr val="0000CC"/>
                </a:solidFill>
              </a:rPr>
              <a:t>46 </a:t>
            </a:r>
            <a:r>
              <a:rPr lang="en-US" sz="3600" b="1" dirty="0" err="1">
                <a:solidFill>
                  <a:srgbClr val="0000CC"/>
                </a:solidFill>
              </a:rPr>
              <a:t>theo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dõi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cô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đọc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bài</a:t>
            </a:r>
            <a:r>
              <a:rPr lang="en-US" sz="1400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968"/>
            <a:ext cx="9144000" cy="5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3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1" name="Rectangle 11"/>
          <p:cNvSpPr>
            <a:spLocks noChangeArrowheads="1"/>
          </p:cNvSpPr>
          <p:nvPr/>
        </p:nvSpPr>
        <p:spPr bwMode="auto">
          <a:xfrm>
            <a:off x="5334000" y="22860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FF"/>
                </a:solidFill>
              </a:rPr>
              <a:t>  </a:t>
            </a:r>
            <a:r>
              <a:rPr lang="en-US" altLang="en-US" sz="3200" b="1" dirty="0" err="1">
                <a:solidFill>
                  <a:srgbClr val="C00000"/>
                </a:solidFill>
              </a:rPr>
              <a:t>Tìm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hiểu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bài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1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81612" name="Rectangle 12"/>
          <p:cNvSpPr>
            <a:spLocks noChangeArrowheads="1"/>
          </p:cNvSpPr>
          <p:nvPr/>
        </p:nvSpPr>
        <p:spPr bwMode="auto">
          <a:xfrm>
            <a:off x="1371600" y="2285998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C00000"/>
                </a:solidFill>
              </a:rPr>
              <a:t>Luyện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đọc</a:t>
            </a:r>
            <a:r>
              <a:rPr lang="en-US" altLang="en-US" sz="1800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281613" name="Group 13"/>
          <p:cNvGrpSpPr>
            <a:grpSpLocks/>
          </p:cNvGrpSpPr>
          <p:nvPr/>
        </p:nvGrpSpPr>
        <p:grpSpPr bwMode="auto">
          <a:xfrm>
            <a:off x="609601" y="2795809"/>
            <a:ext cx="8077200" cy="2995448"/>
            <a:chOff x="0" y="1152"/>
            <a:chExt cx="5760" cy="2280"/>
          </a:xfrm>
        </p:grpSpPr>
        <p:sp>
          <p:nvSpPr>
            <p:cNvPr id="281614" name="Line 14"/>
            <p:cNvSpPr>
              <a:spLocks noChangeShapeType="1"/>
            </p:cNvSpPr>
            <p:nvPr/>
          </p:nvSpPr>
          <p:spPr bwMode="auto">
            <a:xfrm>
              <a:off x="0" y="1152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15" name="Line 15"/>
            <p:cNvSpPr>
              <a:spLocks noChangeShapeType="1"/>
            </p:cNvSpPr>
            <p:nvPr/>
          </p:nvSpPr>
          <p:spPr bwMode="auto">
            <a:xfrm>
              <a:off x="3113" y="1162"/>
              <a:ext cx="7" cy="22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616" name="Rectangle 16"/>
          <p:cNvSpPr>
            <a:spLocks noChangeArrowheads="1"/>
          </p:cNvSpPr>
          <p:nvPr/>
        </p:nvSpPr>
        <p:spPr bwMode="auto">
          <a:xfrm>
            <a:off x="-1066800" y="57912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/>
              <a:t>            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281619" name="Text Box 19"/>
          <p:cNvSpPr txBox="1">
            <a:spLocks noChangeArrowheads="1"/>
          </p:cNvSpPr>
          <p:nvPr/>
        </p:nvSpPr>
        <p:spPr bwMode="auto">
          <a:xfrm>
            <a:off x="965834" y="3118873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đặc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s</a:t>
            </a:r>
            <a:r>
              <a:rPr lang="en-US" altLang="en-US" sz="3200" b="1" dirty="0" err="1">
                <a:solidFill>
                  <a:srgbClr val="0000FF"/>
                </a:solidFill>
              </a:rPr>
              <a:t>ắc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281620" name="Text Box 20"/>
          <p:cNvSpPr txBox="1">
            <a:spLocks noChangeArrowheads="1"/>
          </p:cNvSpPr>
          <p:nvPr/>
        </p:nvSpPr>
        <p:spPr bwMode="auto">
          <a:xfrm>
            <a:off x="801262" y="3891525"/>
            <a:ext cx="3618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</a:rPr>
              <a:t>t</a:t>
            </a:r>
            <a:r>
              <a:rPr lang="en-US" altLang="en-US" sz="3200" b="1" dirty="0" err="1">
                <a:solidFill>
                  <a:srgbClr val="FF0000"/>
                </a:solidFill>
              </a:rPr>
              <a:t>iết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mục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281621" name="Text Box 21"/>
          <p:cNvSpPr txBox="1">
            <a:spLocks noChangeArrowheads="1"/>
          </p:cNvSpPr>
          <p:nvPr/>
        </p:nvSpPr>
        <p:spPr bwMode="auto">
          <a:xfrm>
            <a:off x="892333" y="4584958"/>
            <a:ext cx="34216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th</a:t>
            </a:r>
            <a:r>
              <a:rPr lang="en-US" altLang="en-US" sz="3200" b="1" dirty="0" err="1">
                <a:solidFill>
                  <a:srgbClr val="FF0000"/>
                </a:solidFill>
              </a:rPr>
              <a:t>oáng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</a:t>
            </a:r>
            <a:r>
              <a:rPr lang="en-US" altLang="en-US" sz="3200" b="1" dirty="0" err="1">
                <a:solidFill>
                  <a:srgbClr val="FF0000"/>
                </a:solidFill>
              </a:rPr>
              <a:t>át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281622" name="Text Box 22"/>
          <p:cNvSpPr txBox="1">
            <a:spLocks noChangeArrowheads="1"/>
          </p:cNvSpPr>
          <p:nvPr/>
        </p:nvSpPr>
        <p:spPr bwMode="auto">
          <a:xfrm>
            <a:off x="761999" y="5296983"/>
            <a:ext cx="2590801" cy="59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</a:rPr>
              <a:t>mở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</a:t>
            </a:r>
            <a:r>
              <a:rPr lang="en-US" altLang="en-US" sz="3200" b="1" dirty="0" err="1">
                <a:solidFill>
                  <a:srgbClr val="FF0000"/>
                </a:solidFill>
              </a:rPr>
              <a:t>àn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81636" name="Picture 36" descr="187841zzukfm12d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3258"/>
            <a:ext cx="9144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37" name="Picture 37" descr="187841zzukfm12d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62300" y="3162300"/>
            <a:ext cx="6858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38" name="Picture 38" descr="187841zzukfm12d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39" name="Picture 39" descr="187841zzukfm12d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8300" y="3162300"/>
            <a:ext cx="6858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41" name="WordArt 41"/>
          <p:cNvSpPr>
            <a:spLocks noChangeArrowheads="1" noChangeShapeType="1" noTextEdit="1"/>
          </p:cNvSpPr>
          <p:nvPr/>
        </p:nvSpPr>
        <p:spPr bwMode="auto">
          <a:xfrm>
            <a:off x="2286000" y="1524003"/>
            <a:ext cx="4495800" cy="73183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Chương trình xiếc đặc sắc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xmlns="" id="{FB8E99FC-5149-4AAD-9694-03935449B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304800"/>
            <a:ext cx="8000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493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8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1" grpId="0"/>
      <p:bldP spid="281612" grpId="0"/>
      <p:bldP spid="281619" grpId="0"/>
      <p:bldP spid="281620" grpId="0"/>
      <p:bldP spid="281621" grpId="0"/>
      <p:bldP spid="2816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" y="1495910"/>
            <a:ext cx="8351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tập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đọc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chia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làm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mấy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đoạn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sz="4000" dirty="0"/>
          </a:p>
        </p:txBody>
      </p:sp>
      <p:sp>
        <p:nvSpPr>
          <p:cNvPr id="6" name="Explosion 1 5"/>
          <p:cNvSpPr>
            <a:spLocks noChangeArrowheads="1"/>
          </p:cNvSpPr>
          <p:nvPr/>
        </p:nvSpPr>
        <p:spPr bwMode="auto">
          <a:xfrm flipH="1">
            <a:off x="1053084" y="5009009"/>
            <a:ext cx="7100316" cy="1752600"/>
          </a:xfrm>
          <a:prstGeom prst="irregularSeal1">
            <a:avLst/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886200" y="515112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2514601" y="972691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 trình xiếc đặc sắc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62940" y="2177022"/>
            <a:ext cx="818540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</a:rPr>
              <a:t>Tờ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quảng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</a:rPr>
              <a:t> 1: </a:t>
            </a:r>
            <a:r>
              <a:rPr lang="en-US" altLang="en-US" sz="2800" b="1" dirty="0" err="1">
                <a:solidFill>
                  <a:srgbClr val="FF0000"/>
                </a:solidFill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chương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rạp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xiếc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</a:rPr>
              <a:t> 2: </a:t>
            </a:r>
            <a:r>
              <a:rPr lang="en-US" altLang="en-US" sz="2800" b="1" dirty="0" err="1">
                <a:solidFill>
                  <a:srgbClr val="FF0000"/>
                </a:solidFill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mục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mới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</a:rPr>
              <a:t> 3: </a:t>
            </a:r>
            <a:r>
              <a:rPr lang="en-US" altLang="en-US" sz="2800" b="1" dirty="0" err="1">
                <a:solidFill>
                  <a:srgbClr val="FF0000"/>
                </a:solidFill>
              </a:rPr>
              <a:t>Tiện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nghi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mức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giảm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giá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vé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</a:rPr>
              <a:t> 4: </a:t>
            </a:r>
            <a:r>
              <a:rPr lang="en-US" altLang="en-US" sz="2800" b="1" dirty="0" err="1">
                <a:solidFill>
                  <a:srgbClr val="FF0000"/>
                </a:solidFill>
              </a:rPr>
              <a:t>Thời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gian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diễn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liên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mời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2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52400" y="-24402"/>
            <a:ext cx="8991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951" y="1752600"/>
            <a:ext cx="8704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 flipH="1">
            <a:off x="3916424" y="1907030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H="1">
            <a:off x="5901889" y="1949168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H="1">
            <a:off x="8613535" y="1888278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H="1">
            <a:off x="4459287" y="2576107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H="1">
            <a:off x="4550299" y="2579402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H="1">
            <a:off x="5961902" y="3199538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 flipH="1">
            <a:off x="5905546" y="3204421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 flipH="1">
            <a:off x="3480355" y="3974661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H="1">
            <a:off x="4857498" y="3955786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H="1">
            <a:off x="4769952" y="3972412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H="1">
            <a:off x="5925369" y="4750482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6014602" y="4750482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H="1">
            <a:off x="4796218" y="4800600"/>
            <a:ext cx="112713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050" y="3020101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332" y="3821562"/>
            <a:ext cx="4873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3.Xiếc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dỏm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211" y="4607653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1752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SG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00200" y="13716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</a:rPr>
              <a:t>Luyện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10200" y="1411889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T</a:t>
            </a:r>
            <a:r>
              <a:rPr lang="en-US" sz="2800" b="1" u="sng">
                <a:latin typeface="VNI-Times" pitchFamily="2" charset="0"/>
              </a:rPr>
              <a:t>ìm hiểu </a:t>
            </a:r>
            <a:r>
              <a:rPr lang="en-US" sz="2800" b="1" u="sng">
                <a:latin typeface="Times New Roman" pitchFamily="18" charset="0"/>
              </a:rPr>
              <a:t>bài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4378794" y="1985546"/>
            <a:ext cx="0" cy="456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474033" y="3216652"/>
            <a:ext cx="4114800" cy="165258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dirty="0" err="1">
                <a:solidFill>
                  <a:srgbClr val="0000CC"/>
                </a:solidFill>
              </a:rPr>
              <a:t>Mời</a:t>
            </a:r>
            <a:r>
              <a:rPr lang="en-US" sz="3200" dirty="0">
                <a:solidFill>
                  <a:srgbClr val="0000CC"/>
                </a:solidFill>
              </a:rPr>
              <a:t> 1 </a:t>
            </a:r>
            <a:r>
              <a:rPr lang="en-US" sz="3200" dirty="0" err="1">
                <a:solidFill>
                  <a:srgbClr val="0000CC"/>
                </a:solidFill>
              </a:rPr>
              <a:t>bạn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đọc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từ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chú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giải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48464" y="1935109"/>
            <a:ext cx="471963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oáng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endParaRPr lang="vi-VN" sz="40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40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4000" b="1" i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vi-VN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i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40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endParaRPr lang="vi-VN" sz="4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990600" y="7828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5980" y="1952625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Xiếc thú,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4273" y="1940302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Ảo thuật,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3971" y="1921236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Xiếc nhào lộn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8793" y="2667000"/>
            <a:ext cx="471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mục: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Từng phần nhỏ của chương trình biểu diễn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1289" y="3750707"/>
            <a:ext cx="4758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 bổ: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sửa lại và thêm cái mới cho 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tốt hơn, đẹp hơn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0884" y="4800600"/>
            <a:ext cx="4503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màn: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bắt đầu buổi biểu diễn 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nghệ thuật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1" y="5821546"/>
            <a:ext cx="448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Hân hạnh: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lấy làm may mắn và vui 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" y="1985544"/>
            <a:ext cx="4383218" cy="4922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" y="1949577"/>
            <a:ext cx="4287978" cy="4922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" y="1985546"/>
            <a:ext cx="4287978" cy="49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27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/>
      <p:bldP spid="3" grpId="0"/>
      <p:bldP spid="5" grpId="0"/>
      <p:bldP spid="6" grpId="0"/>
      <p:bldP spid="7" grpId="0"/>
      <p:bldP spid="8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WordArt 5" descr="Trellis"/>
          <p:cNvSpPr>
            <a:spLocks noChangeArrowheads="1" noChangeShapeType="1" noTextEdit="1"/>
          </p:cNvSpPr>
          <p:nvPr/>
        </p:nvSpPr>
        <p:spPr bwMode="auto">
          <a:xfrm>
            <a:off x="1600200" y="434340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Tìm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hiểu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133600" y="3158836"/>
            <a:ext cx="464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2</a:t>
            </a:r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9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47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770</Words>
  <Application>Microsoft Office PowerPoint</Application>
  <PresentationFormat>On-screen Show (4:3)</PresentationFormat>
  <Paragraphs>83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HIEU</cp:lastModifiedBy>
  <cp:revision>75</cp:revision>
  <dcterms:created xsi:type="dcterms:W3CDTF">2020-04-19T11:32:02Z</dcterms:created>
  <dcterms:modified xsi:type="dcterms:W3CDTF">2021-02-23T05:58:17Z</dcterms:modified>
</cp:coreProperties>
</file>