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</p:sldMasterIdLst>
  <p:sldIdLst>
    <p:sldId id="370" r:id="rId5"/>
    <p:sldId id="396" r:id="rId6"/>
    <p:sldId id="257" r:id="rId7"/>
    <p:sldId id="397" r:id="rId8"/>
    <p:sldId id="399" r:id="rId9"/>
    <p:sldId id="400" r:id="rId10"/>
    <p:sldId id="401" r:id="rId11"/>
    <p:sldId id="402" r:id="rId12"/>
    <p:sldId id="403" r:id="rId13"/>
    <p:sldId id="395" r:id="rId14"/>
    <p:sldId id="381" r:id="rId15"/>
    <p:sldId id="386" r:id="rId16"/>
    <p:sldId id="383" r:id="rId17"/>
    <p:sldId id="384" r:id="rId18"/>
    <p:sldId id="385" r:id="rId19"/>
    <p:sldId id="406" r:id="rId20"/>
    <p:sldId id="405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Sigmar One" panose="020B0604020202020204" charset="-93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Nunito Black" panose="020B0604020202020204" charset="-93"/>
      <p:bold r:id="rId31"/>
      <p:boldItalic r:id="rId32"/>
    </p:embeddedFont>
    <p:embeddedFont>
      <p:font typeface="Great Vibe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33CC33"/>
    <a:srgbClr val="CC66FF"/>
    <a:srgbClr val="9900FF"/>
    <a:srgbClr val="EABB40"/>
    <a:srgbClr val="66FF66"/>
    <a:srgbClr val="9933FF"/>
    <a:srgbClr val="FFFB9A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71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3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27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31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7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8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0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64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03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90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5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23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92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37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99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60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1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81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34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46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65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61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9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0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4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4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4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81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7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8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4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gif"/><Relationship Id="rId18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8.gif"/><Relationship Id="rId17" Type="http://schemas.openxmlformats.org/officeDocument/2006/relationships/image" Target="../media/image31.gif"/><Relationship Id="rId25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20" Type="http://schemas.openxmlformats.org/officeDocument/2006/relationships/slide" Target="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27.gif"/><Relationship Id="rId24" Type="http://schemas.openxmlformats.org/officeDocument/2006/relationships/slide" Target="slide6.xml"/><Relationship Id="rId5" Type="http://schemas.openxmlformats.org/officeDocument/2006/relationships/image" Target="../media/image25.png"/><Relationship Id="rId15" Type="http://schemas.openxmlformats.org/officeDocument/2006/relationships/image" Target="../media/image23.gif"/><Relationship Id="rId23" Type="http://schemas.openxmlformats.org/officeDocument/2006/relationships/image" Target="../media/image34.png"/><Relationship Id="rId10" Type="http://schemas.openxmlformats.org/officeDocument/2006/relationships/image" Target="../media/image26.gif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37389" y="643195"/>
            <a:ext cx="1517026" cy="1058414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43975" y="4416616"/>
            <a:ext cx="1744443" cy="121708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19820" y="2435020"/>
            <a:ext cx="4552359" cy="126100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Nunito Black" pitchFamily="2" charset="0"/>
              </a:rPr>
              <a:t>ÔN TẬP HỌC KÌ 1</a:t>
            </a:r>
            <a:endParaRPr lang="en-US" sz="3600" dirty="0">
              <a:latin typeface="Nunito Black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516197" y="2483899"/>
            <a:ext cx="2468879" cy="130379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 smtClean="0">
                <a:solidFill>
                  <a:schemeClr val="tx1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igmar One" panose="00000500000000000000" pitchFamily="2" charset="0"/>
              </a:rPr>
              <a:t>đề</a:t>
            </a:r>
            <a:endParaRPr lang="en-US" sz="2800" dirty="0" smtClean="0">
              <a:solidFill>
                <a:schemeClr val="tx1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Nunito Black" pitchFamily="2" charset="0"/>
              </a:rPr>
              <a:t>7</a:t>
            </a:r>
            <a:r>
              <a:rPr lang="en-US" sz="4000" dirty="0" smtClean="0">
                <a:solidFill>
                  <a:schemeClr val="tx1"/>
                </a:solidFill>
                <a:latin typeface="Sigmar One" panose="00000500000000000000" pitchFamily="2" charset="0"/>
              </a:rPr>
              <a:t> </a:t>
            </a:r>
            <a:endParaRPr lang="en-US" sz="4000" dirty="0">
              <a:solidFill>
                <a:schemeClr val="tx1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3D4AC16-A3BD-48A0-8599-1600B4BF0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9457216" y="1138993"/>
            <a:ext cx="2277373" cy="5719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620" y="2949772"/>
            <a:ext cx="5896077" cy="472668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84041" y="536837"/>
            <a:ext cx="8110457" cy="1733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 err="1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Thứ</a:t>
            </a:r>
            <a:r>
              <a:rPr lang="en-US" altLang="zh-CN" sz="6000" b="1" dirty="0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</a:t>
            </a:r>
            <a:r>
              <a:rPr lang="en-US" altLang="zh-CN" sz="6000" b="1" dirty="0" err="1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ngày</a:t>
            </a:r>
            <a:r>
              <a:rPr lang="en-US" altLang="zh-CN" sz="6000" b="1" dirty="0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…</a:t>
            </a:r>
            <a:r>
              <a:rPr lang="en-US" altLang="zh-CN" sz="6000" b="1" dirty="0" err="1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tháng</a:t>
            </a:r>
            <a:r>
              <a:rPr lang="en-US" altLang="zh-CN" sz="6000" b="1" dirty="0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….</a:t>
            </a:r>
            <a:r>
              <a:rPr lang="en-US" altLang="zh-CN" sz="6000" b="1" dirty="0" err="1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năm</a:t>
            </a:r>
            <a:r>
              <a:rPr lang="en-US" altLang="zh-CN" sz="6000" b="1" dirty="0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2022</a:t>
            </a:r>
          </a:p>
          <a:p>
            <a:pPr algn="ctr"/>
            <a:r>
              <a:rPr lang="en-US" altLang="zh-CN" sz="6000" b="1" dirty="0" err="1">
                <a:solidFill>
                  <a:srgbClr val="FF5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Toán</a:t>
            </a:r>
            <a:endParaRPr lang="zh-CN" altLang="en-US" sz="6000" b="1" dirty="0">
              <a:solidFill>
                <a:srgbClr val="FF5050"/>
              </a:solidFill>
              <a:latin typeface="Great Vibes" pitchFamily="2" charset="0"/>
              <a:ea typeface="印品黑体" panose="00000500000000000000" pitchFamily="2" charset="-122"/>
              <a:cs typeface="Tahoma" panose="020B0604030504040204" pitchFamily="34" charset="0"/>
              <a:sym typeface="印品黑体" panose="00000500000000000000" pitchFamily="2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3" b="96069" l="0" r="96820">
                        <a14:foregroundMark x1="12367" y1="68550" x2="34629" y2="75676"/>
                        <a14:foregroundMark x1="12014" y1="66339" x2="16254" y2="77150"/>
                        <a14:foregroundMark x1="13074" y1="44717" x2="71731" y2="51597"/>
                        <a14:foregroundMark x1="34982" y1="9337" x2="69611" y2="41278"/>
                        <a14:foregroundMark x1="32862" y1="17445" x2="25088" y2="38329"/>
                        <a14:foregroundMark x1="37456" y1="21376" x2="57597" y2="33415"/>
                        <a14:foregroundMark x1="30035" y1="36118" x2="58657" y2="37838"/>
                        <a14:foregroundMark x1="9894" y1="47666" x2="74205" y2="51351"/>
                        <a14:foregroundMark x1="41343" y1="43980" x2="76325" y2="49877"/>
                        <a14:foregroundMark x1="65371" y1="43980" x2="76678" y2="50123"/>
                        <a14:foregroundMark x1="69611" y1="42998" x2="82332" y2="52334"/>
                        <a14:foregroundMark x1="19081" y1="68550" x2="39223" y2="73710"/>
                        <a14:foregroundMark x1="9894" y1="79607" x2="78799" y2="89435"/>
                        <a14:foregroundMark x1="36396" y1="74201" x2="79505" y2="87224"/>
                        <a14:foregroundMark x1="9541" y1="76167" x2="10247" y2="88943"/>
                        <a14:foregroundMark x1="61131" y1="78378" x2="83392" y2="87224"/>
                        <a14:foregroundMark x1="72085" y1="75184" x2="83392" y2="80098"/>
                        <a14:foregroundMark x1="15194" y1="80835" x2="42756" y2="8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93" y="536837"/>
            <a:ext cx="1134927" cy="16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79" y="-857250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030" y="1768016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B050"/>
                </a:solidFill>
                <a:latin typeface="Sigmar One" panose="00000500000000000000" pitchFamily="2" charset="0"/>
              </a:rPr>
              <a:t>Luyện</a:t>
            </a:r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 smtClean="0">
                <a:solidFill>
                  <a:srgbClr val="00B050"/>
                </a:solidFill>
                <a:latin typeface="Sigmar One" panose="00000500000000000000" pitchFamily="2" charset="0"/>
              </a:rPr>
              <a:t>tập</a:t>
            </a:r>
            <a:endParaRPr lang="en-US" sz="6600" dirty="0" smtClean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(TIẾT 3)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939" y="159331"/>
            <a:ext cx="2298190" cy="1034683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463713" y="4977247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3705286" y="2695266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31420" y="4035514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16727" y="5201645"/>
            <a:ext cx="534447" cy="3892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85968" y="865887"/>
            <a:ext cx="5076482" cy="1122823"/>
            <a:chOff x="273953" y="1076325"/>
            <a:chExt cx="4846308" cy="11228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3" y="1076325"/>
              <a:ext cx="4846308" cy="1122823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734942" y="1399498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1</a:t>
              </a:r>
              <a:endParaRPr lang="en-US" sz="3200" dirty="0">
                <a:latin typeface="Nunito Black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7911" y="1399498"/>
              <a:ext cx="3640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câu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trả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lời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đúng</a:t>
              </a:r>
              <a:endParaRPr lang="en-US" sz="28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154509"/>
              </p:ext>
            </p:extLst>
          </p:nvPr>
        </p:nvGraphicFramePr>
        <p:xfrm>
          <a:off x="1844461" y="2692866"/>
          <a:ext cx="8002448" cy="365760"/>
        </p:xfrm>
        <a:graphic>
          <a:graphicData uri="http://schemas.openxmlformats.org/drawingml/2006/table">
            <a:tbl>
              <a:tblPr/>
              <a:tblGrid>
                <a:gridCol w="2000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A. 468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B. 768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C. 786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D. 867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53101" y="2081050"/>
            <a:ext cx="570554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a)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Kết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quả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phép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nhân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192 x 4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là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: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Nunito Black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517746"/>
              </p:ext>
            </p:extLst>
          </p:nvPr>
        </p:nvGraphicFramePr>
        <p:xfrm>
          <a:off x="1872190" y="4022067"/>
          <a:ext cx="8139688" cy="441166"/>
        </p:xfrm>
        <a:graphic>
          <a:graphicData uri="http://schemas.openxmlformats.org/drawingml/2006/table">
            <a:tbl>
              <a:tblPr/>
              <a:tblGrid>
                <a:gridCol w="2034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16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A. 320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B. 32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C. 203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D. 302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50219"/>
              </p:ext>
            </p:extLst>
          </p:nvPr>
        </p:nvGraphicFramePr>
        <p:xfrm>
          <a:off x="1857485" y="5188702"/>
          <a:ext cx="8179865" cy="365760"/>
        </p:xfrm>
        <a:graphic>
          <a:graphicData uri="http://schemas.openxmlformats.org/drawingml/2006/table">
            <a:tbl>
              <a:tblPr/>
              <a:tblGrid>
                <a:gridCol w="2059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2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A.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B.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C.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Nunito Black" pitchFamily="2" charset="0"/>
                        </a:rPr>
                        <a:t>D.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3101" y="3329539"/>
            <a:ext cx="570554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b)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Kết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quả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phép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 chia 906 : 3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là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: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Nunito Black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9904" y="4578028"/>
            <a:ext cx="57487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c)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Số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dư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phép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 chia 628 : 8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là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</a:rPr>
              <a:t>: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6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939" y="159331"/>
            <a:ext cx="2692078" cy="12120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222376" y="4530105"/>
            <a:ext cx="2660237" cy="20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46" y="4887305"/>
            <a:ext cx="1067705" cy="187532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72174" y="2951910"/>
            <a:ext cx="3238554" cy="672461"/>
            <a:chOff x="1294257" y="3919598"/>
            <a:chExt cx="3238554" cy="672461"/>
          </a:xfrm>
        </p:grpSpPr>
        <p:sp>
          <p:nvSpPr>
            <p:cNvPr id="9" name="TextBox 8"/>
            <p:cNvSpPr txBox="1"/>
            <p:nvPr/>
          </p:nvSpPr>
          <p:spPr>
            <a:xfrm>
              <a:off x="1294257" y="3978830"/>
              <a:ext cx="32385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x 6 = 186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6916" y="3919598"/>
              <a:ext cx="634397" cy="67246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82564" y="2919594"/>
            <a:ext cx="3238554" cy="672461"/>
            <a:chOff x="3410438" y="1687368"/>
            <a:chExt cx="3238554" cy="672461"/>
          </a:xfrm>
        </p:grpSpPr>
        <p:sp>
          <p:nvSpPr>
            <p:cNvPr id="13" name="TextBox 12"/>
            <p:cNvSpPr txBox="1"/>
            <p:nvPr/>
          </p:nvSpPr>
          <p:spPr>
            <a:xfrm>
              <a:off x="3410438" y="1766642"/>
              <a:ext cx="32385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   : 7 = 105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259" y="1687368"/>
              <a:ext cx="888548" cy="67246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409160" y="2945957"/>
            <a:ext cx="3238554" cy="672461"/>
            <a:chOff x="1294257" y="3919598"/>
            <a:chExt cx="3238554" cy="672461"/>
          </a:xfrm>
        </p:grpSpPr>
        <p:sp>
          <p:nvSpPr>
            <p:cNvPr id="16" name="TextBox 15"/>
            <p:cNvSpPr txBox="1"/>
            <p:nvPr/>
          </p:nvSpPr>
          <p:spPr>
            <a:xfrm>
              <a:off x="1294257" y="3978830"/>
              <a:ext cx="32385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72 :        = 8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0341" y="3919598"/>
              <a:ext cx="634397" cy="67246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50154" y="3029015"/>
            <a:ext cx="384593" cy="584775"/>
            <a:chOff x="2016563" y="629461"/>
            <a:chExt cx="74578" cy="584775"/>
          </a:xfrm>
        </p:grpSpPr>
        <p:sp>
          <p:nvSpPr>
            <p:cNvPr id="20" name="Rectangle 19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7054" y="2966722"/>
            <a:ext cx="1049506" cy="584775"/>
            <a:chOff x="1986945" y="577144"/>
            <a:chExt cx="203514" cy="584775"/>
          </a:xfrm>
        </p:grpSpPr>
        <p:sp>
          <p:nvSpPr>
            <p:cNvPr id="23" name="Rectangle 22"/>
            <p:cNvSpPr/>
            <p:nvPr/>
          </p:nvSpPr>
          <p:spPr>
            <a:xfrm>
              <a:off x="2023095" y="705394"/>
              <a:ext cx="68046" cy="312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6945" y="577144"/>
              <a:ext cx="203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735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710145" y="2998868"/>
            <a:ext cx="384593" cy="584775"/>
            <a:chOff x="2016563" y="629461"/>
            <a:chExt cx="74578" cy="584775"/>
          </a:xfrm>
        </p:grpSpPr>
        <p:sp>
          <p:nvSpPr>
            <p:cNvPr id="26" name="Rectangle 25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0743" y="1298561"/>
            <a:ext cx="8495128" cy="1122823"/>
            <a:chOff x="273953" y="1076325"/>
            <a:chExt cx="8109948" cy="112282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3" y="1076325"/>
              <a:ext cx="8109948" cy="112282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734942" y="1399498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Nunito Black" pitchFamily="2" charset="0"/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47911" y="1399498"/>
              <a:ext cx="66097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Tìm thành phần chưa biết trong phép tính.</a:t>
              </a:r>
              <a:endParaRPr lang="en-US" sz="28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131" y="1279852"/>
            <a:ext cx="8082951" cy="6072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18" y="99340"/>
            <a:ext cx="2580199" cy="116164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6284" y="2991324"/>
            <a:ext cx="5863087" cy="1658216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x 3 = 75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7530" y="1279852"/>
            <a:ext cx="10091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Open Sans"/>
              </a:rPr>
              <a:t>Mi hái được 25 bông hoa. Mai hái được số bông hoa gấp 3 lần của Mi. Hỏi cả hai chị em hai được bao nhiêu bông hoa?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546397" y="1260988"/>
            <a:ext cx="587348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unito Black" pitchFamily="2" charset="0"/>
              </a:rPr>
              <a:t>3</a:t>
            </a:r>
            <a:endParaRPr lang="en-US" sz="3200" dirty="0"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3" y="2717783"/>
            <a:ext cx="4591050" cy="1581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19828" y="40132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25 + 75 = 100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90604" y="2317673"/>
            <a:ext cx="13996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12" y="2153563"/>
            <a:ext cx="10317867" cy="239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27" y="143693"/>
            <a:ext cx="2427580" cy="1107514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0313894" y="5153651"/>
            <a:ext cx="1678212" cy="12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113348" y="2379315"/>
            <a:ext cx="384593" cy="584775"/>
            <a:chOff x="2016563" y="629461"/>
            <a:chExt cx="74578" cy="584775"/>
          </a:xfrm>
        </p:grpSpPr>
        <p:sp>
          <p:nvSpPr>
            <p:cNvPr id="11" name="Rectangle 10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82421" y="3353015"/>
            <a:ext cx="384593" cy="584775"/>
            <a:chOff x="2016563" y="629461"/>
            <a:chExt cx="74578" cy="584775"/>
          </a:xfrm>
        </p:grpSpPr>
        <p:sp>
          <p:nvSpPr>
            <p:cNvPr id="17" name="Rectangle 16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025" y="769545"/>
            <a:ext cx="2311336" cy="1043073"/>
            <a:chOff x="254400" y="1118938"/>
            <a:chExt cx="2206537" cy="10430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400" y="1118938"/>
              <a:ext cx="2206537" cy="1043073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734942" y="1399498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4</a:t>
              </a:r>
              <a:endParaRPr lang="en-US" sz="3200" dirty="0">
                <a:latin typeface="Nunito Black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47911" y="1399498"/>
              <a:ext cx="8725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Open Sans"/>
                </a:rPr>
                <a:t>Số</a:t>
              </a:r>
              <a:r>
                <a:rPr lang="en-US" sz="3200" dirty="0" smtClean="0">
                  <a:latin typeface="Open Sans"/>
                </a:rPr>
                <a:t>?</a:t>
              </a:r>
              <a:endParaRPr lang="en-US" sz="32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426679" y="2289654"/>
            <a:ext cx="4726321" cy="6744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83547" y="2303253"/>
            <a:ext cx="871268" cy="20703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24" y="2473885"/>
            <a:ext cx="6896164" cy="206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81" y="135475"/>
            <a:ext cx="2514885" cy="1132242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0313894" y="5153651"/>
            <a:ext cx="1678212" cy="12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73906" y="1707776"/>
            <a:ext cx="5298141" cy="5244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84684" y="2634184"/>
            <a:ext cx="384593" cy="584775"/>
            <a:chOff x="2016563" y="629461"/>
            <a:chExt cx="74578" cy="584775"/>
          </a:xfrm>
        </p:grpSpPr>
        <p:sp>
          <p:nvSpPr>
            <p:cNvPr id="11" name="Rectangle 10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84683" y="3266728"/>
            <a:ext cx="384593" cy="584775"/>
            <a:chOff x="2016563" y="629461"/>
            <a:chExt cx="74578" cy="584775"/>
          </a:xfrm>
        </p:grpSpPr>
        <p:sp>
          <p:nvSpPr>
            <p:cNvPr id="14" name="Rectangle 13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32549" y="2634184"/>
            <a:ext cx="384593" cy="584775"/>
            <a:chOff x="2016563" y="629461"/>
            <a:chExt cx="74578" cy="584775"/>
          </a:xfrm>
        </p:grpSpPr>
        <p:sp>
          <p:nvSpPr>
            <p:cNvPr id="20" name="Rectangle 19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16563" y="629461"/>
              <a:ext cx="74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9024" y="769545"/>
            <a:ext cx="2800223" cy="1043073"/>
            <a:chOff x="254399" y="1118938"/>
            <a:chExt cx="2673257" cy="104307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4399" y="1118938"/>
              <a:ext cx="2673257" cy="1043073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34942" y="1399498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Nunito Black" pitchFamily="2" charset="0"/>
                </a:rPr>
                <a:t>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47911" y="1399498"/>
              <a:ext cx="14372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latin typeface="Open Sans"/>
                </a:rPr>
                <a:t>Đố</a:t>
              </a:r>
              <a:r>
                <a:rPr lang="en-US" sz="3200" dirty="0" smtClean="0">
                  <a:latin typeface="Open Sans"/>
                </a:rPr>
                <a:t> </a:t>
              </a:r>
              <a:r>
                <a:rPr lang="en-US" sz="3200" dirty="0" err="1" smtClean="0">
                  <a:latin typeface="Open Sans"/>
                </a:rPr>
                <a:t>em</a:t>
              </a:r>
              <a:r>
                <a:rPr lang="en-US" sz="3200" dirty="0" smtClean="0">
                  <a:latin typeface="Open Sans"/>
                </a:rPr>
                <a:t>!</a:t>
              </a:r>
              <a:endParaRPr lang="en-US" sz="32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44478" y="1733993"/>
            <a:ext cx="81227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1, 2, 3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thích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thay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dấu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“?”</a:t>
            </a:r>
          </a:p>
        </p:txBody>
      </p:sp>
    </p:spTree>
    <p:extLst>
      <p:ext uri="{BB962C8B-B14F-4D97-AF65-F5344CB8AC3E}">
        <p14:creationId xmlns:p14="http://schemas.microsoft.com/office/powerpoint/2010/main" val="42425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839" y="-466725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0705" y="2572609"/>
            <a:ext cx="67600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" b="100000" l="3746" r="95346">
                        <a14:foregroundMark x1="30193" y1="21780" x2="30193" y2="21780"/>
                        <a14:foregroundMark x1="32577" y1="20375" x2="49603" y2="36300"/>
                        <a14:foregroundMark x1="46992" y1="22248" x2="61180" y2="33958"/>
                        <a14:foregroundMark x1="29058" y1="21663" x2="33712" y2="33724"/>
                        <a14:foregroundMark x1="26220" y1="31850" x2="29739" y2="36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6673" y="1387757"/>
            <a:ext cx="537104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79" y="-857250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8080" y="1972534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HẸN GẶP LẠI CÁC EM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16515" y="888518"/>
            <a:ext cx="2375485" cy="1657353"/>
          </a:xfrm>
          <a:prstGeom prst="rect">
            <a:avLst/>
          </a:prstGeom>
        </p:spPr>
      </p:pic>
      <p:pic>
        <p:nvPicPr>
          <p:cNvPr id="1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AB82137-0862-47AA-8B73-10FB87AE5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0" y="4267939"/>
            <a:ext cx="1866493" cy="1302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42" y="420076"/>
            <a:ext cx="1134927" cy="16322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8142" y="367602"/>
            <a:ext cx="9789629" cy="5813168"/>
            <a:chOff x="508142" y="367602"/>
            <a:chExt cx="9789629" cy="58131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142" y="367602"/>
              <a:ext cx="9789629" cy="581316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77334" y="3036719"/>
              <a:ext cx="80970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Ôn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tập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phép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nhân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,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phép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chia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trong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</a:t>
              </a:r>
              <a:r>
                <a:rPr lang="en-US" sz="6400" dirty="0" err="1" smtClean="0">
                  <a:solidFill>
                    <a:srgbClr val="FF5050"/>
                  </a:solidFill>
                  <a:latin typeface="Great Vibes" pitchFamily="2" charset="0"/>
                </a:rPr>
                <a:t>phạm</a:t>
              </a:r>
              <a:r>
                <a:rPr lang="en-US" sz="6400" dirty="0" smtClean="0">
                  <a:solidFill>
                    <a:srgbClr val="FF5050"/>
                  </a:solidFill>
                  <a:latin typeface="Great Vibes" pitchFamily="2" charset="0"/>
                </a:rPr>
                <a:t> vi 100, 1000</a:t>
              </a:r>
              <a:endParaRPr lang="en-US" sz="6400" dirty="0">
                <a:solidFill>
                  <a:srgbClr val="FF5050"/>
                </a:solidFill>
                <a:latin typeface="Great Vibes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740296" y="420076"/>
            <a:ext cx="8110457" cy="17339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Thứ</a:t>
            </a:r>
            <a:r>
              <a:rPr lang="en-US" altLang="zh-CN" sz="6000" b="1" dirty="0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</a:t>
            </a:r>
            <a:r>
              <a:rPr lang="en-US" altLang="zh-CN" sz="6000" b="1" dirty="0" err="1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ngày</a:t>
            </a:r>
            <a:r>
              <a:rPr lang="en-US" altLang="zh-CN" sz="6000" b="1" dirty="0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…</a:t>
            </a:r>
            <a:r>
              <a:rPr lang="en-US" altLang="zh-CN" sz="6000" b="1" dirty="0" err="1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tháng</a:t>
            </a:r>
            <a:r>
              <a:rPr lang="en-US" altLang="zh-CN" sz="6000" b="1" dirty="0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….</a:t>
            </a:r>
            <a:r>
              <a:rPr lang="en-US" altLang="zh-CN" sz="6000" b="1" dirty="0" err="1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năm</a:t>
            </a:r>
            <a:r>
              <a:rPr lang="en-US" altLang="zh-CN" sz="6000" b="1" dirty="0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 2022</a:t>
            </a:r>
          </a:p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  <a:sym typeface="印品黑体" panose="00000500000000000000" pitchFamily="2" charset="-122"/>
              </a:rPr>
              <a:t>Toán</a:t>
            </a:r>
            <a:endParaRPr lang="zh-CN" altLang="en-US" sz="6000" b="1" dirty="0">
              <a:solidFill>
                <a:srgbClr val="00B050"/>
              </a:solidFill>
              <a:latin typeface="Great Vibes" pitchFamily="2" charset="0"/>
              <a:ea typeface="印品黑体" panose="00000500000000000000" pitchFamily="2" charset="-122"/>
              <a:cs typeface="Tahoma" panose="020B060403050404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71495" y="2237947"/>
            <a:ext cx="1847092" cy="615848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Nunito Black" pitchFamily="2" charset="0"/>
              </a:rPr>
              <a:t>BÀI 41</a:t>
            </a:r>
            <a:endParaRPr lang="en-US" sz="3600" dirty="0"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2431" y="82553"/>
            <a:ext cx="95105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665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2" y="322042"/>
            <a:ext cx="5724640" cy="395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042" y="1228697"/>
            <a:ext cx="4218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5050"/>
                </a:solidFill>
                <a:latin typeface="Sigmar One" panose="00000500000000000000" pitchFamily="2" charset="0"/>
              </a:rPr>
              <a:t>KHỞI ĐỘNG</a:t>
            </a:r>
            <a:endParaRPr lang="en-US" sz="6600" dirty="0">
              <a:solidFill>
                <a:srgbClr val="FF505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027">
            <a:off x="5132453" y="661518"/>
            <a:ext cx="8029128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2492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9613" y="481286"/>
            <a:ext cx="1149416" cy="1238455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3967" y="447405"/>
            <a:ext cx="1245903" cy="1293000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1478" y="544878"/>
            <a:ext cx="1150489" cy="1195527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5249" y="473735"/>
            <a:ext cx="1136763" cy="11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981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881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891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980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34" y="3189783"/>
            <a:ext cx="1123977" cy="11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06" y="4652976"/>
            <a:ext cx="1092504" cy="10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06" y="3267162"/>
            <a:ext cx="1097664" cy="10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37" y="4674654"/>
            <a:ext cx="1113576" cy="11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822" y="1562775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681" y="875973"/>
            <a:ext cx="480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 x 3 = ?</a:t>
            </a:r>
            <a:endParaRPr lang="en-US" alt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294646" y="121598"/>
            <a:ext cx="10305615" cy="20970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513588" y="34405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13489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305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7462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500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704342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205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55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38" y="3229065"/>
            <a:ext cx="1205009" cy="12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43" y="4738100"/>
            <a:ext cx="1196721" cy="11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43" y="3265759"/>
            <a:ext cx="1173244" cy="11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844" y="4644668"/>
            <a:ext cx="1242161" cy="12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5889" y="1051173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801" y="595503"/>
            <a:ext cx="56819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+ 47 – 102 = ?</a:t>
            </a:r>
            <a:endParaRPr lang="en-US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13846" y="32528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60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90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0" y="4694440"/>
            <a:ext cx="1224653" cy="12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89" y="3219738"/>
            <a:ext cx="1203982" cy="12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889" y="4725193"/>
            <a:ext cx="1217763" cy="12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91" y="3197132"/>
            <a:ext cx="1214816" cy="121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6532" y="1392355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39" y="955795"/>
            <a:ext cx="4800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x 2 = ?</a:t>
            </a:r>
            <a:endParaRPr lang="en-US" alt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55822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445937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378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500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478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388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39" y="4600923"/>
            <a:ext cx="1200007" cy="120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57" y="3230438"/>
            <a:ext cx="1161122" cy="116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127" y="3183512"/>
            <a:ext cx="1190219" cy="11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79" y="4554553"/>
            <a:ext cx="1190927" cy="11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4395" y="107157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203" y="714430"/>
            <a:ext cx="53862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x 5 - 122 = ?</a:t>
            </a:r>
            <a:endParaRPr lang="en-US" alt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336</Words>
  <Application>Microsoft Office PowerPoint</Application>
  <PresentationFormat>Widescreen</PresentationFormat>
  <Paragraphs>79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Open Sans</vt:lpstr>
      <vt:lpstr>Calibri Light</vt:lpstr>
      <vt:lpstr>Sigmar One</vt:lpstr>
      <vt:lpstr>Calibri</vt:lpstr>
      <vt:lpstr>Tahoma</vt:lpstr>
      <vt:lpstr>Nunito Black</vt:lpstr>
      <vt:lpstr>Great Vibes</vt:lpstr>
      <vt:lpstr>印品黑体</vt:lpstr>
      <vt:lpstr>Arial</vt:lpstr>
      <vt:lpstr>Times New Roman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 hái được số bông hoa là: 25 x 3 = 75 (bông)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108</cp:revision>
  <dcterms:created xsi:type="dcterms:W3CDTF">2022-03-27T22:47:58Z</dcterms:created>
  <dcterms:modified xsi:type="dcterms:W3CDTF">2022-10-12T04:18:43Z</dcterms:modified>
</cp:coreProperties>
</file>