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29" r:id="rId2"/>
  </p:sldMasterIdLst>
  <p:notesMasterIdLst>
    <p:notesMasterId r:id="rId21"/>
  </p:notesMasterIdLst>
  <p:sldIdLst>
    <p:sldId id="273" r:id="rId3"/>
    <p:sldId id="282" r:id="rId4"/>
    <p:sldId id="256" r:id="rId5"/>
    <p:sldId id="283" r:id="rId6"/>
    <p:sldId id="284" r:id="rId7"/>
    <p:sldId id="285" r:id="rId8"/>
    <p:sldId id="276" r:id="rId9"/>
    <p:sldId id="286" r:id="rId10"/>
    <p:sldId id="287" r:id="rId11"/>
    <p:sldId id="289" r:id="rId12"/>
    <p:sldId id="301" r:id="rId13"/>
    <p:sldId id="278" r:id="rId14"/>
    <p:sldId id="279" r:id="rId15"/>
    <p:sldId id="280" r:id="rId16"/>
    <p:sldId id="305" r:id="rId17"/>
    <p:sldId id="281" r:id="rId18"/>
    <p:sldId id="304" r:id="rId19"/>
    <p:sldId id="30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99"/>
    <a:srgbClr val="FF9900"/>
    <a:srgbClr val="CC99FF"/>
    <a:srgbClr val="FF99FF"/>
    <a:srgbClr val="FF66FF"/>
    <a:srgbClr val="00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28" autoAdjust="0"/>
  </p:normalViewPr>
  <p:slideViewPr>
    <p:cSldViewPr>
      <p:cViewPr>
        <p:scale>
          <a:sx n="66" d="100"/>
          <a:sy n="66" d="100"/>
        </p:scale>
        <p:origin x="150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F8CE2-B06B-4BF5-A0C5-12B593C2C78F}" type="datetimeFigureOut">
              <a:rPr lang="en-US" smtClean="0"/>
              <a:t>11/12/2021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D9753-EFE7-4C2B-9454-E2186D926613}" type="slidenum">
              <a:rPr lang="en-US" smtClean="0"/>
              <a:t>‹#›</a:t>
            </a:fld>
            <a:endParaRPr lang="en-US"/>
          </a:p>
        </p:txBody>
      </p:sp>
    </p:spTree>
    <p:extLst>
      <p:ext uri="{BB962C8B-B14F-4D97-AF65-F5344CB8AC3E}">
        <p14:creationId xmlns:p14="http://schemas.microsoft.com/office/powerpoint/2010/main" val="1985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19AD5-7CCD-4484-8058-F1F83432855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8393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19AD5-7CCD-4484-8058-F1F83432855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8326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19AD5-7CCD-4484-8058-F1F83432855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7020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3E934-B41A-42B8-B945-2321F0E1A2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9593B8-2E68-4A9F-B4E8-A471E3ADB8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0DF69B-8D0F-49EF-BB91-251DEE56C9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F3E934-B41A-42B8-B945-2321F0E1A2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670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40671B-4E5D-48DA-A863-B37E9194FB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398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0B0E2F-45F5-4AA1-AF42-CA8F230AE2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00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55BE55-F14C-4565-9C1C-A41AD77285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61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0A9419-6866-4893-8308-086F07D40A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578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D34B3A-1EFC-46BA-9B66-8FD61CEEF9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896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81F424-9C69-4460-8B82-E711729CD6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62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77C1E8-1207-436B-A0EB-5FF640A855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04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40671B-4E5D-48DA-A863-B37E9194FBD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B4C2A-DE66-43D7-BB86-26E915861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486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9593B8-2E68-4A9F-B4E8-A471E3ADB8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464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0DF69B-8D0F-49EF-BB91-251DEE56C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014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0B0E2F-45F5-4AA1-AF42-CA8F230AE2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55BE55-F14C-4565-9C1C-A41AD77285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0A9419-6866-4893-8308-086F07D40A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D34B3A-1EFC-46BA-9B66-8FD61CEEF9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81F424-9C69-4460-8B82-E711729CD6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77C1E8-1207-436B-A0EB-5FF640A855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B4C2A-DE66-43D7-BB86-26E9158615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BBE8642-B501-4E60-A5A7-F95914A697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a:endParaRPr>
          </a:p>
        </p:txBody>
      </p:sp>
      <p:sp>
        <p:nvSpPr>
          <p:cNvPr id="849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a:endParaRPr>
          </a:p>
        </p:txBody>
      </p:sp>
      <p:sp>
        <p:nvSpPr>
          <p:cNvPr id="849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BBE8642-B501-4E60-A5A7-F95914A697D6}"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0810202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WordArt 2"/>
          <p:cNvSpPr>
            <a:spLocks noChangeArrowheads="1" noChangeShapeType="1" noTextEdit="1"/>
          </p:cNvSpPr>
          <p:nvPr/>
        </p:nvSpPr>
        <p:spPr bwMode="auto">
          <a:xfrm>
            <a:off x="3200400" y="1649603"/>
            <a:ext cx="3124200" cy="685800"/>
          </a:xfrm>
          <a:prstGeom prst="rect">
            <a:avLst/>
          </a:prstGeom>
        </p:spPr>
        <p:txBody>
          <a:bodyPr wrap="none" fromWordArt="1">
            <a:prstTxWarp prst="textPlain">
              <a:avLst>
                <a:gd name="adj" fmla="val 50000"/>
              </a:avLst>
            </a:prstTxWarp>
          </a:bodyPr>
          <a:lstStyle/>
          <a:p>
            <a:pPr algn="ctr"/>
            <a:r>
              <a:rPr lang="en-US" sz="3600" kern="10" dirty="0" err="1">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Khoa</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endParaRPr lang="en-US" sz="36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447491" name="Text Box 3"/>
          <p:cNvSpPr txBox="1">
            <a:spLocks noChangeArrowheads="1"/>
          </p:cNvSpPr>
          <p:nvPr/>
        </p:nvSpPr>
        <p:spPr bwMode="auto">
          <a:xfrm>
            <a:off x="1905000" y="228600"/>
            <a:ext cx="6324600" cy="457200"/>
          </a:xfrm>
          <a:prstGeom prst="rect">
            <a:avLst/>
          </a:prstGeom>
          <a:noFill/>
          <a:ln w="9525" algn="ctr">
            <a:noFill/>
            <a:miter lim="800000"/>
            <a:headEnd/>
            <a:tailEnd/>
          </a:ln>
        </p:spPr>
        <p:txBody>
          <a:bodyPr>
            <a:spAutoFit/>
          </a:bodyPr>
          <a:lstStyle/>
          <a:p>
            <a:pPr algn="ctr">
              <a:spcBef>
                <a:spcPct val="50000"/>
              </a:spcBef>
            </a:pPr>
            <a:endParaRPr lang="en-US" sz="2400" b="1">
              <a:solidFill>
                <a:srgbClr val="FFFFFF"/>
              </a:solidFill>
            </a:endParaRPr>
          </a:p>
        </p:txBody>
      </p:sp>
      <p:sp>
        <p:nvSpPr>
          <p:cNvPr id="1029" name="Rectangle 5"/>
          <p:cNvSpPr>
            <a:spLocks noChangeArrowheads="1"/>
          </p:cNvSpPr>
          <p:nvPr/>
        </p:nvSpPr>
        <p:spPr bwMode="auto">
          <a:xfrm>
            <a:off x="0" y="0"/>
            <a:ext cx="9144000" cy="1219200"/>
          </a:xfrm>
          <a:prstGeom prst="rect">
            <a:avLst/>
          </a:prstGeom>
          <a:gradFill rotWithShape="1">
            <a:gsLst>
              <a:gs pos="0">
                <a:srgbClr val="002F00"/>
              </a:gs>
              <a:gs pos="50000">
                <a:srgbClr val="006600"/>
              </a:gs>
              <a:gs pos="100000">
                <a:srgbClr val="002F00"/>
              </a:gs>
            </a:gsLst>
            <a:lin ang="5400000" scaled="1"/>
          </a:gradFill>
          <a:ln w="9525">
            <a:noFill/>
            <a:miter lim="800000"/>
            <a:headEnd/>
            <a:tailEnd/>
          </a:ln>
        </p:spPr>
        <p:txBody>
          <a:bodyPr wrap="none" anchor="ctr"/>
          <a:lstStyle/>
          <a:p>
            <a:endParaRPr lang="en-US">
              <a:solidFill>
                <a:srgbClr val="000000"/>
              </a:solidFill>
            </a:endParaRPr>
          </a:p>
        </p:txBody>
      </p:sp>
      <p:pic>
        <p:nvPicPr>
          <p:cNvPr id="1030" name="Picture 7" descr="hoa20_11"/>
          <p:cNvPicPr>
            <a:picLocks noChangeAspect="1" noChangeArrowheads="1"/>
          </p:cNvPicPr>
          <p:nvPr/>
        </p:nvPicPr>
        <p:blipFill>
          <a:blip r:embed="rId3"/>
          <a:srcRect/>
          <a:stretch>
            <a:fillRect/>
          </a:stretch>
        </p:blipFill>
        <p:spPr bwMode="auto">
          <a:xfrm>
            <a:off x="6324600" y="3886200"/>
            <a:ext cx="3048000" cy="3048000"/>
          </a:xfrm>
          <a:prstGeom prst="rect">
            <a:avLst/>
          </a:prstGeom>
          <a:noFill/>
          <a:ln w="9525">
            <a:noFill/>
            <a:miter lim="800000"/>
            <a:headEnd/>
            <a:tailEnd/>
          </a:ln>
        </p:spPr>
      </p:pic>
      <p:pic>
        <p:nvPicPr>
          <p:cNvPr id="1031" name="Picture 9" descr="DSTARS-P"/>
          <p:cNvPicPr>
            <a:picLocks noChangeAspect="1" noChangeArrowheads="1" noCrop="1"/>
          </p:cNvPicPr>
          <p:nvPr/>
        </p:nvPicPr>
        <p:blipFill>
          <a:blip r:embed="rId4"/>
          <a:srcRect/>
          <a:stretch>
            <a:fillRect/>
          </a:stretch>
        </p:blipFill>
        <p:spPr bwMode="auto">
          <a:xfrm flipH="1">
            <a:off x="1981200" y="533400"/>
            <a:ext cx="522288" cy="366713"/>
          </a:xfrm>
          <a:prstGeom prst="rect">
            <a:avLst/>
          </a:prstGeom>
          <a:noFill/>
          <a:ln w="9525">
            <a:noFill/>
            <a:miter lim="800000"/>
            <a:headEnd/>
            <a:tailEnd/>
          </a:ln>
        </p:spPr>
      </p:pic>
      <p:pic>
        <p:nvPicPr>
          <p:cNvPr id="1032" name="Picture 10" descr="DSTARS-P"/>
          <p:cNvPicPr>
            <a:picLocks noChangeAspect="1" noChangeArrowheads="1" noCrop="1"/>
          </p:cNvPicPr>
          <p:nvPr/>
        </p:nvPicPr>
        <p:blipFill>
          <a:blip r:embed="rId4"/>
          <a:srcRect/>
          <a:stretch>
            <a:fillRect/>
          </a:stretch>
        </p:blipFill>
        <p:spPr bwMode="auto">
          <a:xfrm flipH="1">
            <a:off x="5486400" y="533400"/>
            <a:ext cx="522288" cy="366713"/>
          </a:xfrm>
          <a:prstGeom prst="rect">
            <a:avLst/>
          </a:prstGeom>
          <a:noFill/>
          <a:ln w="9525">
            <a:noFill/>
            <a:miter lim="800000"/>
            <a:headEnd/>
            <a:tailEnd/>
          </a:ln>
        </p:spPr>
      </p:pic>
      <p:pic>
        <p:nvPicPr>
          <p:cNvPr id="1033" name="Picture 11" descr="DSTARS-P"/>
          <p:cNvPicPr>
            <a:picLocks noChangeAspect="1" noChangeArrowheads="1" noCrop="1"/>
          </p:cNvPicPr>
          <p:nvPr/>
        </p:nvPicPr>
        <p:blipFill>
          <a:blip r:embed="rId4"/>
          <a:srcRect/>
          <a:stretch>
            <a:fillRect/>
          </a:stretch>
        </p:blipFill>
        <p:spPr bwMode="auto">
          <a:xfrm flipH="1">
            <a:off x="8153400" y="0"/>
            <a:ext cx="361950" cy="366713"/>
          </a:xfrm>
          <a:prstGeom prst="rect">
            <a:avLst/>
          </a:prstGeom>
          <a:noFill/>
          <a:ln w="9525">
            <a:noFill/>
            <a:miter lim="800000"/>
            <a:headEnd/>
            <a:tailEnd/>
          </a:ln>
        </p:spPr>
      </p:pic>
      <p:pic>
        <p:nvPicPr>
          <p:cNvPr id="1034" name="Picture 12" descr="DSTARS-P"/>
          <p:cNvPicPr>
            <a:picLocks noChangeAspect="1" noChangeArrowheads="1" noCrop="1"/>
          </p:cNvPicPr>
          <p:nvPr/>
        </p:nvPicPr>
        <p:blipFill>
          <a:blip r:embed="rId4"/>
          <a:srcRect/>
          <a:stretch>
            <a:fillRect/>
          </a:stretch>
        </p:blipFill>
        <p:spPr bwMode="auto">
          <a:xfrm flipH="1">
            <a:off x="304800" y="381000"/>
            <a:ext cx="522288" cy="366713"/>
          </a:xfrm>
          <a:prstGeom prst="rect">
            <a:avLst/>
          </a:prstGeom>
          <a:noFill/>
          <a:ln w="9525">
            <a:noFill/>
            <a:miter lim="800000"/>
            <a:headEnd/>
            <a:tailEnd/>
          </a:ln>
        </p:spPr>
      </p:pic>
      <p:graphicFrame>
        <p:nvGraphicFramePr>
          <p:cNvPr id="1026" name="Object 13"/>
          <p:cNvGraphicFramePr>
            <a:graphicFrameLocks noChangeAspect="1"/>
          </p:cNvGraphicFramePr>
          <p:nvPr>
            <p:extLst/>
          </p:nvPr>
        </p:nvGraphicFramePr>
        <p:xfrm>
          <a:off x="-538825" y="5257800"/>
          <a:ext cx="3124200" cy="1828800"/>
        </p:xfrm>
        <a:graphic>
          <a:graphicData uri="http://schemas.openxmlformats.org/presentationml/2006/ole">
            <mc:AlternateContent xmlns:mc="http://schemas.openxmlformats.org/markup-compatibility/2006">
              <mc:Choice xmlns:v="urn:schemas-microsoft-com:vml" Requires="v">
                <p:oleObj spid="_x0000_s1073" r:id="rId5" imgW="2755800" imgH="1819080" progId="CorelDRAW.Graphic.12">
                  <p:embed/>
                </p:oleObj>
              </mc:Choice>
              <mc:Fallback>
                <p:oleObj r:id="rId5" imgW="2755800" imgH="1819080" progId="CorelDRAW.Graphic.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825" y="5257800"/>
                        <a:ext cx="31242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5" name="Picture 19" descr="672027"/>
          <p:cNvPicPr>
            <a:picLocks noChangeAspect="1" noChangeArrowheads="1" noCrop="1"/>
          </p:cNvPicPr>
          <p:nvPr/>
        </p:nvPicPr>
        <p:blipFill>
          <a:blip r:embed="rId7"/>
          <a:srcRect/>
          <a:stretch>
            <a:fillRect/>
          </a:stretch>
        </p:blipFill>
        <p:spPr bwMode="auto">
          <a:xfrm>
            <a:off x="0" y="1219200"/>
            <a:ext cx="1981200" cy="1905000"/>
          </a:xfrm>
          <a:prstGeom prst="rect">
            <a:avLst/>
          </a:prstGeom>
          <a:noFill/>
          <a:ln w="9525">
            <a:noFill/>
            <a:miter lim="800000"/>
            <a:headEnd/>
            <a:tailEnd/>
          </a:ln>
        </p:spPr>
      </p:pic>
      <p:sp>
        <p:nvSpPr>
          <p:cNvPr id="12" name="WordArt 2"/>
          <p:cNvSpPr>
            <a:spLocks noChangeArrowheads="1" noChangeShapeType="1" noTextEdit="1"/>
          </p:cNvSpPr>
          <p:nvPr/>
        </p:nvSpPr>
        <p:spPr bwMode="auto">
          <a:xfrm>
            <a:off x="827088" y="2654490"/>
            <a:ext cx="7688262" cy="2374710"/>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Hỗn</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hợp</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và</a:t>
            </a:r>
            <a:r>
              <a:rPr lang="en-US" sz="3600"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dung </a:t>
            </a:r>
            <a:r>
              <a:rPr lang="en-US" sz="3600" kern="10" dirty="0" err="1" smtClean="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dịch</a:t>
            </a:r>
            <a:endParaRPr lang="en-US" sz="3600" kern="10" dirty="0">
              <a:ln w="19050">
                <a:solidFill>
                  <a:srgbClr val="99CC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307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7490"/>
                                        </p:tgtEl>
                                        <p:attrNameLst>
                                          <p:attrName>style.visibility</p:attrName>
                                        </p:attrNameLst>
                                      </p:cBhvr>
                                      <p:to>
                                        <p:strVal val="visible"/>
                                      </p:to>
                                    </p:set>
                                    <p:animEffect transition="in" filter="diamond(in)">
                                      <p:cBhvr>
                                        <p:cTn id="7" dur="2000"/>
                                        <p:tgtEl>
                                          <p:spTgt spid="447490"/>
                                        </p:tgtEl>
                                      </p:cBhvr>
                                    </p:animEffect>
                                  </p:childTnLst>
                                </p:cTn>
                              </p:par>
                              <p:par>
                                <p:cTn id="8" presetID="27" presetClass="entr" presetSubtype="0" fill="hold" grpId="0" nodeType="withEffect" nodePh="1">
                                  <p:stCondLst>
                                    <p:cond delay="0"/>
                                  </p:stCondLst>
                                  <p:endCondLst>
                                    <p:cond evt="begin" delay="0">
                                      <p:tn val="8"/>
                                    </p:cond>
                                  </p:endCondLst>
                                  <p:iterate type="lt">
                                    <p:tmPct val="50000"/>
                                  </p:iterate>
                                  <p:childTnLst>
                                    <p:set>
                                      <p:cBhvr>
                                        <p:cTn id="9" dur="1" fill="hold">
                                          <p:stCondLst>
                                            <p:cond delay="0"/>
                                          </p:stCondLst>
                                        </p:cTn>
                                        <p:tgtEl>
                                          <p:spTgt spid="447491"/>
                                        </p:tgtEl>
                                        <p:attrNameLst>
                                          <p:attrName>style.visibility</p:attrName>
                                        </p:attrNameLst>
                                      </p:cBhvr>
                                      <p:to>
                                        <p:strVal val="visible"/>
                                      </p:to>
                                    </p:set>
                                    <p:anim calcmode="discrete" valueType="clr">
                                      <p:cBhvr override="childStyle">
                                        <p:cTn id="10" dur="80"/>
                                        <p:tgtEl>
                                          <p:spTgt spid="447491"/>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447491"/>
                                        </p:tgtEl>
                                        <p:attrNameLst>
                                          <p:attrName>fillcolor</p:attrName>
                                        </p:attrNameLst>
                                      </p:cBhvr>
                                      <p:tavLst>
                                        <p:tav tm="0">
                                          <p:val>
                                            <p:clrVal>
                                              <a:schemeClr val="accent2"/>
                                            </p:clrVal>
                                          </p:val>
                                        </p:tav>
                                        <p:tav tm="50000">
                                          <p:val>
                                            <p:clrVal>
                                              <a:schemeClr val="hlink"/>
                                            </p:clrVal>
                                          </p:val>
                                        </p:tav>
                                      </p:tavLst>
                                    </p:anim>
                                    <p:set>
                                      <p:cBhvr>
                                        <p:cTn id="12" dur="80"/>
                                        <p:tgtEl>
                                          <p:spTgt spid="447491"/>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animBg="1"/>
      <p:bldP spid="44749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06360"/>
            <a:ext cx="64008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en-US" sz="2400" b="1" dirty="0" smtClean="0">
                <a:solidFill>
                  <a:srgbClr val="000099"/>
                </a:solidFill>
                <a:latin typeface="Times New Roman" pitchFamily="18" charset="0"/>
                <a:cs typeface="Times New Roman" pitchFamily="18" charset="0"/>
              </a:rPr>
              <a:t>4. </a:t>
            </a:r>
            <a:r>
              <a:rPr lang="en-US" sz="2400" b="1" dirty="0" err="1" smtClean="0">
                <a:solidFill>
                  <a:srgbClr val="000099"/>
                </a:solidFill>
                <a:latin typeface="Times New Roman" pitchFamily="18" charset="0"/>
                <a:cs typeface="Times New Roman" pitchFamily="18" charset="0"/>
              </a:rPr>
              <a:t>Làm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thí</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nghiệm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tách</a:t>
            </a:r>
            <a:r>
              <a:rPr lang="en-US" sz="2400" b="1" dirty="0" smtClean="0">
                <a:solidFill>
                  <a:srgbClr val="000099"/>
                </a:solidFill>
                <a:latin typeface="Times New Roman" pitchFamily="18" charset="0"/>
                <a:cs typeface="Times New Roman" pitchFamily="18" charset="0"/>
              </a:rPr>
              <a:t> chất ra </a:t>
            </a:r>
            <a:r>
              <a:rPr lang="en-US" sz="2400" b="1" dirty="0" err="1" smtClean="0">
                <a:solidFill>
                  <a:srgbClr val="000099"/>
                </a:solidFill>
                <a:latin typeface="Times New Roman" pitchFamily="18" charset="0"/>
                <a:cs typeface="Times New Roman" pitchFamily="18" charset="0"/>
              </a:rPr>
              <a:t>khỏi</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hỗn</a:t>
            </a:r>
            <a:r>
              <a:rPr lang="en-US" sz="2400" b="1" dirty="0" smtClean="0">
                <a:solidFill>
                  <a:srgbClr val="000099"/>
                </a:solidFill>
                <a:latin typeface="Times New Roman" pitchFamily="18" charset="0"/>
                <a:cs typeface="Times New Roman" pitchFamily="18" charset="0"/>
              </a:rPr>
              <a:t> hợp</a:t>
            </a:r>
            <a:endParaRPr lang="en-US" sz="2400" b="1" dirty="0">
              <a:solidFill>
                <a:srgbClr val="000099"/>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15"/>
            <a:ext cx="1303361" cy="697216"/>
          </a:xfrm>
          <a:prstGeom prst="rect">
            <a:avLst/>
          </a:prstGeom>
        </p:spPr>
      </p:pic>
      <p:sp>
        <p:nvSpPr>
          <p:cNvPr id="6" name="Rectangle 5"/>
          <p:cNvSpPr/>
          <p:nvPr/>
        </p:nvSpPr>
        <p:spPr>
          <a:xfrm>
            <a:off x="-37531" y="692625"/>
            <a:ext cx="9144000" cy="1841530"/>
          </a:xfrm>
          <a:prstGeom prst="rect">
            <a:avLst/>
          </a:prstGeom>
        </p:spPr>
        <p:txBody>
          <a:bodyPr wrap="square">
            <a:spAutoFit/>
          </a:bodyPr>
          <a:lstStyle/>
          <a:p>
            <a:pPr algn="just">
              <a:lnSpc>
                <a:spcPct val="107000"/>
              </a:lnSpc>
              <a:spcAft>
                <a:spcPts val="800"/>
              </a:spcAft>
            </a:pP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Nghiên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huống</a:t>
            </a:r>
            <a:endParaRPr lang="en-US" sz="2000" b="1" dirty="0">
              <a:solidFill>
                <a:srgbClr val="D6009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phơi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thóc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sân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gió</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nối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cuôn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tung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dọn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thóc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thóc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lẫn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thóc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nhé</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D60093"/>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https://tech12h.com/sites/default/files/styles/inbody400/public/5_45.png?itok=sL9LmTiL"/>
          <p:cNvPicPr/>
          <p:nvPr/>
        </p:nvPicPr>
        <p:blipFill>
          <a:blip r:embed="rId3">
            <a:extLst>
              <a:ext uri="{28A0092B-C50C-407E-A947-70E740481C1C}">
                <a14:useLocalDpi xmlns:a14="http://schemas.microsoft.com/office/drawing/2010/main" val="0"/>
              </a:ext>
            </a:extLst>
          </a:blip>
          <a:srcRect/>
          <a:stretch>
            <a:fillRect/>
          </a:stretch>
        </p:blipFill>
        <p:spPr bwMode="auto">
          <a:xfrm>
            <a:off x="25021" y="2540979"/>
            <a:ext cx="8890379" cy="4128637"/>
          </a:xfrm>
          <a:prstGeom prst="rect">
            <a:avLst/>
          </a:prstGeom>
          <a:noFill/>
          <a:ln>
            <a:noFill/>
          </a:ln>
        </p:spPr>
      </p:pic>
    </p:spTree>
    <p:extLst>
      <p:ext uri="{BB962C8B-B14F-4D97-AF65-F5344CB8AC3E}">
        <p14:creationId xmlns:p14="http://schemas.microsoft.com/office/powerpoint/2010/main" val="2405550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06360"/>
            <a:ext cx="64008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en-US" sz="2400" b="1" dirty="0" smtClean="0">
                <a:solidFill>
                  <a:srgbClr val="000099"/>
                </a:solidFill>
                <a:latin typeface="Times New Roman" pitchFamily="18" charset="0"/>
                <a:cs typeface="Times New Roman" pitchFamily="18" charset="0"/>
              </a:rPr>
              <a:t>4. </a:t>
            </a:r>
            <a:r>
              <a:rPr lang="en-US" sz="2400" b="1" dirty="0" err="1" smtClean="0">
                <a:solidFill>
                  <a:srgbClr val="000099"/>
                </a:solidFill>
                <a:latin typeface="Times New Roman" pitchFamily="18" charset="0"/>
                <a:cs typeface="Times New Roman" pitchFamily="18" charset="0"/>
              </a:rPr>
              <a:t>Làm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thí</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nghiệm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tách</a:t>
            </a:r>
            <a:r>
              <a:rPr lang="en-US" sz="2400" b="1" dirty="0" smtClean="0">
                <a:solidFill>
                  <a:srgbClr val="000099"/>
                </a:solidFill>
                <a:latin typeface="Times New Roman" pitchFamily="18" charset="0"/>
                <a:cs typeface="Times New Roman" pitchFamily="18" charset="0"/>
              </a:rPr>
              <a:t> chất ra </a:t>
            </a:r>
            <a:r>
              <a:rPr lang="en-US" sz="2400" b="1" dirty="0" err="1" smtClean="0">
                <a:solidFill>
                  <a:srgbClr val="000099"/>
                </a:solidFill>
                <a:latin typeface="Times New Roman" pitchFamily="18" charset="0"/>
                <a:cs typeface="Times New Roman" pitchFamily="18" charset="0"/>
              </a:rPr>
              <a:t>khỏi</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hỗn</a:t>
            </a:r>
            <a:r>
              <a:rPr lang="en-US" sz="2400" b="1" dirty="0" smtClean="0">
                <a:solidFill>
                  <a:srgbClr val="000099"/>
                </a:solidFill>
                <a:latin typeface="Times New Roman" pitchFamily="18" charset="0"/>
                <a:cs typeface="Times New Roman" pitchFamily="18" charset="0"/>
              </a:rPr>
              <a:t> hợp</a:t>
            </a:r>
            <a:endParaRPr lang="en-US" sz="2400" b="1" dirty="0">
              <a:solidFill>
                <a:srgbClr val="000099"/>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15"/>
            <a:ext cx="1303361" cy="697216"/>
          </a:xfrm>
          <a:prstGeom prst="rect">
            <a:avLst/>
          </a:prstGeom>
        </p:spPr>
      </p:pic>
      <p:pic>
        <p:nvPicPr>
          <p:cNvPr id="7" name="Picture 6" descr="https://tech12h.com/sites/default/files/styles/inbody400/public/5_45.png?itok=sL9LmTiL"/>
          <p:cNvPicPr/>
          <p:nvPr/>
        </p:nvPicPr>
        <p:blipFill>
          <a:blip r:embed="rId3">
            <a:extLst>
              <a:ext uri="{28A0092B-C50C-407E-A947-70E740481C1C}">
                <a14:useLocalDpi xmlns:a14="http://schemas.microsoft.com/office/drawing/2010/main" val="0"/>
              </a:ext>
            </a:extLst>
          </a:blip>
          <a:srcRect/>
          <a:stretch>
            <a:fillRect/>
          </a:stretch>
        </p:blipFill>
        <p:spPr bwMode="auto">
          <a:xfrm>
            <a:off x="25021" y="2540979"/>
            <a:ext cx="6299579" cy="4128637"/>
          </a:xfrm>
          <a:prstGeom prst="rect">
            <a:avLst/>
          </a:prstGeom>
          <a:noFill/>
          <a:ln>
            <a:noFill/>
          </a:ln>
        </p:spPr>
      </p:pic>
      <p:sp>
        <p:nvSpPr>
          <p:cNvPr id="8" name="Rectangle 7"/>
          <p:cNvSpPr/>
          <p:nvPr/>
        </p:nvSpPr>
        <p:spPr>
          <a:xfrm>
            <a:off x="86436" y="762000"/>
            <a:ext cx="8981364" cy="1512209"/>
          </a:xfrm>
          <a:prstGeom prst="rect">
            <a:avLst/>
          </a:prstGeom>
        </p:spPr>
        <p:txBody>
          <a:bodyPr wrap="square">
            <a:spAutoFit/>
          </a:bodyPr>
          <a:lstStyle/>
          <a:p>
            <a:pPr algn="just">
              <a:lnSpc>
                <a:spcPct val="107000"/>
              </a:lnSpc>
              <a:spcAft>
                <a:spcPts val="800"/>
              </a:spcAft>
            </a:pP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 Chia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xuất</a:t>
            </a:r>
            <a:endParaRPr lang="en-US" sz="2000" b="1" dirty="0">
              <a:solidFill>
                <a:srgbClr val="D60093"/>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thóc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000" b="1" dirty="0">
                <a:solidFill>
                  <a:srgbClr val="D60093"/>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2000" b="1" dirty="0">
              <a:solidFill>
                <a:srgbClr val="D6009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553200" y="2560313"/>
            <a:ext cx="2438400" cy="3622274"/>
          </a:xfrm>
          <a:prstGeom prst="rect">
            <a:avLst/>
          </a:prstGeom>
        </p:spPr>
        <p:txBody>
          <a:bodyPr wrap="square">
            <a:spAutoFit/>
          </a:bodyPr>
          <a:lstStyle/>
          <a:p>
            <a:pPr algn="just">
              <a:lnSpc>
                <a:spcPct val="107000"/>
              </a:lnSpc>
              <a:spcAft>
                <a:spcPts val="800"/>
              </a:spcAft>
            </a:pP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sảy</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cát</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sỏi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rơi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lỗ</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thóc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40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10426" y="631988"/>
            <a:ext cx="1830907" cy="461665"/>
          </a:xfrm>
          <a:prstGeom prst="rect">
            <a:avLst/>
          </a:prstGeom>
          <a:noFill/>
          <a:ln w="9525">
            <a:noFill/>
            <a:miter lim="800000"/>
            <a:headEnd/>
            <a:tailEnd/>
          </a:ln>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sgk</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https://tech12h.com/sites/default/files/styles/inbody400/public/6_49.png?itok=hMXOGH8s"/>
          <p:cNvPicPr/>
          <p:nvPr/>
        </p:nvPicPr>
        <p:blipFill>
          <a:blip r:embed="rId2">
            <a:extLst>
              <a:ext uri="{28A0092B-C50C-407E-A947-70E740481C1C}">
                <a14:useLocalDpi xmlns:a14="http://schemas.microsoft.com/office/drawing/2010/main" val="0"/>
              </a:ext>
            </a:extLst>
          </a:blip>
          <a:srcRect/>
          <a:stretch>
            <a:fillRect/>
          </a:stretch>
        </p:blipFill>
        <p:spPr bwMode="auto">
          <a:xfrm>
            <a:off x="18144" y="1048125"/>
            <a:ext cx="4352925" cy="1885950"/>
          </a:xfrm>
          <a:prstGeom prst="rect">
            <a:avLst/>
          </a:prstGeom>
          <a:noFill/>
          <a:ln>
            <a:noFill/>
          </a:ln>
        </p:spPr>
      </p:pic>
      <p:sp>
        <p:nvSpPr>
          <p:cNvPr id="2" name="Rectangle 1"/>
          <p:cNvSpPr/>
          <p:nvPr/>
        </p:nvSpPr>
        <p:spPr>
          <a:xfrm>
            <a:off x="5041270" y="616230"/>
            <a:ext cx="1636987" cy="460895"/>
          </a:xfrm>
          <a:prstGeom prst="rect">
            <a:avLst/>
          </a:prstGeom>
        </p:spPr>
        <p:txBody>
          <a:bodyPr wrap="none">
            <a:spAutoFit/>
          </a:bodyPr>
          <a:lstStyle/>
          <a:p>
            <a:pPr>
              <a:lnSpc>
                <a:spcPct val="107000"/>
              </a:lnSpc>
              <a:spcAft>
                <a:spcPts val="800"/>
              </a:spcAft>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descr="https://tech12h.com/sites/default/files/styles/inbody400/public/7_41.png?itok=KsnLerhC"/>
          <p:cNvPicPr/>
          <p:nvPr/>
        </p:nvPicPr>
        <p:blipFill>
          <a:blip r:embed="rId3">
            <a:extLst>
              <a:ext uri="{28A0092B-C50C-407E-A947-70E740481C1C}">
                <a14:useLocalDpi xmlns:a14="http://schemas.microsoft.com/office/drawing/2010/main" val="0"/>
              </a:ext>
            </a:extLst>
          </a:blip>
          <a:srcRect/>
          <a:stretch>
            <a:fillRect/>
          </a:stretch>
        </p:blipFill>
        <p:spPr bwMode="auto">
          <a:xfrm>
            <a:off x="4585483" y="960506"/>
            <a:ext cx="4419600" cy="1947799"/>
          </a:xfrm>
          <a:prstGeom prst="rect">
            <a:avLst/>
          </a:prstGeom>
          <a:noFill/>
          <a:ln>
            <a:noFill/>
          </a:ln>
        </p:spPr>
      </p:pic>
      <p:sp>
        <p:nvSpPr>
          <p:cNvPr id="11" name="TextBox 10"/>
          <p:cNvSpPr txBox="1"/>
          <p:nvPr/>
        </p:nvSpPr>
        <p:spPr>
          <a:xfrm>
            <a:off x="110426" y="3017885"/>
            <a:ext cx="8957373" cy="1782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fontAlgn="auto">
              <a:spcBef>
                <a:spcPts val="0"/>
              </a:spcBef>
              <a:spcAft>
                <a:spcPts val="0"/>
              </a:spcAft>
            </a:pPr>
            <a:endParaRPr lang="en-US" sz="3200" dirty="0">
              <a:solidFill>
                <a:srgbClr val="000099"/>
              </a:solidFill>
              <a:latin typeface="Times New Roman" pitchFamily="18" charset="0"/>
              <a:cs typeface="Times New Roman" pitchFamily="18" charset="0"/>
            </a:endParaRPr>
          </a:p>
        </p:txBody>
      </p:sp>
      <p:sp>
        <p:nvSpPr>
          <p:cNvPr id="12" name="TextBox 11"/>
          <p:cNvSpPr txBox="1"/>
          <p:nvPr/>
        </p:nvSpPr>
        <p:spPr>
          <a:xfrm>
            <a:off x="221111" y="3134919"/>
            <a:ext cx="8788632" cy="1846659"/>
          </a:xfrm>
          <a:prstGeom prst="rect">
            <a:avLst/>
          </a:prstGeom>
          <a:noFill/>
        </p:spPr>
        <p:txBody>
          <a:bodyPr wrap="square" rtlCol="0">
            <a:spAutoFit/>
          </a:bodyPr>
          <a:lstStyle/>
          <a:p>
            <a:pPr algn="just"/>
            <a:r>
              <a:rPr lang="en-US" sz="2400" dirty="0" err="1">
                <a:solidFill>
                  <a:srgbClr val="D60093"/>
                </a:solidFill>
                <a:latin typeface="Times New Roman" panose="02020603050405020304" pitchFamily="18" charset="0"/>
                <a:cs typeface="Times New Roman" panose="02020603050405020304" pitchFamily="18" charset="0"/>
              </a:rPr>
              <a:t>Dự</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đoán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kết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quả</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được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sau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tách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các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ra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khỏi</a:t>
            </a:r>
            <a:r>
              <a:rPr lang="en-US" sz="2400" dirty="0">
                <a:solidFill>
                  <a:srgbClr val="D60093"/>
                </a:solidFill>
                <a:latin typeface="Times New Roman" panose="02020603050405020304" pitchFamily="18" charset="0"/>
                <a:cs typeface="Times New Roman" panose="02020603050405020304" pitchFamily="18" charset="0"/>
              </a:rPr>
              <a:t> dung </a:t>
            </a:r>
            <a:r>
              <a:rPr lang="en-US" sz="2400" dirty="0" err="1">
                <a:solidFill>
                  <a:srgbClr val="D60093"/>
                </a:solidFill>
                <a:latin typeface="Times New Roman" panose="02020603050405020304" pitchFamily="18" charset="0"/>
                <a:cs typeface="Times New Roman" panose="02020603050405020304" pitchFamily="18" charset="0"/>
              </a:rPr>
              <a:t>dịch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sẽ</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như</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thế</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nào</a:t>
            </a:r>
            <a:r>
              <a:rPr lang="en-US" sz="2400" dirty="0">
                <a:solidFill>
                  <a:srgbClr val="D60093"/>
                </a:solidFill>
                <a:latin typeface="Times New Roman" panose="02020603050405020304" pitchFamily="18" charset="0"/>
                <a:cs typeface="Times New Roman" panose="02020603050405020304" pitchFamily="18" charset="0"/>
              </a:rPr>
              <a:t>? </a:t>
            </a:r>
            <a:endParaRPr lang="en-US" sz="2400" dirty="0" smtClean="0">
              <a:solidFill>
                <a:srgbClr val="D60093"/>
              </a:solidFill>
              <a:latin typeface="Times New Roman" panose="02020603050405020304" pitchFamily="18" charset="0"/>
              <a:cs typeface="Times New Roman" panose="02020603050405020304" pitchFamily="18" charset="0"/>
            </a:endParaRPr>
          </a:p>
          <a:p>
            <a:pPr algn="just"/>
            <a:r>
              <a:rPr lang="en-US" sz="2400" dirty="0" err="1" smtClean="0">
                <a:solidFill>
                  <a:srgbClr val="D60093"/>
                </a:solidFill>
                <a:latin typeface="Times New Roman" panose="02020603050405020304" pitchFamily="18" charset="0"/>
                <a:cs typeface="Times New Roman" panose="02020603050405020304" pitchFamily="18" charset="0"/>
              </a:rPr>
              <a:t>Nước</a:t>
            </a:r>
            <a:r>
              <a:rPr lang="en-US" sz="2400" dirty="0" smtClean="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được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là</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tinh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khiết</a:t>
            </a:r>
            <a:r>
              <a:rPr lang="en-US" sz="2400" dirty="0">
                <a:solidFill>
                  <a:srgbClr val="D60093"/>
                </a:solidFill>
                <a:latin typeface="Times New Roman" panose="02020603050405020304" pitchFamily="18" charset="0"/>
                <a:cs typeface="Times New Roman" panose="02020603050405020304" pitchFamily="18" charset="0"/>
              </a:rPr>
              <a:t> hay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Trên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thìa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sứ</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được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gì</a:t>
            </a:r>
            <a:r>
              <a:rPr lang="en-US" sz="2400" dirty="0">
                <a:solidFill>
                  <a:srgbClr val="D60093"/>
                </a:solidFill>
                <a:latin typeface="Times New Roman" panose="02020603050405020304" pitchFamily="18" charset="0"/>
                <a:cs typeface="Times New Roman" panose="02020603050405020304" pitchFamily="18" charset="0"/>
              </a:rPr>
              <a:t>?</a:t>
            </a:r>
          </a:p>
          <a:p>
            <a:endParaRPr lang="en-US" dirty="0"/>
          </a:p>
        </p:txBody>
      </p:sp>
      <p:sp>
        <p:nvSpPr>
          <p:cNvPr id="13" name="Cloud 12"/>
          <p:cNvSpPr/>
          <p:nvPr/>
        </p:nvSpPr>
        <p:spPr>
          <a:xfrm>
            <a:off x="941120" y="4917532"/>
            <a:ext cx="7745680" cy="194046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D60093"/>
              </a:solidFill>
              <a:latin typeface="Times New Roman" pitchFamily="18" charset="0"/>
              <a:cs typeface="Times New Roman" pitchFamily="18" charset="0"/>
            </a:endParaRPr>
          </a:p>
        </p:txBody>
      </p:sp>
      <p:sp>
        <p:nvSpPr>
          <p:cNvPr id="14" name="TextBox 13"/>
          <p:cNvSpPr txBox="1"/>
          <p:nvPr/>
        </p:nvSpPr>
        <p:spPr>
          <a:xfrm>
            <a:off x="1449653" y="5288340"/>
            <a:ext cx="6728613" cy="1569660"/>
          </a:xfrm>
          <a:prstGeom prst="rect">
            <a:avLst/>
          </a:prstGeom>
          <a:noFill/>
        </p:spPr>
        <p:txBody>
          <a:bodyPr wrap="square" rtlCol="0">
            <a:spAutoFit/>
          </a:bodyPr>
          <a:lstStyle/>
          <a:p>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được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sau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tách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các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ra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khỏi</a:t>
            </a:r>
            <a:r>
              <a:rPr lang="en-US" sz="2400" dirty="0">
                <a:solidFill>
                  <a:srgbClr val="D60093"/>
                </a:solidFill>
                <a:latin typeface="Times New Roman" panose="02020603050405020304" pitchFamily="18" charset="0"/>
                <a:cs typeface="Times New Roman" panose="02020603050405020304" pitchFamily="18" charset="0"/>
              </a:rPr>
              <a:t> dung </a:t>
            </a:r>
            <a:r>
              <a:rPr lang="en-US" sz="2400" dirty="0" err="1">
                <a:solidFill>
                  <a:srgbClr val="D60093"/>
                </a:solidFill>
                <a:latin typeface="Times New Roman" panose="02020603050405020304" pitchFamily="18" charset="0"/>
                <a:cs typeface="Times New Roman" panose="02020603050405020304" pitchFamily="18" charset="0"/>
              </a:rPr>
              <a:t>dịch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sẽ</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trở</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về</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trạng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thái</a:t>
            </a:r>
            <a:r>
              <a:rPr lang="en-US" sz="2400" dirty="0">
                <a:solidFill>
                  <a:srgbClr val="D60093"/>
                </a:solidFill>
                <a:latin typeface="Times New Roman" panose="02020603050405020304" pitchFamily="18" charset="0"/>
                <a:cs typeface="Times New Roman" panose="02020603050405020304" pitchFamily="18" charset="0"/>
              </a:rPr>
              <a:t> ban </a:t>
            </a:r>
            <a:r>
              <a:rPr lang="en-US" sz="2400" dirty="0" err="1">
                <a:solidFill>
                  <a:srgbClr val="D60093"/>
                </a:solidFill>
                <a:latin typeface="Times New Roman" panose="02020603050405020304" pitchFamily="18" charset="0"/>
                <a:cs typeface="Times New Roman" panose="02020603050405020304" pitchFamily="18" charset="0"/>
              </a:rPr>
              <a:t>đầu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được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là</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tinh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khiết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Trên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thìa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sứ</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được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tinh</a:t>
            </a:r>
            <a:r>
              <a:rPr lang="en-US" sz="2400" dirty="0">
                <a:solidFill>
                  <a:srgbClr val="D60093"/>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295400" y="76200"/>
            <a:ext cx="632005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en-US" sz="2400" b="1" dirty="0" smtClean="0">
                <a:solidFill>
                  <a:srgbClr val="D60093"/>
                </a:solidFill>
                <a:latin typeface="Times New Roman" pitchFamily="18" charset="0"/>
                <a:cs typeface="Times New Roman" pitchFamily="18" charset="0"/>
              </a:rPr>
              <a:t>5. </a:t>
            </a:r>
            <a:r>
              <a:rPr lang="en-US" sz="2400" b="1" dirty="0" err="1" smtClean="0">
                <a:solidFill>
                  <a:srgbClr val="D60093"/>
                </a:solidFill>
                <a:latin typeface="Times New Roman" pitchFamily="18" charset="0"/>
                <a:cs typeface="Times New Roman" pitchFamily="18" charset="0"/>
              </a:rPr>
              <a:t>Làm</a:t>
            </a:r>
            <a:r>
              <a:rPr lang="en-US" sz="2400" b="1" dirty="0" smtClean="0">
                <a:solidFill>
                  <a:srgbClr val="D60093"/>
                </a:solidFill>
                <a:latin typeface="Times New Roman" pitchFamily="18" charset="0"/>
                <a:cs typeface="Times New Roman" pitchFamily="18" charset="0"/>
              </a:rPr>
              <a:t> </a:t>
            </a:r>
            <a:r>
              <a:rPr lang="en-US" sz="2400" b="1" dirty="0" err="1" smtClean="0">
                <a:solidFill>
                  <a:srgbClr val="D60093"/>
                </a:solidFill>
                <a:latin typeface="Times New Roman" pitchFamily="18" charset="0"/>
                <a:cs typeface="Times New Roman" pitchFamily="18" charset="0"/>
              </a:rPr>
              <a:t>thí</a:t>
            </a:r>
            <a:r>
              <a:rPr lang="en-US" sz="2400" b="1" dirty="0" smtClean="0">
                <a:solidFill>
                  <a:srgbClr val="D60093"/>
                </a:solidFill>
                <a:latin typeface="Times New Roman" pitchFamily="18" charset="0"/>
                <a:cs typeface="Times New Roman" pitchFamily="18" charset="0"/>
              </a:rPr>
              <a:t> </a:t>
            </a:r>
            <a:r>
              <a:rPr lang="en-US" sz="2400" b="1" dirty="0" err="1" smtClean="0">
                <a:solidFill>
                  <a:srgbClr val="D60093"/>
                </a:solidFill>
                <a:latin typeface="Times New Roman" pitchFamily="18" charset="0"/>
                <a:cs typeface="Times New Roman" pitchFamily="18" charset="0"/>
              </a:rPr>
              <a:t>nghiệm</a:t>
            </a:r>
            <a:r>
              <a:rPr lang="en-US" sz="2400" b="1" dirty="0" smtClean="0">
                <a:solidFill>
                  <a:srgbClr val="D60093"/>
                </a:solidFill>
                <a:latin typeface="Times New Roman" pitchFamily="18" charset="0"/>
                <a:cs typeface="Times New Roman" pitchFamily="18" charset="0"/>
              </a:rPr>
              <a:t> </a:t>
            </a:r>
            <a:r>
              <a:rPr lang="en-US" sz="2400" b="1" dirty="0" err="1" smtClean="0">
                <a:solidFill>
                  <a:srgbClr val="D60093"/>
                </a:solidFill>
                <a:latin typeface="Times New Roman" pitchFamily="18" charset="0"/>
                <a:cs typeface="Times New Roman" pitchFamily="18" charset="0"/>
              </a:rPr>
              <a:t>tách</a:t>
            </a:r>
            <a:r>
              <a:rPr lang="en-US" sz="2400" b="1" dirty="0" smtClean="0">
                <a:solidFill>
                  <a:srgbClr val="D60093"/>
                </a:solidFill>
                <a:latin typeface="Times New Roman" pitchFamily="18" charset="0"/>
                <a:cs typeface="Times New Roman" pitchFamily="18" charset="0"/>
              </a:rPr>
              <a:t> chất ra </a:t>
            </a:r>
            <a:r>
              <a:rPr lang="en-US" sz="2400" b="1" dirty="0" err="1" smtClean="0">
                <a:solidFill>
                  <a:srgbClr val="D60093"/>
                </a:solidFill>
                <a:latin typeface="Times New Roman" pitchFamily="18" charset="0"/>
                <a:cs typeface="Times New Roman" pitchFamily="18" charset="0"/>
              </a:rPr>
              <a:t>khỏi</a:t>
            </a:r>
            <a:r>
              <a:rPr lang="en-US" sz="2400" b="1" dirty="0" smtClean="0">
                <a:solidFill>
                  <a:srgbClr val="D60093"/>
                </a:solidFill>
                <a:latin typeface="Times New Roman" pitchFamily="18" charset="0"/>
                <a:cs typeface="Times New Roman" pitchFamily="18" charset="0"/>
              </a:rPr>
              <a:t> dung </a:t>
            </a:r>
            <a:r>
              <a:rPr lang="en-US" sz="2400" b="1" dirty="0" err="1" smtClean="0">
                <a:solidFill>
                  <a:srgbClr val="D60093"/>
                </a:solidFill>
                <a:latin typeface="Times New Roman" pitchFamily="18" charset="0"/>
                <a:cs typeface="Times New Roman" pitchFamily="18" charset="0"/>
              </a:rPr>
              <a:t>dịch</a:t>
            </a:r>
            <a:endParaRPr lang="en-US" sz="2400" b="1" dirty="0">
              <a:solidFill>
                <a:srgbClr val="D60093"/>
              </a:solidFill>
              <a:latin typeface="Times New Roman" pitchFamily="18" charset="0"/>
              <a:cs typeface="Times New Roman" pitchFamily="18"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1415"/>
            <a:ext cx="1143000" cy="697216"/>
          </a:xfrm>
          <a:prstGeom prst="rect">
            <a:avLst/>
          </a:prstGeom>
        </p:spPr>
      </p:pic>
    </p:spTree>
    <p:extLst>
      <p:ext uri="{BB962C8B-B14F-4D97-AF65-F5344CB8AC3E}">
        <p14:creationId xmlns:p14="http://schemas.microsoft.com/office/powerpoint/2010/main" val="4168237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90"/>
                                        </p:tgtEl>
                                        <p:attrNameLst>
                                          <p:attrName>style.visibility</p:attrName>
                                        </p:attrNameLst>
                                      </p:cBhvr>
                                      <p:to>
                                        <p:strVal val="visible"/>
                                      </p:to>
                                    </p:set>
                                    <p:animEffect transition="in" filter="barn(inVertical)">
                                      <p:cBhvr>
                                        <p:cTn id="7" dur="500"/>
                                        <p:tgtEl>
                                          <p:spTgt spid="3090"/>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p:bldP spid="2" grpId="0"/>
      <p:bldP spid="11" grpId="0" animBg="1"/>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endParaRPr>
          </a:p>
        </p:txBody>
      </p:sp>
      <p:sp>
        <p:nvSpPr>
          <p:cNvPr id="7" name="TextBox 6"/>
          <p:cNvSpPr txBox="1"/>
          <p:nvPr/>
        </p:nvSpPr>
        <p:spPr>
          <a:xfrm>
            <a:off x="4549" y="122084"/>
            <a:ext cx="220525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fontAlgn="auto">
              <a:spcBef>
                <a:spcPts val="0"/>
              </a:spcBef>
              <a:spcAft>
                <a:spcPts val="0"/>
              </a:spcAft>
            </a:pPr>
            <a:r>
              <a:rPr lang="en-US" sz="2400" b="1" dirty="0" smtClean="0">
                <a:solidFill>
                  <a:srgbClr val="D60093"/>
                </a:solidFill>
                <a:latin typeface="Times New Roman" pitchFamily="18" charset="0"/>
                <a:cs typeface="Times New Roman" pitchFamily="18" charset="0"/>
              </a:rPr>
              <a:t>6. </a:t>
            </a:r>
            <a:r>
              <a:rPr lang="en-US" sz="2400" b="1" dirty="0" err="1" smtClean="0">
                <a:solidFill>
                  <a:srgbClr val="D60093"/>
                </a:solidFill>
                <a:latin typeface="Times New Roman" pitchFamily="18" charset="0"/>
                <a:cs typeface="Times New Roman" pitchFamily="18" charset="0"/>
              </a:rPr>
              <a:t>Đọc</a:t>
            </a:r>
            <a:r>
              <a:rPr lang="en-US" sz="2400" b="1" dirty="0" smtClean="0">
                <a:solidFill>
                  <a:srgbClr val="D60093"/>
                </a:solidFill>
                <a:latin typeface="Times New Roman" pitchFamily="18" charset="0"/>
                <a:cs typeface="Times New Roman" pitchFamily="18" charset="0"/>
              </a:rPr>
              <a:t> </a:t>
            </a:r>
            <a:r>
              <a:rPr lang="en-US" sz="2400" b="1" dirty="0" err="1" smtClean="0">
                <a:solidFill>
                  <a:srgbClr val="D60093"/>
                </a:solidFill>
                <a:latin typeface="Times New Roman" pitchFamily="18" charset="0"/>
                <a:cs typeface="Times New Roman" pitchFamily="18" charset="0"/>
              </a:rPr>
              <a:t>và</a:t>
            </a:r>
            <a:r>
              <a:rPr lang="en-US" sz="2400" b="1" dirty="0" smtClean="0">
                <a:solidFill>
                  <a:srgbClr val="D60093"/>
                </a:solidFill>
                <a:latin typeface="Times New Roman" pitchFamily="18" charset="0"/>
                <a:cs typeface="Times New Roman" pitchFamily="18" charset="0"/>
              </a:rPr>
              <a:t> </a:t>
            </a:r>
            <a:r>
              <a:rPr lang="en-US" sz="2400" b="1" dirty="0" err="1" smtClean="0">
                <a:solidFill>
                  <a:srgbClr val="D60093"/>
                </a:solidFill>
                <a:latin typeface="Times New Roman" pitchFamily="18" charset="0"/>
                <a:cs typeface="Times New Roman" pitchFamily="18" charset="0"/>
              </a:rPr>
              <a:t>viết</a:t>
            </a:r>
            <a:r>
              <a:rPr lang="en-US" sz="2400" b="1" smtClean="0">
                <a:solidFill>
                  <a:srgbClr val="D60093"/>
                </a:solidFill>
                <a:latin typeface="Times New Roman" pitchFamily="18" charset="0"/>
                <a:cs typeface="Times New Roman" pitchFamily="18" charset="0"/>
              </a:rPr>
              <a:t> </a:t>
            </a:r>
            <a:endParaRPr lang="en-US" sz="2400" b="1" dirty="0">
              <a:solidFill>
                <a:srgbClr val="D60093"/>
              </a:solidFill>
              <a:latin typeface="Times New Roman" pitchFamily="18" charset="0"/>
              <a:cs typeface="Times New Roman" pitchFamily="18" charset="0"/>
            </a:endParaRPr>
          </a:p>
        </p:txBody>
      </p:sp>
      <p:sp>
        <p:nvSpPr>
          <p:cNvPr id="6" name="Cloud 5"/>
          <p:cNvSpPr/>
          <p:nvPr/>
        </p:nvSpPr>
        <p:spPr>
          <a:xfrm>
            <a:off x="4549" y="831811"/>
            <a:ext cx="3881651" cy="208601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D60093"/>
              </a:solidFill>
              <a:latin typeface="Times New Roman" pitchFamily="18" charset="0"/>
              <a:cs typeface="Times New Roman" pitchFamily="18" charset="0"/>
            </a:endParaRPr>
          </a:p>
        </p:txBody>
      </p:sp>
      <p:sp>
        <p:nvSpPr>
          <p:cNvPr id="8" name="TextBox 7"/>
          <p:cNvSpPr txBox="1"/>
          <p:nvPr/>
        </p:nvSpPr>
        <p:spPr>
          <a:xfrm>
            <a:off x="457200" y="1137097"/>
            <a:ext cx="3200400" cy="1569660"/>
          </a:xfrm>
          <a:prstGeom prst="rect">
            <a:avLst/>
          </a:prstGeom>
          <a:noFill/>
        </p:spPr>
        <p:txBody>
          <a:bodyPr wrap="square" rtlCol="0">
            <a:spAutoFit/>
          </a:bodyPr>
          <a:lstStyle/>
          <a:p>
            <a:r>
              <a:rPr lang="en-US" sz="2400" dirty="0" err="1">
                <a:solidFill>
                  <a:srgbClr val="000099"/>
                </a:solidFill>
                <a:latin typeface="Times New Roman" panose="02020603050405020304" pitchFamily="18" charset="0"/>
                <a:cs typeface="Times New Roman" panose="02020603050405020304" pitchFamily="18" charset="0"/>
              </a:rPr>
              <a:t>Chọn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một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sử</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dụng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trong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đời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ngày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viết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cách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tạo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thành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2209800" y="3106738"/>
            <a:ext cx="6873922" cy="3141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30522" y="3338741"/>
            <a:ext cx="6232478" cy="2677656"/>
          </a:xfrm>
          <a:prstGeom prst="rect">
            <a:avLst/>
          </a:prstGeom>
          <a:noFill/>
        </p:spPr>
        <p:txBody>
          <a:bodyPr wrap="square" rtlCol="0">
            <a:spAutoFit/>
          </a:bodyPr>
          <a:lstStyle/>
          <a:p>
            <a:pPr lvl="0" algn="just"/>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sử</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dụng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trong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đời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ngày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Pha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giải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nhiệt</a:t>
            </a:r>
            <a:endParaRPr lang="en-US" sz="2400" dirty="0">
              <a:solidFill>
                <a:srgbClr val="000099"/>
              </a:solidFill>
              <a:latin typeface="Times New Roman" panose="02020603050405020304" pitchFamily="18" charset="0"/>
              <a:cs typeface="Times New Roman" panose="02020603050405020304" pitchFamily="18" charset="0"/>
            </a:endParaRPr>
          </a:p>
          <a:p>
            <a:pPr lvl="0" algn="just"/>
            <a:r>
              <a:rPr lang="en-US" sz="2400" dirty="0" err="1">
                <a:solidFill>
                  <a:srgbClr val="000099"/>
                </a:solidFill>
                <a:latin typeface="Times New Roman" panose="02020603050405020304" pitchFamily="18" charset="0"/>
                <a:cs typeface="Times New Roman" panose="02020603050405020304" pitchFamily="18" charset="0"/>
              </a:rPr>
              <a:t>Cách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làm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Lấy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một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cốc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lọc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trong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suốt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sau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vào</a:t>
            </a:r>
            <a:r>
              <a:rPr lang="en-US" sz="2400" dirty="0">
                <a:solidFill>
                  <a:srgbClr val="000099"/>
                </a:solidFill>
                <a:latin typeface="Times New Roman" panose="02020603050405020304" pitchFamily="18" charset="0"/>
                <a:cs typeface="Times New Roman" panose="02020603050405020304" pitchFamily="18" charset="0"/>
              </a:rPr>
              <a:t> 23 </a:t>
            </a:r>
            <a:r>
              <a:rPr lang="en-US" sz="2400" dirty="0" err="1">
                <a:solidFill>
                  <a:srgbClr val="000099"/>
                </a:solidFill>
                <a:latin typeface="Times New Roman" panose="02020603050405020304" pitchFamily="18" charset="0"/>
                <a:cs typeface="Times New Roman" panose="02020603050405020304" pitchFamily="18" charset="0"/>
              </a:rPr>
              <a:t>thìa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ăn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cốt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bỏ</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thêm</a:t>
            </a:r>
            <a:r>
              <a:rPr lang="en-US" sz="2400" dirty="0">
                <a:solidFill>
                  <a:srgbClr val="000099"/>
                </a:solidFill>
                <a:latin typeface="Times New Roman" panose="02020603050405020304" pitchFamily="18" charset="0"/>
                <a:cs typeface="Times New Roman" panose="02020603050405020304" pitchFamily="18" charset="0"/>
              </a:rPr>
              <a:t> 14 </a:t>
            </a:r>
            <a:r>
              <a:rPr lang="en-US" sz="2400" dirty="0" err="1">
                <a:solidFill>
                  <a:srgbClr val="000099"/>
                </a:solidFill>
                <a:latin typeface="Times New Roman" panose="02020603050405020304" pitchFamily="18" charset="0"/>
                <a:cs typeface="Times New Roman" panose="02020603050405020304" pitchFamily="18" charset="0"/>
              </a:rPr>
              <a:t>thìa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ăn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tinh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trắng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Sau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lấy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thìa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khoắng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đều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đến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tan </a:t>
            </a:r>
            <a:r>
              <a:rPr lang="en-US" sz="2400" dirty="0" err="1">
                <a:solidFill>
                  <a:srgbClr val="000099"/>
                </a:solidFill>
                <a:latin typeface="Times New Roman" panose="02020603050405020304" pitchFamily="18" charset="0"/>
                <a:cs typeface="Times New Roman" panose="02020603050405020304" pitchFamily="18" charset="0"/>
              </a:rPr>
              <a:t>hết</a:t>
            </a:r>
            <a:r>
              <a:rPr lang="en-US" sz="2400" dirty="0">
                <a:solidFill>
                  <a:srgbClr val="000099"/>
                </a:solidFill>
                <a:latin typeface="Times New Roman" panose="02020603050405020304" pitchFamily="18" charset="0"/>
                <a:cs typeface="Times New Roman" panose="02020603050405020304" pitchFamily="18" charset="0"/>
              </a:rPr>
              <a:t> ta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a:t>
            </a:r>
          </a:p>
        </p:txBody>
      </p:sp>
      <p:pic>
        <p:nvPicPr>
          <p:cNvPr id="3074" name="Picture 2" descr="36358cay00ek3p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9793138">
            <a:off x="5775776" y="80189"/>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97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3"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endParaRPr>
          </a:p>
        </p:txBody>
      </p:sp>
      <p:sp>
        <p:nvSpPr>
          <p:cNvPr id="3" name="Rectangle 2"/>
          <p:cNvSpPr/>
          <p:nvPr/>
        </p:nvSpPr>
        <p:spPr>
          <a:xfrm>
            <a:off x="0" y="0"/>
            <a:ext cx="4384534" cy="619272"/>
          </a:xfrm>
          <a:prstGeom prst="rect">
            <a:avLst/>
          </a:prstGeom>
        </p:spPr>
        <p:txBody>
          <a:bodyPr wrap="none">
            <a:spAutoFit/>
          </a:bodyPr>
          <a:lstStyle/>
          <a:p>
            <a:pPr>
              <a:lnSpc>
                <a:spcPct val="107000"/>
              </a:lnSpc>
              <a:spcAft>
                <a:spcPts val="800"/>
              </a:spcAft>
            </a:pPr>
            <a:r>
              <a:rPr lang="en-US" sz="32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3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0" y="530516"/>
            <a:ext cx="8991600" cy="1569660"/>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góc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khỏi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a:solidFill>
                  <a:srgbClr val="FF0000"/>
                </a:solidFill>
                <a:latin typeface="Times New Roman" panose="02020603050405020304" pitchFamily="18" charset="0"/>
                <a:cs typeface="Times New Roman" panose="02020603050405020304" pitchFamily="18" charset="0"/>
              </a:rPr>
              <a:t>cát</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sỏi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cát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trấu</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b.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khỏi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chuẩn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9570" y="2100176"/>
            <a:ext cx="9114430" cy="4893647"/>
          </a:xfrm>
          <a:prstGeom prst="rect">
            <a:avLst/>
          </a:prstGeom>
          <a:noFill/>
        </p:spPr>
        <p:txBody>
          <a:bodyPr wrap="square" rtlCol="0">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b. </a:t>
            </a:r>
            <a:r>
              <a:rPr lang="en-US" sz="2400" b="1" dirty="0" err="1">
                <a:solidFill>
                  <a:srgbClr val="FF0000"/>
                </a:solidFill>
                <a:latin typeface="Times New Roman" panose="02020603050405020304" pitchFamily="18" charset="0"/>
                <a:cs typeface="Times New Roman" panose="02020603050405020304" pitchFamily="18" charset="0"/>
              </a:rPr>
              <a:t>Tách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hỗn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endParaRPr lang="en-US" sz="2400" dirty="0">
              <a:solidFill>
                <a:srgbClr val="FF0000"/>
              </a:solidFill>
              <a:latin typeface="Times New Roman" panose="02020603050405020304" pitchFamily="18" charset="0"/>
              <a:cs typeface="Times New Roman" panose="02020603050405020304" pitchFamily="18" charset="0"/>
            </a:endParaRPr>
          </a:p>
          <a:p>
            <a:pPr lvl="0" algn="just"/>
            <a:r>
              <a:rPr lang="en-US" sz="2400" dirty="0">
                <a:solidFill>
                  <a:srgbClr val="000099"/>
                </a:solidFill>
                <a:latin typeface="Times New Roman" panose="02020603050405020304" pitchFamily="18" charset="0"/>
                <a:cs typeface="Times New Roman" panose="02020603050405020304" pitchFamily="18" charset="0"/>
              </a:rPr>
              <a:t>Ta </a:t>
            </a:r>
            <a:r>
              <a:rPr lang="en-US" sz="2400" dirty="0" err="1">
                <a:solidFill>
                  <a:srgbClr val="000099"/>
                </a:solidFill>
                <a:latin typeface="Times New Roman" panose="02020603050405020304" pitchFamily="18" charset="0"/>
                <a:cs typeface="Times New Roman" panose="02020603050405020304" pitchFamily="18" charset="0"/>
              </a:rPr>
              <a:t>dùng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lỗ</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nhỏ</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để</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sỏi</a:t>
            </a:r>
            <a:r>
              <a:rPr lang="en-US" sz="2400" dirty="0">
                <a:solidFill>
                  <a:srgbClr val="000099"/>
                </a:solidFill>
                <a:latin typeface="Times New Roman" panose="02020603050405020304" pitchFamily="18" charset="0"/>
                <a:cs typeface="Times New Roman" panose="02020603050405020304" pitchFamily="18" charset="0"/>
              </a:rPr>
              <a:t>.</a:t>
            </a:r>
          </a:p>
          <a:p>
            <a:pPr algn="just"/>
            <a:r>
              <a:rPr lang="en-US" sz="2400" dirty="0" err="1">
                <a:solidFill>
                  <a:srgbClr val="000099"/>
                </a:solidFill>
                <a:latin typeface="Times New Roman" panose="02020603050405020304" pitchFamily="18" charset="0"/>
                <a:cs typeface="Times New Roman" panose="02020603050405020304" pitchFamily="18" charset="0"/>
              </a:rPr>
              <a:t>Thực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hiện</a:t>
            </a:r>
            <a:r>
              <a:rPr lang="en-US" sz="2400" dirty="0">
                <a:solidFill>
                  <a:srgbClr val="000099"/>
                </a:solidFill>
                <a:latin typeface="Times New Roman" panose="02020603050405020304" pitchFamily="18" charset="0"/>
                <a:cs typeface="Times New Roman" panose="02020603050405020304" pitchFamily="18" charset="0"/>
              </a:rPr>
              <a:t>: Ta </a:t>
            </a:r>
            <a:r>
              <a:rPr lang="en-US" sz="2400" dirty="0" err="1">
                <a:solidFill>
                  <a:srgbClr val="000099"/>
                </a:solidFill>
                <a:latin typeface="Times New Roman" panose="02020603050405020304" pitchFamily="18" charset="0"/>
                <a:cs typeface="Times New Roman" panose="02020603050405020304" pitchFamily="18" charset="0"/>
              </a:rPr>
              <a:t>đổ</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sỏi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xong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dùng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tay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sàng</a:t>
            </a:r>
            <a:r>
              <a:rPr lang="en-US" sz="2400" dirty="0">
                <a:solidFill>
                  <a:srgbClr val="000099"/>
                </a:solidFill>
                <a:latin typeface="Times New Roman" panose="02020603050405020304" pitchFamily="18" charset="0"/>
                <a:cs typeface="Times New Roman" panose="02020603050405020304" pitchFamily="18" charset="0"/>
              </a:rPr>
              <a:t> qua </a:t>
            </a:r>
            <a:r>
              <a:rPr lang="en-US" sz="2400" dirty="0" err="1">
                <a:solidFill>
                  <a:srgbClr val="000099"/>
                </a:solidFill>
                <a:latin typeface="Times New Roman" panose="02020603050405020304" pitchFamily="18" charset="0"/>
                <a:cs typeface="Times New Roman" panose="02020603050405020304" pitchFamily="18" charset="0"/>
              </a:rPr>
              <a:t>sàng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đến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hết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còn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trong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sàng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toàn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sỏi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thì</a:t>
            </a:r>
            <a:r>
              <a:rPr lang="en-US" sz="2400" dirty="0">
                <a:solidFill>
                  <a:srgbClr val="000099"/>
                </a:solidFill>
                <a:latin typeface="Times New Roman" panose="02020603050405020304" pitchFamily="18" charset="0"/>
                <a:cs typeface="Times New Roman" panose="02020603050405020304" pitchFamily="18" charset="0"/>
              </a:rPr>
              <a:t> ta </a:t>
            </a:r>
            <a:r>
              <a:rPr lang="en-US" sz="2400" dirty="0" err="1">
                <a:solidFill>
                  <a:srgbClr val="000099"/>
                </a:solidFill>
                <a:latin typeface="Times New Roman" panose="02020603050405020304" pitchFamily="18" charset="0"/>
                <a:cs typeface="Times New Roman" panose="02020603050405020304" pitchFamily="18" charset="0"/>
              </a:rPr>
              <a:t>hoàn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thành</a:t>
            </a:r>
            <a:r>
              <a:rPr lang="en-US" sz="2400" dirty="0">
                <a:solidFill>
                  <a:srgbClr val="000099"/>
                </a:solidFill>
                <a:latin typeface="Times New Roman" panose="02020603050405020304" pitchFamily="18" charset="0"/>
                <a:cs typeface="Times New Roman" panose="02020603050405020304" pitchFamily="18" charset="0"/>
              </a:rPr>
              <a:t>.</a:t>
            </a:r>
          </a:p>
          <a:p>
            <a:pPr lvl="0" algn="just"/>
            <a:r>
              <a:rPr lang="en-US" sz="2400" dirty="0">
                <a:solidFill>
                  <a:srgbClr val="000099"/>
                </a:solidFill>
                <a:latin typeface="Times New Roman" panose="02020603050405020304" pitchFamily="18" charset="0"/>
                <a:cs typeface="Times New Roman" panose="02020603050405020304" pitchFamily="18" charset="0"/>
              </a:rPr>
              <a:t>Ta </a:t>
            </a:r>
            <a:r>
              <a:rPr lang="en-US" sz="2400" dirty="0" err="1">
                <a:solidFill>
                  <a:srgbClr val="000099"/>
                </a:solidFill>
                <a:latin typeface="Times New Roman" panose="02020603050405020304" pitchFamily="18" charset="0"/>
                <a:cs typeface="Times New Roman" panose="02020603050405020304" pitchFamily="18" charset="0"/>
              </a:rPr>
              <a:t>dùng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rây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để</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lấy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a:t>
            </a:r>
          </a:p>
          <a:p>
            <a:pPr algn="just"/>
            <a:r>
              <a:rPr lang="en-US" sz="2400" dirty="0" err="1">
                <a:solidFill>
                  <a:srgbClr val="000099"/>
                </a:solidFill>
                <a:latin typeface="Times New Roman" panose="02020603050405020304" pitchFamily="18" charset="0"/>
                <a:cs typeface="Times New Roman" panose="02020603050405020304" pitchFamily="18" charset="0"/>
              </a:rPr>
              <a:t>Thực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hiện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Để</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rây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một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tô</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sau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đổ</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rây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sẽ</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từ</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từ</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bát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sẽ</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giữ</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lại</a:t>
            </a:r>
            <a:r>
              <a:rPr lang="en-US" sz="2400" dirty="0">
                <a:solidFill>
                  <a:srgbClr val="000099"/>
                </a:solidFill>
                <a:latin typeface="Times New Roman" panose="02020603050405020304" pitchFamily="18" charset="0"/>
                <a:cs typeface="Times New Roman" panose="02020603050405020304" pitchFamily="18" charset="0"/>
              </a:rPr>
              <a:t> ở </a:t>
            </a:r>
            <a:r>
              <a:rPr lang="en-US" sz="2400" dirty="0" err="1">
                <a:solidFill>
                  <a:srgbClr val="000099"/>
                </a:solidFill>
                <a:latin typeface="Times New Roman" panose="02020603050405020304" pitchFamily="18" charset="0"/>
                <a:cs typeface="Times New Roman" panose="02020603050405020304" pitchFamily="18" charset="0"/>
              </a:rPr>
              <a:t>trên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rây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nào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hết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thì</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hoàn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thành</a:t>
            </a:r>
            <a:r>
              <a:rPr lang="en-US" sz="2400" dirty="0">
                <a:solidFill>
                  <a:srgbClr val="000099"/>
                </a:solidFill>
                <a:latin typeface="Times New Roman" panose="02020603050405020304" pitchFamily="18" charset="0"/>
                <a:cs typeface="Times New Roman" panose="02020603050405020304" pitchFamily="18" charset="0"/>
              </a:rPr>
              <a:t>.</a:t>
            </a:r>
          </a:p>
          <a:p>
            <a:pPr lvl="0" algn="just"/>
            <a:r>
              <a:rPr lang="en-US" sz="2400" dirty="0">
                <a:solidFill>
                  <a:srgbClr val="000099"/>
                </a:solidFill>
                <a:latin typeface="Times New Roman" panose="02020603050405020304" pitchFamily="18" charset="0"/>
                <a:cs typeface="Times New Roman" panose="02020603050405020304" pitchFamily="18" charset="0"/>
              </a:rPr>
              <a:t>Ta </a:t>
            </a:r>
            <a:r>
              <a:rPr lang="en-US" sz="2400" dirty="0" err="1">
                <a:solidFill>
                  <a:srgbClr val="000099"/>
                </a:solidFill>
                <a:latin typeface="Times New Roman" panose="02020603050405020304" pitchFamily="18" charset="0"/>
                <a:cs typeface="Times New Roman" panose="02020603050405020304" pitchFamily="18" charset="0"/>
              </a:rPr>
              <a:t>dùng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rổ</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lỗ</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nhỏ</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để</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tách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trấu</a:t>
            </a:r>
            <a:endParaRPr lang="en-US" sz="2400" dirty="0">
              <a:solidFill>
                <a:srgbClr val="000099"/>
              </a:solidFill>
              <a:latin typeface="Times New Roman" panose="02020603050405020304" pitchFamily="18" charset="0"/>
              <a:cs typeface="Times New Roman" panose="02020603050405020304" pitchFamily="18" charset="0"/>
            </a:endParaRPr>
          </a:p>
          <a:p>
            <a:pPr algn="just"/>
            <a:r>
              <a:rPr lang="en-US" sz="2400" dirty="0" err="1">
                <a:solidFill>
                  <a:srgbClr val="000099"/>
                </a:solidFill>
                <a:latin typeface="Times New Roman" panose="02020603050405020304" pitchFamily="18" charset="0"/>
                <a:cs typeface="Times New Roman" panose="02020603050405020304" pitchFamily="18" charset="0"/>
              </a:rPr>
              <a:t>Thực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hiện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Để</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rổ</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một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tô</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sau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đổ</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hỗn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hợp</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trấu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rổ</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sẽ</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từ</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từ</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bát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trấu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sẽ</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giữ</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lại</a:t>
            </a:r>
            <a:r>
              <a:rPr lang="en-US" sz="2400" dirty="0">
                <a:solidFill>
                  <a:srgbClr val="000099"/>
                </a:solidFill>
                <a:latin typeface="Times New Roman" panose="02020603050405020304" pitchFamily="18" charset="0"/>
                <a:cs typeface="Times New Roman" panose="02020603050405020304" pitchFamily="18" charset="0"/>
              </a:rPr>
              <a:t> ở </a:t>
            </a:r>
            <a:r>
              <a:rPr lang="en-US" sz="2400" dirty="0" err="1">
                <a:solidFill>
                  <a:srgbClr val="000099"/>
                </a:solidFill>
                <a:latin typeface="Times New Roman" panose="02020603050405020304" pitchFamily="18" charset="0"/>
                <a:cs typeface="Times New Roman" panose="02020603050405020304" pitchFamily="18" charset="0"/>
              </a:rPr>
              <a:t>trên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rây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nào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hết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thì</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hoàn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thành</a:t>
            </a:r>
            <a:r>
              <a:rPr lang="en-US" sz="2400" dirty="0" smtClean="0">
                <a:solidFill>
                  <a:srgbClr val="000099"/>
                </a:solidFill>
                <a:latin typeface="Times New Roman" panose="02020603050405020304" pitchFamily="18" charset="0"/>
                <a:cs typeface="Times New Roman" panose="02020603050405020304" pitchFamily="18" charset="0"/>
              </a:rPr>
              <a:t>.</a:t>
            </a:r>
            <a:endParaRPr lang="en-US"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896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endParaRPr>
          </a:p>
        </p:txBody>
      </p:sp>
      <p:sp>
        <p:nvSpPr>
          <p:cNvPr id="3" name="Rectangle 2"/>
          <p:cNvSpPr/>
          <p:nvPr/>
        </p:nvSpPr>
        <p:spPr>
          <a:xfrm>
            <a:off x="0" y="0"/>
            <a:ext cx="4384534" cy="619272"/>
          </a:xfrm>
          <a:prstGeom prst="rect">
            <a:avLst/>
          </a:prstGeom>
        </p:spPr>
        <p:txBody>
          <a:bodyPr wrap="none">
            <a:spAutoFit/>
          </a:bodyPr>
          <a:lstStyle/>
          <a:p>
            <a:pPr>
              <a:lnSpc>
                <a:spcPct val="107000"/>
              </a:lnSpc>
              <a:spcAft>
                <a:spcPts val="800"/>
              </a:spcAft>
            </a:pPr>
            <a:r>
              <a:rPr lang="en-US" sz="32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3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6286" y="795477"/>
            <a:ext cx="8991600" cy="1938992"/>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dirty="0" err="1" smtClean="0">
                <a:solidFill>
                  <a:srgbClr val="FF0000"/>
                </a:solidFill>
                <a:latin typeface="Times New Roman" panose="02020603050405020304" pitchFamily="18" charset="0"/>
                <a:cs typeface="Times New Roman" panose="02020603050405020304" pitchFamily="18" charset="0"/>
              </a:rPr>
              <a:t>Lấy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góc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khỏi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a:solidFill>
                  <a:srgbClr val="FF0000"/>
                </a:solidFill>
                <a:latin typeface="Times New Roman" panose="02020603050405020304" pitchFamily="18" charset="0"/>
                <a:cs typeface="Times New Roman" panose="02020603050405020304" pitchFamily="18" charset="0"/>
              </a:rPr>
              <a:t>cát</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sỏi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cát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trấu</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xét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hỗn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hợp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thu</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9" name="TextBox 8"/>
          <p:cNvSpPr txBox="1"/>
          <p:nvPr/>
        </p:nvSpPr>
        <p:spPr>
          <a:xfrm>
            <a:off x="36286" y="2892546"/>
            <a:ext cx="9114430" cy="1569660"/>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hỗn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 </a:t>
            </a:r>
            <a:r>
              <a:rPr lang="en-US" sz="2400" dirty="0" err="1">
                <a:solidFill>
                  <a:srgbClr val="000099"/>
                </a:solidFill>
                <a:latin typeface="Times New Roman" panose="02020603050405020304" pitchFamily="18" charset="0"/>
                <a:cs typeface="Times New Roman" panose="02020603050405020304" pitchFamily="18" charset="0"/>
              </a:rPr>
              <a:t>sỏi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sỏi</a:t>
            </a:r>
            <a:r>
              <a:rPr lang="en-US" sz="2400" dirty="0">
                <a:solidFill>
                  <a:srgbClr val="000099"/>
                </a:solidFill>
                <a:latin typeface="Times New Roman" panose="02020603050405020304" pitchFamily="18" charset="0"/>
                <a:cs typeface="Times New Roman" panose="02020603050405020304" pitchFamily="18" charset="0"/>
              </a:rPr>
              <a:t>.</a:t>
            </a:r>
          </a:p>
          <a:p>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 </a:t>
            </a:r>
            <a:r>
              <a:rPr lang="en-US" sz="2400" dirty="0" err="1">
                <a:solidFill>
                  <a:srgbClr val="000099"/>
                </a:solidFill>
                <a:latin typeface="Times New Roman" panose="02020603050405020304" pitchFamily="18" charset="0"/>
                <a:cs typeface="Times New Roman" panose="02020603050405020304" pitchFamily="18" charset="0"/>
              </a:rPr>
              <a:t>cát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cát</a:t>
            </a:r>
            <a:endParaRPr lang="en-US" sz="2400" dirty="0">
              <a:solidFill>
                <a:srgbClr val="000099"/>
              </a:solidFill>
              <a:latin typeface="Times New Roman" panose="02020603050405020304" pitchFamily="18" charset="0"/>
              <a:cs typeface="Times New Roman" panose="02020603050405020304" pitchFamily="18" charset="0"/>
            </a:endParaRPr>
          </a:p>
          <a:p>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 </a:t>
            </a:r>
            <a:r>
              <a:rPr lang="en-US" sz="2400" dirty="0" err="1">
                <a:solidFill>
                  <a:srgbClr val="000099"/>
                </a:solidFill>
                <a:latin typeface="Times New Roman" panose="02020603050405020304" pitchFamily="18" charset="0"/>
                <a:cs typeface="Times New Roman" panose="02020603050405020304" pitchFamily="18" charset="0"/>
              </a:rPr>
              <a:t>trấu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trấu</a:t>
            </a:r>
            <a:r>
              <a:rPr lang="en-US" sz="2400" dirty="0">
                <a:solidFill>
                  <a:srgbClr val="000099"/>
                </a:solidFill>
                <a:latin typeface="Times New Roman" panose="02020603050405020304" pitchFamily="18" charset="0"/>
                <a:cs typeface="Times New Roman" panose="02020603050405020304" pitchFamily="18" charset="0"/>
              </a:rPr>
              <a:t>.</a:t>
            </a:r>
          </a:p>
        </p:txBody>
      </p:sp>
      <p:pic>
        <p:nvPicPr>
          <p:cNvPr id="2050" name="Picture 2" descr="36358cay00ek3p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17686" y="1523999"/>
            <a:ext cx="1828798" cy="853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29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endParaRPr>
          </a:p>
        </p:txBody>
      </p:sp>
      <p:sp>
        <p:nvSpPr>
          <p:cNvPr id="3" name="Rectangle 2"/>
          <p:cNvSpPr/>
          <p:nvPr/>
        </p:nvSpPr>
        <p:spPr>
          <a:xfrm>
            <a:off x="0" y="0"/>
            <a:ext cx="4384534" cy="619272"/>
          </a:xfrm>
          <a:prstGeom prst="rect">
            <a:avLst/>
          </a:prstGeom>
        </p:spPr>
        <p:txBody>
          <a:bodyPr wrap="none">
            <a:spAutoFit/>
          </a:bodyPr>
          <a:lstStyle/>
          <a:p>
            <a:pPr>
              <a:lnSpc>
                <a:spcPct val="107000"/>
              </a:lnSpc>
              <a:spcAft>
                <a:spcPts val="800"/>
              </a:spcAft>
            </a:pPr>
            <a:r>
              <a:rPr lang="en-US" sz="32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3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10551" y="563554"/>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en-US" sz="2000" b="1"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2000" b="1"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altLang="en-US" sz="2000" b="1"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altLang="en-US" sz="2000" b="1"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kumimoji="0" lang="en-US" altLang="en-US" sz="2000" b="1"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VNEN </a:t>
            </a:r>
            <a:r>
              <a:rPr kumimoji="0" lang="en-US" altLang="en-US" sz="2000" b="1"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altLang="en-US" sz="2000" b="1"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000" b="1"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altLang="en-US" sz="2000" b="1"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en-US" sz="2000" b="1"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đun</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sôi</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000" b="0" i="0" u="none" strike="noStrike" cap="none" normalizeH="0" baseline="0" dirty="0" smtClean="0">
                <a:ln>
                  <a:noFill/>
                </a:ln>
                <a:solidFill>
                  <a:srgbClr val="1A0DA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8" descr="https://tech12h.com/sites/default/files/styles/inbody400/public/8_37.png?itok=19Y8ll4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89271"/>
            <a:ext cx="4232133" cy="37115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2479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0" y="1887538"/>
            <a:ext cx="7826181" cy="707886"/>
          </a:xfrm>
          <a:prstGeom prst="rect">
            <a:avLst/>
          </a:prstGeom>
          <a:noFill/>
        </p:spPr>
        <p:txBody>
          <a:bodyPr wrap="none" rtlCol="0">
            <a:spAutoFit/>
          </a:bodyPr>
          <a:lstStyle/>
          <a:p>
            <a:r>
              <a:rPr lang="en-US" sz="2000" dirty="0">
                <a:solidFill>
                  <a:srgbClr val="000099"/>
                </a:solidFill>
                <a:latin typeface="Times New Roman" panose="02020603050405020304" pitchFamily="18" charset="0"/>
                <a:cs typeface="Times New Roman" panose="02020603050405020304" pitchFamily="18" charset="0"/>
              </a:rPr>
              <a:t>b. </a:t>
            </a:r>
            <a:r>
              <a:rPr lang="en-US" sz="2000" dirty="0" err="1">
                <a:solidFill>
                  <a:srgbClr val="000099"/>
                </a:solidFill>
                <a:latin typeface="Times New Roman" panose="02020603050405020304" pitchFamily="18" charset="0"/>
                <a:cs typeface="Times New Roman" panose="02020603050405020304" pitchFamily="18" charset="0"/>
              </a:rPr>
              <a:t>Thực</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hành</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tách</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nước</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ra</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khỏi</a:t>
            </a:r>
            <a:r>
              <a:rPr lang="en-US" sz="2000" dirty="0">
                <a:solidFill>
                  <a:srgbClr val="000099"/>
                </a:solidFill>
                <a:latin typeface="Times New Roman" panose="02020603050405020304" pitchFamily="18" charset="0"/>
                <a:cs typeface="Times New Roman" panose="02020603050405020304" pitchFamily="18" charset="0"/>
              </a:rPr>
              <a:t> dung </a:t>
            </a:r>
            <a:r>
              <a:rPr lang="en-US" sz="2000" dirty="0" err="1">
                <a:solidFill>
                  <a:srgbClr val="000099"/>
                </a:solidFill>
                <a:latin typeface="Times New Roman" panose="02020603050405020304" pitchFamily="18" charset="0"/>
                <a:cs typeface="Times New Roman" panose="02020603050405020304" pitchFamily="18" charset="0"/>
              </a:rPr>
              <a:t>dịch</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bằng</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dụng</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cụ</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chưng</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cất</a:t>
            </a:r>
            <a:r>
              <a:rPr lang="en-US" sz="2000" dirty="0">
                <a:solidFill>
                  <a:srgbClr val="000099"/>
                </a:solidFill>
                <a:latin typeface="Times New Roman" panose="02020603050405020304" pitchFamily="18" charset="0"/>
                <a:cs typeface="Times New Roman" panose="02020603050405020304" pitchFamily="18" charset="0"/>
              </a:rPr>
              <a:t>.</a:t>
            </a:r>
          </a:p>
          <a:p>
            <a:r>
              <a:rPr lang="en-US" sz="2000" dirty="0">
                <a:solidFill>
                  <a:srgbClr val="000099"/>
                </a:solidFill>
                <a:latin typeface="Times New Roman" panose="02020603050405020304" pitchFamily="18" charset="0"/>
                <a:cs typeface="Times New Roman" panose="02020603050405020304" pitchFamily="18" charset="0"/>
              </a:rPr>
              <a:t>c. </a:t>
            </a:r>
            <a:r>
              <a:rPr lang="en-US" sz="2000" dirty="0" err="1">
                <a:solidFill>
                  <a:srgbClr val="000099"/>
                </a:solidFill>
                <a:latin typeface="Times New Roman" panose="02020603050405020304" pitchFamily="18" charset="0"/>
                <a:cs typeface="Times New Roman" panose="02020603050405020304" pitchFamily="18" charset="0"/>
              </a:rPr>
              <a:t>Nhận</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xét</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về</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nước</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được</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tách</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ra</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từ</a:t>
            </a:r>
            <a:r>
              <a:rPr lang="en-US" sz="2000" dirty="0">
                <a:solidFill>
                  <a:srgbClr val="000099"/>
                </a:solidFill>
                <a:latin typeface="Times New Roman" panose="02020603050405020304" pitchFamily="18" charset="0"/>
                <a:cs typeface="Times New Roman" panose="02020603050405020304" pitchFamily="18" charset="0"/>
              </a:rPr>
              <a:t> dung </a:t>
            </a:r>
            <a:r>
              <a:rPr lang="en-US" sz="2000" dirty="0" err="1">
                <a:solidFill>
                  <a:srgbClr val="000099"/>
                </a:solidFill>
                <a:latin typeface="Times New Roman" panose="02020603050405020304" pitchFamily="18" charset="0"/>
                <a:cs typeface="Times New Roman" panose="02020603050405020304" pitchFamily="18" charset="0"/>
              </a:rPr>
              <a:t>dịch</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nước</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đường</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và</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viết</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vào</a:t>
            </a:r>
            <a:r>
              <a:rPr lang="en-US" sz="2000" dirty="0">
                <a:solidFill>
                  <a:srgbClr val="000099"/>
                </a:solidFill>
                <a:latin typeface="Times New Roman" panose="02020603050405020304" pitchFamily="18" charset="0"/>
                <a:cs typeface="Times New Roman" panose="02020603050405020304" pitchFamily="18" charset="0"/>
              </a:rPr>
              <a:t> </a:t>
            </a:r>
            <a:r>
              <a:rPr lang="en-US" sz="2000" dirty="0" err="1">
                <a:solidFill>
                  <a:srgbClr val="000099"/>
                </a:solidFill>
                <a:latin typeface="Times New Roman" panose="02020603050405020304" pitchFamily="18" charset="0"/>
                <a:cs typeface="Times New Roman" panose="02020603050405020304" pitchFamily="18" charset="0"/>
              </a:rPr>
              <a:t>vở</a:t>
            </a:r>
            <a:r>
              <a:rPr lang="en-US" sz="2000" dirty="0">
                <a:solidFill>
                  <a:srgbClr val="000099"/>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582551" y="2969161"/>
            <a:ext cx="4571999" cy="3170099"/>
          </a:xfrm>
          <a:prstGeom prst="rect">
            <a:avLst/>
          </a:prstGeom>
          <a:noFill/>
        </p:spPr>
        <p:txBody>
          <a:bodyPr wrap="square" rtlCol="0">
            <a:spAutoFit/>
          </a:bodyPr>
          <a:lstStyle/>
          <a:p>
            <a:r>
              <a:rPr lang="en-US" sz="2000" dirty="0">
                <a:solidFill>
                  <a:srgbClr val="D60093"/>
                </a:solidFill>
                <a:latin typeface="Times New Roman" panose="02020603050405020304" pitchFamily="18" charset="0"/>
                <a:cs typeface="Times New Roman" panose="02020603050405020304" pitchFamily="18" charset="0"/>
              </a:rPr>
              <a:t>b. </a:t>
            </a:r>
            <a:r>
              <a:rPr lang="en-US" sz="2000" dirty="0" err="1">
                <a:solidFill>
                  <a:srgbClr val="D60093"/>
                </a:solidFill>
                <a:latin typeface="Times New Roman" panose="02020603050405020304" pitchFamily="18" charset="0"/>
                <a:cs typeface="Times New Roman" panose="02020603050405020304" pitchFamily="18" charset="0"/>
              </a:rPr>
              <a:t>Tiến</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hành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tách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ra</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khỏi</a:t>
            </a:r>
            <a:r>
              <a:rPr lang="en-US" sz="2000" dirty="0">
                <a:solidFill>
                  <a:srgbClr val="D60093"/>
                </a:solidFill>
                <a:latin typeface="Times New Roman" panose="02020603050405020304" pitchFamily="18" charset="0"/>
                <a:cs typeface="Times New Roman" panose="02020603050405020304" pitchFamily="18" charset="0"/>
              </a:rPr>
              <a:t> dung </a:t>
            </a:r>
            <a:r>
              <a:rPr lang="en-US" sz="2000" dirty="0" err="1">
                <a:solidFill>
                  <a:srgbClr val="D60093"/>
                </a:solidFill>
                <a:latin typeface="Times New Roman" panose="02020603050405020304" pitchFamily="18" charset="0"/>
                <a:cs typeface="Times New Roman" panose="02020603050405020304" pitchFamily="18" charset="0"/>
              </a:rPr>
              <a:t>dịch</a:t>
            </a:r>
            <a:r>
              <a:rPr lang="en-US" sz="2000" dirty="0">
                <a:solidFill>
                  <a:srgbClr val="D60093"/>
                </a:solidFill>
                <a:latin typeface="Times New Roman" panose="02020603050405020304" pitchFamily="18" charset="0"/>
                <a:cs typeface="Times New Roman" panose="02020603050405020304" pitchFamily="18" charset="0"/>
              </a:rPr>
              <a:t>:</a:t>
            </a:r>
          </a:p>
          <a:p>
            <a:pPr lvl="0"/>
            <a:r>
              <a:rPr lang="en-US" sz="2000" dirty="0" err="1">
                <a:solidFill>
                  <a:srgbClr val="D60093"/>
                </a:solidFill>
                <a:latin typeface="Times New Roman" panose="02020603050405020304" pitchFamily="18" charset="0"/>
                <a:cs typeface="Times New Roman" panose="02020603050405020304" pitchFamily="18" charset="0"/>
              </a:rPr>
              <a:t>Đổ</a:t>
            </a:r>
            <a:r>
              <a:rPr lang="en-US" sz="2000" dirty="0">
                <a:solidFill>
                  <a:srgbClr val="D60093"/>
                </a:solidFill>
                <a:latin typeface="Times New Roman" panose="02020603050405020304" pitchFamily="18" charset="0"/>
                <a:cs typeface="Times New Roman" panose="02020603050405020304" pitchFamily="18" charset="0"/>
              </a:rPr>
              <a:t> dung </a:t>
            </a:r>
            <a:r>
              <a:rPr lang="en-US" sz="2000" dirty="0" err="1">
                <a:solidFill>
                  <a:srgbClr val="D60093"/>
                </a:solidFill>
                <a:latin typeface="Times New Roman" panose="02020603050405020304" pitchFamily="18" charset="0"/>
                <a:cs typeface="Times New Roman" panose="02020603050405020304" pitchFamily="18" charset="0"/>
              </a:rPr>
              <a:t>dịch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đường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từ</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bình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đựng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vào</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cốc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úp</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đĩa</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thủy</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tinh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lên</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cốc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và</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chờ</a:t>
            </a:r>
            <a:r>
              <a:rPr lang="en-US" sz="2000" dirty="0">
                <a:solidFill>
                  <a:srgbClr val="D60093"/>
                </a:solidFill>
                <a:latin typeface="Times New Roman" panose="02020603050405020304" pitchFamily="18" charset="0"/>
                <a:cs typeface="Times New Roman" panose="02020603050405020304" pitchFamily="18" charset="0"/>
              </a:rPr>
              <a:t> 2-3 </a:t>
            </a:r>
            <a:r>
              <a:rPr lang="en-US" sz="2000" dirty="0" err="1">
                <a:solidFill>
                  <a:srgbClr val="D60093"/>
                </a:solidFill>
                <a:latin typeface="Times New Roman" panose="02020603050405020304" pitchFamily="18" charset="0"/>
                <a:cs typeface="Times New Roman" panose="02020603050405020304" pitchFamily="18" charset="0"/>
              </a:rPr>
              <a:t>phút</a:t>
            </a:r>
            <a:r>
              <a:rPr lang="en-US" sz="2000" dirty="0">
                <a:solidFill>
                  <a:srgbClr val="D60093"/>
                </a:solidFill>
                <a:latin typeface="Times New Roman" panose="02020603050405020304" pitchFamily="18" charset="0"/>
                <a:cs typeface="Times New Roman" panose="02020603050405020304" pitchFamily="18" charset="0"/>
              </a:rPr>
              <a:t>.</a:t>
            </a:r>
          </a:p>
          <a:p>
            <a:pPr lvl="0"/>
            <a:r>
              <a:rPr lang="en-US" sz="2000" dirty="0" err="1">
                <a:solidFill>
                  <a:srgbClr val="D60093"/>
                </a:solidFill>
                <a:latin typeface="Times New Roman" panose="02020603050405020304" pitchFamily="18" charset="0"/>
                <a:cs typeface="Times New Roman" panose="02020603050405020304" pitchFamily="18" charset="0"/>
              </a:rPr>
              <a:t>Gạt</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đọng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trên</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đĩa</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bằng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thìa</a:t>
            </a:r>
            <a:r>
              <a:rPr lang="en-US" sz="2000" dirty="0">
                <a:solidFill>
                  <a:srgbClr val="D60093"/>
                </a:solidFill>
                <a:latin typeface="Times New Roman" panose="02020603050405020304" pitchFamily="18" charset="0"/>
                <a:cs typeface="Times New Roman" panose="02020603050405020304" pitchFamily="18" charset="0"/>
              </a:rPr>
              <a:t> sang </a:t>
            </a:r>
            <a:r>
              <a:rPr lang="en-US" sz="2000" dirty="0" err="1">
                <a:solidFill>
                  <a:srgbClr val="D60093"/>
                </a:solidFill>
                <a:latin typeface="Times New Roman" panose="02020603050405020304" pitchFamily="18" charset="0"/>
                <a:cs typeface="Times New Roman" panose="02020603050405020304" pitchFamily="18" charset="0"/>
              </a:rPr>
              <a:t>một</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cái</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bát</a:t>
            </a:r>
            <a:r>
              <a:rPr lang="en-US" sz="2000" dirty="0">
                <a:solidFill>
                  <a:srgbClr val="D60093"/>
                </a:solidFill>
                <a:latin typeface="Times New Roman" panose="02020603050405020304" pitchFamily="18" charset="0"/>
                <a:cs typeface="Times New Roman" panose="02020603050405020304" pitchFamily="18" charset="0"/>
              </a:rPr>
              <a:t>.</a:t>
            </a:r>
          </a:p>
          <a:p>
            <a:pPr lvl="0"/>
            <a:r>
              <a:rPr lang="en-US" sz="2000" dirty="0" err="1">
                <a:solidFill>
                  <a:srgbClr val="D60093"/>
                </a:solidFill>
                <a:latin typeface="Times New Roman" panose="02020603050405020304" pitchFamily="18" charset="0"/>
                <a:cs typeface="Times New Roman" panose="02020603050405020304" pitchFamily="18" charset="0"/>
              </a:rPr>
              <a:t>Tiếp</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tục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úp</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đĩa</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lên</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miệng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cốc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đường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và</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tiếp</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tục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lấy</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đi</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đọng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trên</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đĩa</a:t>
            </a:r>
            <a:r>
              <a:rPr lang="en-US" sz="2000" dirty="0">
                <a:solidFill>
                  <a:srgbClr val="D60093"/>
                </a:solidFill>
                <a:latin typeface="Times New Roman" panose="02020603050405020304" pitchFamily="18" charset="0"/>
                <a:cs typeface="Times New Roman" panose="02020603050405020304" pitchFamily="18" charset="0"/>
              </a:rPr>
              <a:t>.</a:t>
            </a:r>
          </a:p>
          <a:p>
            <a:r>
              <a:rPr lang="en-US" sz="2000" dirty="0">
                <a:solidFill>
                  <a:srgbClr val="D60093"/>
                </a:solidFill>
                <a:latin typeface="Times New Roman" panose="02020603050405020304" pitchFamily="18" charset="0"/>
                <a:cs typeface="Times New Roman" panose="02020603050405020304" pitchFamily="18" charset="0"/>
              </a:rPr>
              <a:t>c. </a:t>
            </a:r>
            <a:r>
              <a:rPr lang="en-US" sz="2000" dirty="0" err="1">
                <a:solidFill>
                  <a:srgbClr val="D60093"/>
                </a:solidFill>
                <a:latin typeface="Times New Roman" panose="02020603050405020304" pitchFamily="18" charset="0"/>
                <a:cs typeface="Times New Roman" panose="02020603050405020304" pitchFamily="18" charset="0"/>
              </a:rPr>
              <a:t>Nhận</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xét</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được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tách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ra</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từ</a:t>
            </a:r>
            <a:r>
              <a:rPr lang="en-US" sz="2000" dirty="0">
                <a:solidFill>
                  <a:srgbClr val="D60093"/>
                </a:solidFill>
                <a:latin typeface="Times New Roman" panose="02020603050405020304" pitchFamily="18" charset="0"/>
                <a:cs typeface="Times New Roman" panose="02020603050405020304" pitchFamily="18" charset="0"/>
              </a:rPr>
              <a:t> dung </a:t>
            </a:r>
            <a:r>
              <a:rPr lang="en-US" sz="2000" dirty="0" err="1">
                <a:solidFill>
                  <a:srgbClr val="D60093"/>
                </a:solidFill>
                <a:latin typeface="Times New Roman" panose="02020603050405020304" pitchFamily="18" charset="0"/>
                <a:cs typeface="Times New Roman" panose="02020603050405020304" pitchFamily="18" charset="0"/>
              </a:rPr>
              <a:t>dịch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đường</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là</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nước</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tinh</a:t>
            </a:r>
            <a:r>
              <a:rPr lang="en-US" sz="2000" dirty="0">
                <a:solidFill>
                  <a:srgbClr val="D60093"/>
                </a:solidFill>
                <a:latin typeface="Times New Roman" panose="02020603050405020304" pitchFamily="18" charset="0"/>
                <a:cs typeface="Times New Roman" panose="02020603050405020304" pitchFamily="18" charset="0"/>
              </a:rPr>
              <a:t> </a:t>
            </a:r>
            <a:r>
              <a:rPr lang="en-US" sz="2000" dirty="0" err="1">
                <a:solidFill>
                  <a:srgbClr val="D60093"/>
                </a:solidFill>
                <a:latin typeface="Times New Roman" panose="02020603050405020304" pitchFamily="18" charset="0"/>
                <a:cs typeface="Times New Roman" panose="02020603050405020304" pitchFamily="18" charset="0"/>
              </a:rPr>
              <a:t>khiết</a:t>
            </a:r>
            <a:r>
              <a:rPr lang="en-US" sz="2000" dirty="0">
                <a:solidFill>
                  <a:srgbClr val="D6009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6951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4097"/>
                                        </p:tgtEl>
                                        <p:attrNameLst>
                                          <p:attrName>style.visibility</p:attrName>
                                        </p:attrNameLst>
                                      </p:cBhvr>
                                      <p:to>
                                        <p:strVal val="visible"/>
                                      </p:to>
                                    </p:set>
                                    <p:animEffect transition="in" filter="barn(inVertical)">
                                      <p:cBhvr>
                                        <p:cTn id="15" dur="500"/>
                                        <p:tgtEl>
                                          <p:spTgt spid="409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9" y="-129030"/>
            <a:ext cx="4384534" cy="583750"/>
          </a:xfrm>
          <a:prstGeom prst="rect">
            <a:avLst/>
          </a:prstGeom>
        </p:spPr>
        <p:txBody>
          <a:bodyPr wrap="none">
            <a:spAutoFit/>
          </a:bodyPr>
          <a:lstStyle/>
          <a:p>
            <a:pPr>
              <a:lnSpc>
                <a:spcPct val="107000"/>
              </a:lnSpc>
              <a:spcAft>
                <a:spcPts val="800"/>
              </a:spcAft>
            </a:pPr>
            <a:r>
              <a:rPr lang="en-US" sz="3200" b="1"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b="1"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17135" y="414612"/>
            <a:ext cx="4566312" cy="2565959"/>
          </a:xfrm>
          <a:prstGeom prst="rect">
            <a:avLst/>
          </a:prstGeom>
          <a:noFill/>
        </p:spPr>
        <p:txBody>
          <a:bodyPr wrap="square" rtlCol="0">
            <a:spAutoFit/>
          </a:bodyPr>
          <a:lstStyle/>
          <a:p>
            <a:pPr>
              <a:lnSpc>
                <a:spcPct val="107000"/>
              </a:lnSpc>
              <a:spcAft>
                <a:spcPts val="800"/>
              </a:spcAft>
            </a:pPr>
            <a:r>
              <a:rPr lang="en-US" sz="2400" b="1"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smtClean="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smtClean="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tách</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1A0DA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181907" y="2489689"/>
            <a:ext cx="5962093" cy="4524315"/>
          </a:xfrm>
          <a:prstGeom prst="rect">
            <a:avLst/>
          </a:prstGeom>
          <a:noFill/>
        </p:spPr>
        <p:txBody>
          <a:bodyPr wrap="square" rtlCol="0">
            <a:spAutoFit/>
          </a:bodyPr>
          <a:lstStyle/>
          <a:p>
            <a:pPr lvl="0" algn="just"/>
            <a:r>
              <a:rPr lang="en-US" sz="2400" dirty="0" err="1">
                <a:solidFill>
                  <a:srgbClr val="D60093"/>
                </a:solidFill>
                <a:latin typeface="Times New Roman" panose="02020603050405020304" pitchFamily="18" charset="0"/>
                <a:cs typeface="Times New Roman" panose="02020603050405020304" pitchFamily="18" charset="0"/>
              </a:rPr>
              <a:t>Trong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thực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tế</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em</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thường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gặp</a:t>
            </a:r>
            <a:r>
              <a:rPr lang="en-US" sz="2400" dirty="0">
                <a:solidFill>
                  <a:srgbClr val="D60093"/>
                </a:solidFill>
                <a:latin typeface="Times New Roman" panose="02020603050405020304" pitchFamily="18" charset="0"/>
                <a:cs typeface="Times New Roman" panose="02020603050405020304" pitchFamily="18" charset="0"/>
              </a:rPr>
              <a:t>:</a:t>
            </a:r>
          </a:p>
          <a:p>
            <a:pPr lvl="1" algn="just"/>
            <a:r>
              <a:rPr lang="en-US" sz="2400" dirty="0" err="1">
                <a:solidFill>
                  <a:srgbClr val="D60093"/>
                </a:solidFill>
                <a:latin typeface="Times New Roman" panose="02020603050405020304" pitchFamily="18" charset="0"/>
                <a:cs typeface="Times New Roman" panose="02020603050405020304" pitchFamily="18" charset="0"/>
              </a:rPr>
              <a:t>Các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hỗn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hợp</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tiêu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vữa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bê</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tông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mè</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dưa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a:t>
            </a:r>
          </a:p>
          <a:p>
            <a:pPr lvl="1" algn="just"/>
            <a:r>
              <a:rPr lang="en-US" sz="2400" dirty="0" err="1">
                <a:solidFill>
                  <a:srgbClr val="D60093"/>
                </a:solidFill>
                <a:latin typeface="Times New Roman" panose="02020603050405020304" pitchFamily="18" charset="0"/>
                <a:cs typeface="Times New Roman" panose="02020603050405020304" pitchFamily="18" charset="0"/>
              </a:rPr>
              <a:t>Các</a:t>
            </a:r>
            <a:r>
              <a:rPr lang="en-US" sz="2400" dirty="0">
                <a:solidFill>
                  <a:srgbClr val="D60093"/>
                </a:solidFill>
                <a:latin typeface="Times New Roman" panose="02020603050405020304" pitchFamily="18" charset="0"/>
                <a:cs typeface="Times New Roman" panose="02020603050405020304" pitchFamily="18" charset="0"/>
              </a:rPr>
              <a:t> dung </a:t>
            </a:r>
            <a:r>
              <a:rPr lang="en-US" sz="2400" dirty="0" err="1">
                <a:solidFill>
                  <a:srgbClr val="D60093"/>
                </a:solidFill>
                <a:latin typeface="Times New Roman" panose="02020603050405020304" pitchFamily="18" charset="0"/>
                <a:cs typeface="Times New Roman" panose="02020603050405020304" pitchFamily="18" charset="0"/>
              </a:rPr>
              <a:t>dịch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Chanh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canh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đường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cam,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đường</a:t>
            </a:r>
            <a:r>
              <a:rPr lang="en-US" sz="2400" dirty="0">
                <a:solidFill>
                  <a:srgbClr val="D60093"/>
                </a:solidFill>
                <a:latin typeface="Times New Roman" panose="02020603050405020304" pitchFamily="18" charset="0"/>
                <a:cs typeface="Times New Roman" panose="02020603050405020304" pitchFamily="18" charset="0"/>
              </a:rPr>
              <a:t>,...</a:t>
            </a:r>
          </a:p>
          <a:p>
            <a:pPr lvl="0" algn="just"/>
            <a:r>
              <a:rPr lang="en-US" sz="2400" dirty="0" err="1">
                <a:solidFill>
                  <a:srgbClr val="D60093"/>
                </a:solidFill>
                <a:latin typeface="Times New Roman" panose="02020603050405020304" pitchFamily="18" charset="0"/>
                <a:cs typeface="Times New Roman" panose="02020603050405020304" pitchFamily="18" charset="0"/>
              </a:rPr>
              <a:t>Ứng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dụng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tách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các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ra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khỏi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hỗn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hợp</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trong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đời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sống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thực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tế</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giúp</a:t>
            </a:r>
            <a:r>
              <a:rPr lang="en-US" sz="2400" dirty="0">
                <a:solidFill>
                  <a:srgbClr val="D60093"/>
                </a:solidFill>
                <a:latin typeface="Times New Roman" panose="02020603050405020304" pitchFamily="18" charset="0"/>
                <a:cs typeface="Times New Roman" panose="02020603050405020304" pitchFamily="18" charset="0"/>
              </a:rPr>
              <a:t> con </a:t>
            </a:r>
            <a:r>
              <a:rPr lang="en-US" sz="2400" dirty="0" err="1">
                <a:solidFill>
                  <a:srgbClr val="D60093"/>
                </a:solidFill>
                <a:latin typeface="Times New Roman" panose="02020603050405020304" pitchFamily="18" charset="0"/>
                <a:cs typeface="Times New Roman" panose="02020603050405020304" pitchFamily="18" charset="0"/>
              </a:rPr>
              <a:t>người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sử</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dụng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các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nguồn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thực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phẩm</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có</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lượng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tốt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cho</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sức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khoẻ</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Ví</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dụ</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Pha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chanh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sẽ</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rất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có</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lợi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trong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việc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giúp</a:t>
            </a:r>
            <a:r>
              <a:rPr lang="en-US" sz="2400" dirty="0">
                <a:solidFill>
                  <a:srgbClr val="D60093"/>
                </a:solidFill>
                <a:latin typeface="Times New Roman" panose="02020603050405020304" pitchFamily="18" charset="0"/>
                <a:cs typeface="Times New Roman" panose="02020603050405020304" pitchFamily="18" charset="0"/>
              </a:rPr>
              <a:t> con </a:t>
            </a:r>
            <a:r>
              <a:rPr lang="en-US" sz="2400" dirty="0" err="1">
                <a:solidFill>
                  <a:srgbClr val="D60093"/>
                </a:solidFill>
                <a:latin typeface="Times New Roman" panose="02020603050405020304" pitchFamily="18" charset="0"/>
                <a:cs typeface="Times New Roman" panose="02020603050405020304" pitchFamily="18" charset="0"/>
              </a:rPr>
              <a:t>người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giải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nhiệt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trong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mùa</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hè</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nắng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nóng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Còn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nếu</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chỉ</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ăn</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chanh</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và</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uống</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nước</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muối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thì</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nó</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lại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rất</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có</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hại</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có</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cơ</a:t>
            </a:r>
            <a:r>
              <a:rPr lang="en-US" sz="2400" dirty="0">
                <a:solidFill>
                  <a:srgbClr val="D60093"/>
                </a:solidFill>
                <a:latin typeface="Times New Roman" panose="02020603050405020304" pitchFamily="18" charset="0"/>
                <a:cs typeface="Times New Roman" panose="02020603050405020304" pitchFamily="18" charset="0"/>
              </a:rPr>
              <a:t> </a:t>
            </a:r>
            <a:r>
              <a:rPr lang="en-US" sz="2400" dirty="0" err="1">
                <a:solidFill>
                  <a:srgbClr val="D60093"/>
                </a:solidFill>
                <a:latin typeface="Times New Roman" panose="02020603050405020304" pitchFamily="18" charset="0"/>
                <a:cs typeface="Times New Roman" panose="02020603050405020304" pitchFamily="18" charset="0"/>
              </a:rPr>
              <a:t>thể</a:t>
            </a:r>
            <a:r>
              <a:rPr lang="en-US" sz="2400" dirty="0">
                <a:solidFill>
                  <a:srgbClr val="D60093"/>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stretch>
            <a:fillRect/>
          </a:stretch>
        </p:blipFill>
        <p:spPr>
          <a:xfrm>
            <a:off x="5687" y="4724400"/>
            <a:ext cx="2995492" cy="2438400"/>
          </a:xfrm>
          <a:prstGeom prst="rect">
            <a:avLst/>
          </a:prstGeom>
        </p:spPr>
      </p:pic>
      <p:pic>
        <p:nvPicPr>
          <p:cNvPr id="6" name="Picture 5"/>
          <p:cNvPicPr>
            <a:picLocks noChangeAspect="1"/>
          </p:cNvPicPr>
          <p:nvPr/>
        </p:nvPicPr>
        <p:blipFill>
          <a:blip r:embed="rId3"/>
          <a:stretch>
            <a:fillRect/>
          </a:stretch>
        </p:blipFill>
        <p:spPr>
          <a:xfrm>
            <a:off x="5029200" y="152401"/>
            <a:ext cx="3962399" cy="2337288"/>
          </a:xfrm>
          <a:prstGeom prst="rect">
            <a:avLst/>
          </a:prstGeom>
        </p:spPr>
      </p:pic>
    </p:spTree>
    <p:extLst>
      <p:ext uri="{BB962C8B-B14F-4D97-AF65-F5344CB8AC3E}">
        <p14:creationId xmlns:p14="http://schemas.microsoft.com/office/powerpoint/2010/main" val="322509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circle(in)">
                                      <p:cBhvr>
                                        <p:cTn id="2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8686800" cy="2308324"/>
          </a:xfrm>
          <a:prstGeom prst="rect">
            <a:avLst/>
          </a:prstGeom>
          <a:noFill/>
        </p:spPr>
        <p:txBody>
          <a:bodyPr wrap="square" rtlCol="0">
            <a:spAutoFit/>
          </a:bodyPr>
          <a:lstStyle/>
          <a:p>
            <a:pPr fontAlgn="auto">
              <a:spcBef>
                <a:spcPts val="0"/>
              </a:spcBef>
              <a:spcAft>
                <a:spcPts val="0"/>
              </a:spcAft>
            </a:pPr>
            <a:r>
              <a:rPr lang="en-US" sz="3600" b="1" dirty="0" err="1">
                <a:solidFill>
                  <a:srgbClr val="D34817">
                    <a:lumMod val="50000"/>
                  </a:srgbClr>
                </a:solidFill>
                <a:latin typeface="Times New Roman" pitchFamily="18" charset="0"/>
                <a:cs typeface="Times New Roman" pitchFamily="18" charset="0"/>
              </a:rPr>
              <a:t>Chọn</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một</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hỗn</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hợp</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hoặc</a:t>
            </a:r>
            <a:r>
              <a:rPr lang="en-US" sz="3600" b="1" dirty="0">
                <a:solidFill>
                  <a:srgbClr val="D34817">
                    <a:lumMod val="50000"/>
                  </a:srgbClr>
                </a:solidFill>
                <a:latin typeface="Times New Roman" pitchFamily="18" charset="0"/>
                <a:cs typeface="Times New Roman" pitchFamily="18" charset="0"/>
              </a:rPr>
              <a:t> dung </a:t>
            </a:r>
            <a:r>
              <a:rPr lang="en-US" sz="3600" b="1" dirty="0" err="1">
                <a:solidFill>
                  <a:srgbClr val="D34817">
                    <a:lumMod val="50000"/>
                  </a:srgbClr>
                </a:solidFill>
                <a:latin typeface="Times New Roman" pitchFamily="18" charset="0"/>
                <a:cs typeface="Times New Roman" pitchFamily="18" charset="0"/>
              </a:rPr>
              <a:t>dịch</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mà</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bạn</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biết</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trong</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đời</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sống</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hàng</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ngày</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viết</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cách</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tạo</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thành</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và</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cách</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tách</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chất</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ra</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khỏi</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hỗn</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hợp</a:t>
            </a:r>
            <a:r>
              <a:rPr lang="en-US" sz="3600" b="1" dirty="0">
                <a:solidFill>
                  <a:srgbClr val="D34817">
                    <a:lumMod val="50000"/>
                  </a:srgbClr>
                </a:solidFill>
                <a:latin typeface="Times New Roman" pitchFamily="18" charset="0"/>
                <a:cs typeface="Times New Roman" pitchFamily="18" charset="0"/>
              </a:rPr>
              <a:t> dung </a:t>
            </a:r>
            <a:r>
              <a:rPr lang="en-US" sz="3600" b="1" dirty="0" err="1">
                <a:solidFill>
                  <a:srgbClr val="D34817">
                    <a:lumMod val="50000"/>
                  </a:srgbClr>
                </a:solidFill>
                <a:latin typeface="Times New Roman" pitchFamily="18" charset="0"/>
                <a:cs typeface="Times New Roman" pitchFamily="18" charset="0"/>
              </a:rPr>
              <a:t>dịch</a:t>
            </a:r>
            <a:r>
              <a:rPr lang="en-US" sz="3600" b="1" dirty="0">
                <a:solidFill>
                  <a:srgbClr val="D34817">
                    <a:lumMod val="50000"/>
                  </a:srgbClr>
                </a:solidFill>
                <a:latin typeface="Times New Roman" pitchFamily="18" charset="0"/>
                <a:cs typeface="Times New Roman" pitchFamily="18" charset="0"/>
              </a:rPr>
              <a:t> </a:t>
            </a:r>
            <a:r>
              <a:rPr lang="en-US" sz="3600" b="1" dirty="0" err="1">
                <a:solidFill>
                  <a:srgbClr val="D34817">
                    <a:lumMod val="50000"/>
                  </a:srgbClr>
                </a:solidFill>
                <a:latin typeface="Times New Roman" pitchFamily="18" charset="0"/>
                <a:cs typeface="Times New Roman" pitchFamily="18" charset="0"/>
              </a:rPr>
              <a:t>đó</a:t>
            </a:r>
            <a:r>
              <a:rPr lang="en-US" sz="3600" b="1" dirty="0">
                <a:solidFill>
                  <a:srgbClr val="D34817">
                    <a:lumMod val="50000"/>
                  </a:srgbClr>
                </a:solidFill>
                <a:latin typeface="Times New Roman" pitchFamily="18" charset="0"/>
                <a:cs typeface="Times New Roman" pitchFamily="18" charset="0"/>
              </a:rPr>
              <a:t>.</a:t>
            </a:r>
          </a:p>
        </p:txBody>
      </p:sp>
      <p:pic>
        <p:nvPicPr>
          <p:cNvPr id="5" name="Picture 4"/>
          <p:cNvPicPr>
            <a:picLocks noChangeAspect="1"/>
          </p:cNvPicPr>
          <p:nvPr/>
        </p:nvPicPr>
        <p:blipFill>
          <a:blip r:embed="rId2"/>
          <a:stretch>
            <a:fillRect/>
          </a:stretch>
        </p:blipFill>
        <p:spPr>
          <a:xfrm>
            <a:off x="1137" y="4800600"/>
            <a:ext cx="3395766" cy="1981372"/>
          </a:xfrm>
          <a:prstGeom prst="rect">
            <a:avLst/>
          </a:prstGeom>
        </p:spPr>
      </p:pic>
    </p:spTree>
    <p:extLst>
      <p:ext uri="{BB962C8B-B14F-4D97-AF65-F5344CB8AC3E}">
        <p14:creationId xmlns:p14="http://schemas.microsoft.com/office/powerpoint/2010/main" val="2421810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62200"/>
            <a:ext cx="3386448" cy="2209800"/>
          </a:xfrm>
          <a:prstGeom prst="rect">
            <a:avLst/>
          </a:prstGeom>
        </p:spPr>
      </p:pic>
      <p:sp>
        <p:nvSpPr>
          <p:cNvPr id="6" name="TextBox 5"/>
          <p:cNvSpPr txBox="1"/>
          <p:nvPr/>
        </p:nvSpPr>
        <p:spPr>
          <a:xfrm>
            <a:off x="4419600" y="1371600"/>
            <a:ext cx="4191000" cy="4832092"/>
          </a:xfrm>
          <a:prstGeom prst="rect">
            <a:avLst/>
          </a:prstGeom>
          <a:noFill/>
        </p:spPr>
        <p:txBody>
          <a:bodyPr wrap="square" rtlCol="0">
            <a:spAutoFit/>
          </a:bodyPr>
          <a:lstStyle/>
          <a:p>
            <a:pPr marL="457200" indent="-457200" algn="just">
              <a:buFontTx/>
              <a:buChar char="-"/>
            </a:pPr>
            <a:r>
              <a:rPr lang="en-US" sz="2800" dirty="0" smtClean="0">
                <a:solidFill>
                  <a:srgbClr val="000099"/>
                </a:solidFill>
                <a:latin typeface="Times New Roman" pitchFamily="18" charset="0"/>
                <a:cs typeface="Times New Roman" pitchFamily="18" charset="0"/>
              </a:rPr>
              <a:t>Bạn đã bao giờ pha nước chanh chưa?</a:t>
            </a:r>
          </a:p>
          <a:p>
            <a:pPr marL="457200" indent="-457200" algn="just">
              <a:buFontTx/>
              <a:buChar char="-"/>
            </a:pPr>
            <a:r>
              <a:rPr lang="en-US" sz="2800" dirty="0" smtClean="0">
                <a:solidFill>
                  <a:srgbClr val="000099"/>
                </a:solidFill>
                <a:latin typeface="Times New Roman" pitchFamily="18" charset="0"/>
                <a:cs typeface="Times New Roman" pitchFamily="18" charset="0"/>
              </a:rPr>
              <a:t>Khi pha nước chanh bạn dùng những vật liệu nào?</a:t>
            </a:r>
          </a:p>
          <a:p>
            <a:pPr marL="457200" indent="-457200" algn="just">
              <a:buFontTx/>
              <a:buChar char="-"/>
            </a:pPr>
            <a:r>
              <a:rPr lang="en-US" sz="2800" dirty="0" smtClean="0">
                <a:solidFill>
                  <a:srgbClr val="000099"/>
                </a:solidFill>
                <a:latin typeface="Times New Roman" pitchFamily="18" charset="0"/>
                <a:cs typeface="Times New Roman" pitchFamily="18" charset="0"/>
              </a:rPr>
              <a:t>Khi hòa lẫn những vật liệu đó với nhau, chúng có đặc điểm như thế nào?</a:t>
            </a:r>
          </a:p>
          <a:p>
            <a:pPr marL="457200" indent="-457200" algn="just">
              <a:buFontTx/>
              <a:buChar char="-"/>
            </a:pPr>
            <a:r>
              <a:rPr lang="en-US" sz="2800" dirty="0" smtClean="0">
                <a:solidFill>
                  <a:srgbClr val="000099"/>
                </a:solidFill>
                <a:latin typeface="Times New Roman" pitchFamily="18" charset="0"/>
                <a:cs typeface="Times New Roman" pitchFamily="18" charset="0"/>
              </a:rPr>
              <a:t>Chia sẻ kinh nghiệm của mình với bạn...</a:t>
            </a:r>
            <a:endParaRPr lang="en-US" sz="2800" dirty="0">
              <a:solidFill>
                <a:srgbClr val="000099"/>
              </a:solidFill>
              <a:latin typeface="Times New Roman" pitchFamily="18" charset="0"/>
              <a:cs typeface="Times New Roman" pitchFamily="18" charset="0"/>
            </a:endParaRPr>
          </a:p>
        </p:txBody>
      </p:sp>
      <p:sp>
        <p:nvSpPr>
          <p:cNvPr id="7" name="Rectangle 6"/>
          <p:cNvSpPr/>
          <p:nvPr/>
        </p:nvSpPr>
        <p:spPr>
          <a:xfrm>
            <a:off x="0" y="0"/>
            <a:ext cx="3796232" cy="583750"/>
          </a:xfrm>
          <a:prstGeom prst="rect">
            <a:avLst/>
          </a:prstGeom>
        </p:spPr>
        <p:txBody>
          <a:bodyPr wrap="none">
            <a:spAutoFit/>
          </a:bodyPr>
          <a:lstStyle/>
          <a:p>
            <a:pPr>
              <a:lnSpc>
                <a:spcPct val="107000"/>
              </a:lnSpc>
              <a:spcAft>
                <a:spcPts val="800"/>
              </a:spcAft>
            </a:pP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4785" y="549631"/>
            <a:ext cx="2082621" cy="399405"/>
          </a:xfrm>
          <a:prstGeom prst="rect">
            <a:avLst/>
          </a:prstGeom>
        </p:spPr>
        <p:txBody>
          <a:bodyPr wrap="none">
            <a:spAutoFit/>
          </a:bodyPr>
          <a:lstStyle/>
          <a:p>
            <a:pPr>
              <a:lnSpc>
                <a:spcPct val="107000"/>
              </a:lnSpc>
              <a:spcAft>
                <a:spcPts val="800"/>
              </a:spcAft>
            </a:pP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tế</a:t>
            </a:r>
            <a:endParaRPr lang="en-US" sz="20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464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p>
        </p:txBody>
      </p:sp>
      <p:sp>
        <p:nvSpPr>
          <p:cNvPr id="4" name="Rectangle 3"/>
          <p:cNvSpPr/>
          <p:nvPr/>
        </p:nvSpPr>
        <p:spPr>
          <a:xfrm>
            <a:off x="14785" y="549631"/>
            <a:ext cx="2082621" cy="421654"/>
          </a:xfrm>
          <a:prstGeom prst="rect">
            <a:avLst/>
          </a:prstGeom>
        </p:spPr>
        <p:txBody>
          <a:bodyPr wrap="none">
            <a:spAutoFit/>
          </a:bodyPr>
          <a:lstStyle/>
          <a:p>
            <a:pPr>
              <a:lnSpc>
                <a:spcPct val="107000"/>
              </a:lnSpc>
              <a:spcAft>
                <a:spcPts val="800"/>
              </a:spcAft>
            </a:pP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tế</a:t>
            </a:r>
            <a:endParaRPr lang="en-US" sz="20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495800" y="1119952"/>
            <a:ext cx="3886201" cy="4893647"/>
          </a:xfrm>
          <a:prstGeom prst="rect">
            <a:avLst/>
          </a:prstGeom>
          <a:noFill/>
        </p:spPr>
        <p:txBody>
          <a:bodyPr wrap="square" rtlCol="0">
            <a:spAutoFit/>
          </a:bodyPr>
          <a:lstStyle/>
          <a:p>
            <a:pPr lvl="0" algn="just"/>
            <a:r>
              <a:rPr lang="en-US" sz="2400" dirty="0" err="1">
                <a:solidFill>
                  <a:srgbClr val="000099"/>
                </a:solidFill>
                <a:latin typeface="Times New Roman" panose="02020603050405020304" pitchFamily="18" charset="0"/>
                <a:cs typeface="Times New Roman" panose="02020603050405020304" pitchFamily="18" charset="0"/>
              </a:rPr>
              <a:t>Em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đã</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từng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pha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ở </a:t>
            </a:r>
            <a:r>
              <a:rPr lang="en-US" sz="2400" dirty="0" err="1">
                <a:solidFill>
                  <a:srgbClr val="000099"/>
                </a:solidFill>
                <a:latin typeface="Times New Roman" panose="02020603050405020304" pitchFamily="18" charset="0"/>
                <a:cs typeface="Times New Roman" panose="02020603050405020304" pitchFamily="18" charset="0"/>
              </a:rPr>
              <a:t>nhà</a:t>
            </a:r>
            <a:r>
              <a:rPr lang="en-US" sz="2400" dirty="0">
                <a:solidFill>
                  <a:srgbClr val="000099"/>
                </a:solidFill>
                <a:latin typeface="Times New Roman" panose="02020603050405020304" pitchFamily="18" charset="0"/>
                <a:cs typeface="Times New Roman" panose="02020603050405020304" pitchFamily="18" charset="0"/>
              </a:rPr>
              <a:t>.</a:t>
            </a:r>
          </a:p>
          <a:p>
            <a:pPr lvl="0" algn="just"/>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pha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em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sử</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dụng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những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vật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liệu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đường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tươi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một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xíu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a:t>
            </a:r>
          </a:p>
          <a:p>
            <a:pPr lvl="0" algn="just"/>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hòa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lẫn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những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vật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liệu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nó</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sẽ</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tạo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một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thứ</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đồ</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vừa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ngọt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của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đường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vừa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chua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chua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của</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uống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cảm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thấy</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thanh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dịu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không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bị</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gắt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ta </a:t>
            </a:r>
            <a:r>
              <a:rPr lang="en-US" sz="2400" dirty="0" err="1">
                <a:solidFill>
                  <a:srgbClr val="000099"/>
                </a:solidFill>
                <a:latin typeface="Times New Roman" panose="02020603050405020304" pitchFamily="18" charset="0"/>
                <a:cs typeface="Times New Roman" panose="02020603050405020304" pitchFamily="18" charset="0"/>
              </a:rPr>
              <a:t>bỏ</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thêm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hạt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trắng</a:t>
            </a:r>
            <a:r>
              <a:rPr lang="en-US" sz="2400" dirty="0">
                <a:solidFill>
                  <a:srgbClr val="000099"/>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0" y="0"/>
            <a:ext cx="3796232" cy="583750"/>
          </a:xfrm>
          <a:prstGeom prst="rect">
            <a:avLst/>
          </a:prstGeom>
        </p:spPr>
        <p:txBody>
          <a:bodyPr wrap="none">
            <a:spAutoFit/>
          </a:bodyPr>
          <a:lstStyle/>
          <a:p>
            <a:pPr>
              <a:lnSpc>
                <a:spcPct val="107000"/>
              </a:lnSpc>
              <a:spcAft>
                <a:spcPts val="800"/>
              </a:spcAft>
            </a:pP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32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92" y="2167502"/>
            <a:ext cx="3386448" cy="2209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latin typeface="Arial"/>
            </a:endParaRPr>
          </a:p>
        </p:txBody>
      </p:sp>
      <p:sp>
        <p:nvSpPr>
          <p:cNvPr id="4" name="Rectangle 3"/>
          <p:cNvSpPr/>
          <p:nvPr/>
        </p:nvSpPr>
        <p:spPr>
          <a:xfrm>
            <a:off x="65969" y="19334"/>
            <a:ext cx="5224507"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00"/>
                </a:solidFill>
              </a:rPr>
              <a:t> </a:t>
            </a:r>
            <a:r>
              <a:rPr lang="en-US" sz="2400" b="1" dirty="0" smtClean="0">
                <a:solidFill>
                  <a:srgbClr val="000099"/>
                </a:solidFill>
                <a:latin typeface="Times New Roman" panose="02020603050405020304" pitchFamily="18" charset="0"/>
                <a:cs typeface="Times New Roman" panose="02020603050405020304" pitchFamily="18" charset="0"/>
              </a:rPr>
              <a:t>2. </a:t>
            </a:r>
            <a:r>
              <a:rPr lang="en-US" sz="2400" b="1" dirty="0" err="1" smtClean="0">
                <a:solidFill>
                  <a:srgbClr val="000099"/>
                </a:solidFill>
                <a:latin typeface="Times New Roman" panose="02020603050405020304" pitchFamily="18" charset="0"/>
                <a:cs typeface="Times New Roman" panose="02020603050405020304" pitchFamily="18" charset="0"/>
              </a:rPr>
              <a:t>Làm</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thí</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smtClean="0">
                <a:solidFill>
                  <a:srgbClr val="000099"/>
                </a:solidFill>
                <a:latin typeface="Times New Roman" panose="02020603050405020304" pitchFamily="18" charset="0"/>
                <a:cs typeface="Times New Roman" panose="02020603050405020304" pitchFamily="18" charset="0"/>
              </a:rPr>
              <a:t>nghiệm1, </a:t>
            </a:r>
            <a:r>
              <a:rPr lang="en-US" sz="2400" b="1" dirty="0" err="1">
                <a:solidFill>
                  <a:srgbClr val="000099"/>
                </a:solidFill>
                <a:latin typeface="Times New Roman" panose="02020603050405020304" pitchFamily="18" charset="0"/>
                <a:cs typeface="Times New Roman" panose="02020603050405020304" pitchFamily="18" charset="0"/>
              </a:rPr>
              <a:t>nhận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xét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viết</a:t>
            </a:r>
            <a:r>
              <a:rPr lang="en-US" sz="2400" b="1" dirty="0">
                <a:solidFill>
                  <a:srgbClr val="000099"/>
                </a:solidFill>
                <a:latin typeface="Times New Roman" panose="02020603050405020304" pitchFamily="18" charset="0"/>
                <a:cs typeface="Times New Roman" panose="02020603050405020304" pitchFamily="18" charset="0"/>
              </a:rPr>
              <a:t>:</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2" name="Rectangle 1"/>
          <p:cNvSpPr/>
          <p:nvPr/>
        </p:nvSpPr>
        <p:spPr>
          <a:xfrm>
            <a:off x="61627" y="444034"/>
            <a:ext cx="4584909" cy="400110"/>
          </a:xfrm>
          <a:prstGeom prst="rect">
            <a:avLst/>
          </a:prstGeom>
        </p:spPr>
        <p:txBody>
          <a:bodyPr wrap="none">
            <a:spAutoFit/>
          </a:bodyPr>
          <a:lstStyle/>
          <a:p>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sau</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6" name="Picture 5" descr="https://tech12h.com/sites/default/files/styles/inbody400/public/3_76.png?itok=B72WcULg"/>
          <p:cNvPicPr/>
          <p:nvPr/>
        </p:nvPicPr>
        <p:blipFill>
          <a:blip r:embed="rId3">
            <a:extLst>
              <a:ext uri="{28A0092B-C50C-407E-A947-70E740481C1C}">
                <a14:useLocalDpi xmlns:a14="http://schemas.microsoft.com/office/drawing/2010/main" val="0"/>
              </a:ext>
            </a:extLst>
          </a:blip>
          <a:srcRect/>
          <a:stretch>
            <a:fillRect/>
          </a:stretch>
        </p:blipFill>
        <p:spPr bwMode="auto">
          <a:xfrm>
            <a:off x="62741" y="841027"/>
            <a:ext cx="4055685" cy="2236239"/>
          </a:xfrm>
          <a:prstGeom prst="rect">
            <a:avLst/>
          </a:prstGeom>
          <a:noFill/>
          <a:ln>
            <a:noFill/>
          </a:ln>
        </p:spPr>
      </p:pic>
      <p:sp>
        <p:nvSpPr>
          <p:cNvPr id="5" name="Rectangle 4"/>
          <p:cNvSpPr/>
          <p:nvPr/>
        </p:nvSpPr>
        <p:spPr>
          <a:xfrm>
            <a:off x="5472752" y="444034"/>
            <a:ext cx="3535327" cy="421654"/>
          </a:xfrm>
          <a:prstGeom prst="rect">
            <a:avLst/>
          </a:prstGeom>
        </p:spPr>
        <p:txBody>
          <a:bodyPr wrap="none">
            <a:spAutoFit/>
          </a:bodyPr>
          <a:lstStyle/>
          <a:p>
            <a:pPr>
              <a:lnSpc>
                <a:spcPct val="107000"/>
              </a:lnSpc>
              <a:spcAft>
                <a:spcPts val="800"/>
              </a:spcAft>
            </a:pP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sgk</a:t>
            </a:r>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descr="https://tech12h.com/sites/default/files/styles/inbody400/public/4_61.png?itok=9IYhCBgM"/>
          <p:cNvPicPr/>
          <p:nvPr/>
        </p:nvPicPr>
        <p:blipFill>
          <a:blip r:embed="rId4">
            <a:extLst>
              <a:ext uri="{28A0092B-C50C-407E-A947-70E740481C1C}">
                <a14:useLocalDpi xmlns:a14="http://schemas.microsoft.com/office/drawing/2010/main" val="0"/>
              </a:ext>
            </a:extLst>
          </a:blip>
          <a:srcRect/>
          <a:stretch>
            <a:fillRect/>
          </a:stretch>
        </p:blipFill>
        <p:spPr bwMode="auto">
          <a:xfrm>
            <a:off x="4302833" y="841027"/>
            <a:ext cx="4718894" cy="2173966"/>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2923378319"/>
              </p:ext>
            </p:extLst>
          </p:nvPr>
        </p:nvGraphicFramePr>
        <p:xfrm>
          <a:off x="67313" y="3378199"/>
          <a:ext cx="8954413" cy="3297254"/>
        </p:xfrm>
        <a:graphic>
          <a:graphicData uri="http://schemas.openxmlformats.org/drawingml/2006/table">
            <a:tbl>
              <a:tblPr firstRow="1" bandRow="1">
                <a:tableStyleId>{5C22544A-7EE6-4342-B048-85BDC9FD1C3A}</a:tableStyleId>
              </a:tblPr>
              <a:tblGrid>
                <a:gridCol w="2694248"/>
                <a:gridCol w="3169704"/>
                <a:gridCol w="3090461"/>
              </a:tblGrid>
              <a:tr h="583793">
                <a:tc rowSpan="2">
                  <a:txBody>
                    <a:bodyPr/>
                    <a:lstStyle/>
                    <a:p>
                      <a:pPr algn="ctr"/>
                      <a:r>
                        <a:rPr lang="en-US" sz="2000" dirty="0" smtClean="0">
                          <a:solidFill>
                            <a:srgbClr val="D60093"/>
                          </a:solidFill>
                          <a:latin typeface="Times New Roman" pitchFamily="18" charset="0"/>
                          <a:cs typeface="Times New Roman" pitchFamily="18" charset="0"/>
                        </a:rPr>
                        <a:t>TÊN</a:t>
                      </a:r>
                      <a:r>
                        <a:rPr lang="en-US" sz="2000" baseline="0" dirty="0" smtClean="0">
                          <a:solidFill>
                            <a:srgbClr val="D60093"/>
                          </a:solidFill>
                          <a:latin typeface="Times New Roman" pitchFamily="18" charset="0"/>
                          <a:cs typeface="Times New Roman" pitchFamily="18" charset="0"/>
                        </a:rPr>
                        <a:t>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000" dirty="0" smtClean="0">
                          <a:solidFill>
                            <a:srgbClr val="D60093"/>
                          </a:solidFill>
                          <a:latin typeface="Times New Roman" pitchFamily="18" charset="0"/>
                          <a:cs typeface="Times New Roman" pitchFamily="18" charset="0"/>
                        </a:rPr>
                        <a:t>ĐẶC</a:t>
                      </a:r>
                      <a:r>
                        <a:rPr lang="en-US" sz="2000" baseline="0" dirty="0" smtClean="0">
                          <a:solidFill>
                            <a:srgbClr val="D60093"/>
                          </a:solidFill>
                          <a:latin typeface="Times New Roman" pitchFamily="18" charset="0"/>
                          <a:cs typeface="Times New Roman" pitchFamily="18" charset="0"/>
                        </a:rPr>
                        <a:t> ĐIỂM CỦA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654986">
                <a:tc vMerge="1">
                  <a:txBody>
                    <a:bodyPr/>
                    <a:lstStyle/>
                    <a:p>
                      <a:endParaRPr lang="en-US" dirty="0"/>
                    </a:p>
                  </a:txBody>
                  <a:tcPr/>
                </a:tc>
                <a:tc>
                  <a:txBody>
                    <a:bodyPr/>
                    <a:lstStyle/>
                    <a:p>
                      <a:pPr algn="ctr"/>
                      <a:r>
                        <a:rPr lang="en-US" sz="2000" b="1" dirty="0" smtClean="0">
                          <a:latin typeface="Times New Roman" pitchFamily="18" charset="0"/>
                          <a:cs typeface="Times New Roman" pitchFamily="18" charset="0"/>
                        </a:rPr>
                        <a:t>TRƯỚC</a:t>
                      </a:r>
                      <a:r>
                        <a:rPr lang="en-US" sz="2000" b="1" baseline="0" dirty="0" smtClean="0">
                          <a:latin typeface="Times New Roman" pitchFamily="18" charset="0"/>
                          <a:cs typeface="Times New Roman" pitchFamily="18" charset="0"/>
                        </a:rPr>
                        <a:t> KHI THÍ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Times New Roman" pitchFamily="18" charset="0"/>
                          <a:cs typeface="Times New Roman" pitchFamily="18" charset="0"/>
                        </a:rPr>
                        <a:t>SAU KHI THÍ</a:t>
                      </a:r>
                      <a:r>
                        <a:rPr lang="en-US" sz="2000" b="1" baseline="0" dirty="0" smtClean="0">
                          <a:latin typeface="Times New Roman" pitchFamily="18" charset="0"/>
                          <a:cs typeface="Times New Roman" pitchFamily="18" charset="0"/>
                        </a:rPr>
                        <a:t>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509">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912">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1502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latin typeface="Arial"/>
            </a:endParaRPr>
          </a:p>
        </p:txBody>
      </p:sp>
      <p:sp>
        <p:nvSpPr>
          <p:cNvPr id="4" name="Rectangle 3"/>
          <p:cNvSpPr/>
          <p:nvPr/>
        </p:nvSpPr>
        <p:spPr>
          <a:xfrm>
            <a:off x="65969" y="19334"/>
            <a:ext cx="5224507"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00"/>
                </a:solidFill>
              </a:rPr>
              <a:t> </a:t>
            </a:r>
            <a:r>
              <a:rPr lang="en-US" sz="2400" b="1" dirty="0" smtClean="0">
                <a:solidFill>
                  <a:srgbClr val="000099"/>
                </a:solidFill>
                <a:latin typeface="Times New Roman" panose="02020603050405020304" pitchFamily="18" charset="0"/>
                <a:cs typeface="Times New Roman" panose="02020603050405020304" pitchFamily="18" charset="0"/>
              </a:rPr>
              <a:t>2. </a:t>
            </a:r>
            <a:r>
              <a:rPr lang="en-US" sz="2400" b="1" dirty="0" err="1" smtClean="0">
                <a:solidFill>
                  <a:srgbClr val="000099"/>
                </a:solidFill>
                <a:latin typeface="Times New Roman" panose="02020603050405020304" pitchFamily="18" charset="0"/>
                <a:cs typeface="Times New Roman" panose="02020603050405020304" pitchFamily="18" charset="0"/>
              </a:rPr>
              <a:t>Làm</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thí</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nghiệm</a:t>
            </a:r>
            <a:r>
              <a:rPr lang="en-US" sz="2400" b="1" dirty="0" smtClean="0">
                <a:solidFill>
                  <a:srgbClr val="000099"/>
                </a:solidFill>
                <a:latin typeface="Times New Roman" panose="02020603050405020304" pitchFamily="18" charset="0"/>
                <a:cs typeface="Times New Roman" panose="02020603050405020304" pitchFamily="18" charset="0"/>
              </a:rPr>
              <a:t> 1, </a:t>
            </a:r>
            <a:r>
              <a:rPr lang="en-US" sz="2400" b="1" dirty="0" err="1">
                <a:solidFill>
                  <a:srgbClr val="000099"/>
                </a:solidFill>
                <a:latin typeface="Times New Roman" panose="02020603050405020304" pitchFamily="18" charset="0"/>
                <a:cs typeface="Times New Roman" panose="02020603050405020304" pitchFamily="18" charset="0"/>
              </a:rPr>
              <a:t>nhận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xét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viết</a:t>
            </a:r>
            <a:r>
              <a:rPr lang="en-US" sz="2400" b="1" dirty="0">
                <a:solidFill>
                  <a:srgbClr val="000099"/>
                </a:solidFill>
                <a:latin typeface="Times New Roman" panose="02020603050405020304" pitchFamily="18" charset="0"/>
                <a:cs typeface="Times New Roman" panose="02020603050405020304" pitchFamily="18" charset="0"/>
              </a:rPr>
              <a:t>:</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9" name="Rectangle 8"/>
          <p:cNvSpPr/>
          <p:nvPr/>
        </p:nvSpPr>
        <p:spPr>
          <a:xfrm>
            <a:off x="65969" y="609600"/>
            <a:ext cx="2787943"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00"/>
                </a:solidFill>
              </a:rPr>
              <a:t> </a:t>
            </a:r>
            <a:r>
              <a:rPr lang="en-US" sz="2400" b="1" dirty="0" err="1" smtClean="0">
                <a:solidFill>
                  <a:srgbClr val="D60093"/>
                </a:solidFill>
                <a:latin typeface="Times New Roman" panose="02020603050405020304" pitchFamily="18" charset="0"/>
                <a:cs typeface="Times New Roman" panose="02020603050405020304" pitchFamily="18" charset="0"/>
              </a:rPr>
              <a:t>Kết</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quả</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thí</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nghiệm</a:t>
            </a:r>
            <a:endParaRPr lang="en-US" sz="2400" dirty="0">
              <a:solidFill>
                <a:srgbClr val="D60093"/>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58924916"/>
              </p:ext>
            </p:extLst>
          </p:nvPr>
        </p:nvGraphicFramePr>
        <p:xfrm>
          <a:off x="83815" y="1447800"/>
          <a:ext cx="8954413" cy="5105400"/>
        </p:xfrm>
        <a:graphic>
          <a:graphicData uri="http://schemas.openxmlformats.org/drawingml/2006/table">
            <a:tbl>
              <a:tblPr firstRow="1" bandRow="1">
                <a:tableStyleId>{5C22544A-7EE6-4342-B048-85BDC9FD1C3A}</a:tableStyleId>
              </a:tblPr>
              <a:tblGrid>
                <a:gridCol w="2694248"/>
                <a:gridCol w="3169704"/>
                <a:gridCol w="3090461"/>
              </a:tblGrid>
              <a:tr h="903933">
                <a:tc rowSpan="2">
                  <a:txBody>
                    <a:bodyPr/>
                    <a:lstStyle/>
                    <a:p>
                      <a:pPr algn="ctr"/>
                      <a:r>
                        <a:rPr lang="en-US" sz="2000" dirty="0" smtClean="0">
                          <a:solidFill>
                            <a:srgbClr val="D60093"/>
                          </a:solidFill>
                          <a:latin typeface="Times New Roman" pitchFamily="18" charset="0"/>
                          <a:cs typeface="Times New Roman" pitchFamily="18" charset="0"/>
                        </a:rPr>
                        <a:t>TÊN</a:t>
                      </a:r>
                      <a:r>
                        <a:rPr lang="en-US" sz="2000" baseline="0" dirty="0" smtClean="0">
                          <a:solidFill>
                            <a:srgbClr val="D60093"/>
                          </a:solidFill>
                          <a:latin typeface="Times New Roman" pitchFamily="18" charset="0"/>
                          <a:cs typeface="Times New Roman" pitchFamily="18" charset="0"/>
                        </a:rPr>
                        <a:t>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000" dirty="0" smtClean="0">
                          <a:solidFill>
                            <a:srgbClr val="D60093"/>
                          </a:solidFill>
                          <a:latin typeface="Times New Roman" pitchFamily="18" charset="0"/>
                          <a:cs typeface="Times New Roman" pitchFamily="18" charset="0"/>
                        </a:rPr>
                        <a:t>ĐẶC</a:t>
                      </a:r>
                      <a:r>
                        <a:rPr lang="en-US" sz="2000" baseline="0" dirty="0" smtClean="0">
                          <a:solidFill>
                            <a:srgbClr val="D60093"/>
                          </a:solidFill>
                          <a:latin typeface="Times New Roman" pitchFamily="18" charset="0"/>
                          <a:cs typeface="Times New Roman" pitchFamily="18" charset="0"/>
                        </a:rPr>
                        <a:t> ĐIỂM CỦA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1085476">
                <a:tc vMerge="1">
                  <a:txBody>
                    <a:bodyPr/>
                    <a:lstStyle/>
                    <a:p>
                      <a:endParaRPr lang="en-US" dirty="0"/>
                    </a:p>
                  </a:txBody>
                  <a:tcPr/>
                </a:tc>
                <a:tc>
                  <a:txBody>
                    <a:bodyPr/>
                    <a:lstStyle/>
                    <a:p>
                      <a:pPr algn="ctr"/>
                      <a:r>
                        <a:rPr lang="en-US" sz="2000" b="1" dirty="0" smtClean="0">
                          <a:latin typeface="Times New Roman" pitchFamily="18" charset="0"/>
                          <a:cs typeface="Times New Roman" pitchFamily="18" charset="0"/>
                        </a:rPr>
                        <a:t>TRƯỚC</a:t>
                      </a:r>
                      <a:r>
                        <a:rPr lang="en-US" sz="2000" b="1" baseline="0" dirty="0" smtClean="0">
                          <a:latin typeface="Times New Roman" pitchFamily="18" charset="0"/>
                          <a:cs typeface="Times New Roman" pitchFamily="18" charset="0"/>
                        </a:rPr>
                        <a:t> KHI THÍ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Times New Roman" pitchFamily="18" charset="0"/>
                          <a:cs typeface="Times New Roman" pitchFamily="18" charset="0"/>
                        </a:rPr>
                        <a:t>SAU KHI THÍ</a:t>
                      </a:r>
                      <a:r>
                        <a:rPr lang="en-US" sz="2000" b="1" baseline="0" dirty="0" smtClean="0">
                          <a:latin typeface="Times New Roman" pitchFamily="18" charset="0"/>
                          <a:cs typeface="Times New Roman" pitchFamily="18" charset="0"/>
                        </a:rPr>
                        <a:t>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2458">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400" dirty="0" smtClean="0">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400" dirty="0" smtClean="0">
                          <a:latin typeface="Times New Roman" pitchFamily="18" charset="0"/>
                          <a:cs typeface="Times New Roman" pitchFamily="18" charset="0"/>
                        </a:rPr>
                        <a:t>Thể</a:t>
                      </a:r>
                      <a:r>
                        <a:rPr lang="en-US" sz="2400" baseline="0" dirty="0" smtClean="0">
                          <a:latin typeface="Times New Roman" pitchFamily="18" charset="0"/>
                          <a:cs typeface="Times New Roman" pitchFamily="18" charset="0"/>
                        </a:rPr>
                        <a:t> lỏng trong suốt không màu không mùi</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400" dirty="0" smtClean="0">
                          <a:latin typeface="Times New Roman" pitchFamily="18" charset="0"/>
                          <a:cs typeface="Times New Roman" pitchFamily="18" charset="0"/>
                        </a:rPr>
                        <a:t>Nước</a:t>
                      </a:r>
                      <a:r>
                        <a:rPr lang="en-US" sz="2400" baseline="0" dirty="0" smtClean="0">
                          <a:latin typeface="Times New Roman" pitchFamily="18" charset="0"/>
                          <a:cs typeface="Times New Roman" pitchFamily="18" charset="0"/>
                        </a:rPr>
                        <a:t> có màu hơi đục, vị mặn.</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3533">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400" dirty="0" smtClean="0">
                          <a:latin typeface="Times New Roman" pitchFamily="18" charset="0"/>
                          <a:cs typeface="Times New Roman" pitchFamily="18" charset="0"/>
                        </a:rPr>
                        <a:t>Muối</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400" dirty="0" smtClean="0">
                          <a:latin typeface="Times New Roman" pitchFamily="18" charset="0"/>
                          <a:cs typeface="Times New Roman" pitchFamily="18" charset="0"/>
                        </a:rPr>
                        <a:t>Thể rắn,</a:t>
                      </a:r>
                      <a:r>
                        <a:rPr lang="en-US" sz="2400" baseline="0" dirty="0" smtClean="0">
                          <a:latin typeface="Times New Roman" pitchFamily="18" charset="0"/>
                          <a:cs typeface="Times New Roman" pitchFamily="18" charset="0"/>
                        </a:rPr>
                        <a:t> hạt nhỏ màu trắng</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400" dirty="0" smtClean="0">
                          <a:latin typeface="Times New Roman" pitchFamily="18" charset="0"/>
                          <a:cs typeface="Times New Roman" pitchFamily="18" charset="0"/>
                        </a:rPr>
                        <a:t>Tan trong nước,</a:t>
                      </a:r>
                      <a:r>
                        <a:rPr lang="en-US" sz="2400" baseline="0" dirty="0" smtClean="0">
                          <a:latin typeface="Times New Roman" pitchFamily="18" charset="0"/>
                          <a:cs typeface="Times New Roman" pitchFamily="18" charset="0"/>
                        </a:rPr>
                        <a:t> không còn hình dạng</a:t>
                      </a:r>
                      <a:endParaRPr lang="en-US"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9536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latin typeface="Arial"/>
            </a:endParaRPr>
          </a:p>
        </p:txBody>
      </p:sp>
      <p:sp>
        <p:nvSpPr>
          <p:cNvPr id="4" name="Rectangle 3"/>
          <p:cNvSpPr/>
          <p:nvPr/>
        </p:nvSpPr>
        <p:spPr>
          <a:xfrm>
            <a:off x="65969" y="19334"/>
            <a:ext cx="7414209"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00"/>
                </a:solidFill>
              </a:rPr>
              <a:t> </a:t>
            </a:r>
            <a:r>
              <a:rPr lang="en-US" sz="2400" b="1" dirty="0" smtClean="0">
                <a:solidFill>
                  <a:srgbClr val="000099"/>
                </a:solidFill>
                <a:latin typeface="Times New Roman" panose="02020603050405020304" pitchFamily="18" charset="0"/>
                <a:cs typeface="Times New Roman" panose="02020603050405020304" pitchFamily="18" charset="0"/>
              </a:rPr>
              <a:t>2. </a:t>
            </a:r>
            <a:r>
              <a:rPr lang="en-US" sz="2400" b="1" dirty="0" err="1" smtClean="0">
                <a:solidFill>
                  <a:srgbClr val="000099"/>
                </a:solidFill>
                <a:latin typeface="Times New Roman" panose="02020603050405020304" pitchFamily="18" charset="0"/>
                <a:cs typeface="Times New Roman" panose="02020603050405020304" pitchFamily="18" charset="0"/>
              </a:rPr>
              <a:t>Làm</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thí</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nghiệm</a:t>
            </a:r>
            <a:r>
              <a:rPr lang="en-US" sz="2400" b="1" dirty="0" smtClean="0">
                <a:solidFill>
                  <a:srgbClr val="000099"/>
                </a:solidFill>
                <a:latin typeface="Times New Roman" panose="02020603050405020304" pitchFamily="18" charset="0"/>
                <a:cs typeface="Times New Roman" panose="02020603050405020304" pitchFamily="18" charset="0"/>
              </a:rPr>
              <a:t> 2(</a:t>
            </a:r>
            <a:r>
              <a:rPr lang="en-US" sz="2400" b="1" dirty="0" err="1" smtClean="0">
                <a:solidFill>
                  <a:srgbClr val="000099"/>
                </a:solidFill>
                <a:latin typeface="Times New Roman" panose="02020603050405020304" pitchFamily="18" charset="0"/>
                <a:cs typeface="Times New Roman" panose="02020603050405020304" pitchFamily="18" charset="0"/>
              </a:rPr>
              <a:t>Sách</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giáo</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khoa</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nhận</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xét</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và</a:t>
            </a:r>
            <a:r>
              <a:rPr lang="en-US" sz="2400" b="1" dirty="0">
                <a:solidFill>
                  <a:srgbClr val="000099"/>
                </a:solidFill>
                <a:latin typeface="Times New Roman" panose="02020603050405020304" pitchFamily="18" charset="0"/>
                <a:cs typeface="Times New Roman" panose="02020603050405020304" pitchFamily="18" charset="0"/>
              </a:rPr>
              <a:t> </a:t>
            </a:r>
            <a:r>
              <a:rPr lang="en-US" sz="2400" b="1" dirty="0" err="1">
                <a:solidFill>
                  <a:srgbClr val="000099"/>
                </a:solidFill>
                <a:latin typeface="Times New Roman" panose="02020603050405020304" pitchFamily="18" charset="0"/>
                <a:cs typeface="Times New Roman" panose="02020603050405020304" pitchFamily="18" charset="0"/>
              </a:rPr>
              <a:t>viết</a:t>
            </a:r>
            <a:r>
              <a:rPr lang="en-US" sz="2400" b="1" dirty="0">
                <a:solidFill>
                  <a:srgbClr val="000099"/>
                </a:solidFill>
                <a:latin typeface="Times New Roman" panose="02020603050405020304" pitchFamily="18" charset="0"/>
                <a:cs typeface="Times New Roman" panose="02020603050405020304" pitchFamily="18" charset="0"/>
              </a:rPr>
              <a:t>:</a:t>
            </a:r>
            <a:endParaRPr lang="en-US" sz="2400" dirty="0">
              <a:solidFill>
                <a:srgbClr val="000099"/>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30788615"/>
              </p:ext>
            </p:extLst>
          </p:nvPr>
        </p:nvGraphicFramePr>
        <p:xfrm>
          <a:off x="65969" y="1676400"/>
          <a:ext cx="8954413" cy="4114801"/>
        </p:xfrm>
        <a:graphic>
          <a:graphicData uri="http://schemas.openxmlformats.org/drawingml/2006/table">
            <a:tbl>
              <a:tblPr firstRow="1" bandRow="1">
                <a:tableStyleId>{5C22544A-7EE6-4342-B048-85BDC9FD1C3A}</a:tableStyleId>
              </a:tblPr>
              <a:tblGrid>
                <a:gridCol w="2694248"/>
                <a:gridCol w="3169704"/>
                <a:gridCol w="3090461"/>
              </a:tblGrid>
              <a:tr h="728543">
                <a:tc rowSpan="2">
                  <a:txBody>
                    <a:bodyPr/>
                    <a:lstStyle/>
                    <a:p>
                      <a:pPr algn="ctr"/>
                      <a:r>
                        <a:rPr lang="en-US" sz="2000" dirty="0" smtClean="0">
                          <a:solidFill>
                            <a:srgbClr val="D60093"/>
                          </a:solidFill>
                          <a:latin typeface="Times New Roman" pitchFamily="18" charset="0"/>
                          <a:cs typeface="Times New Roman" pitchFamily="18" charset="0"/>
                        </a:rPr>
                        <a:t>TÊN</a:t>
                      </a:r>
                      <a:r>
                        <a:rPr lang="en-US" sz="2000" baseline="0" dirty="0" smtClean="0">
                          <a:solidFill>
                            <a:srgbClr val="D60093"/>
                          </a:solidFill>
                          <a:latin typeface="Times New Roman" pitchFamily="18" charset="0"/>
                          <a:cs typeface="Times New Roman" pitchFamily="18" charset="0"/>
                        </a:rPr>
                        <a:t>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000" dirty="0" smtClean="0">
                          <a:solidFill>
                            <a:srgbClr val="D60093"/>
                          </a:solidFill>
                          <a:latin typeface="Times New Roman" pitchFamily="18" charset="0"/>
                          <a:cs typeface="Times New Roman" pitchFamily="18" charset="0"/>
                        </a:rPr>
                        <a:t>ĐẶC</a:t>
                      </a:r>
                      <a:r>
                        <a:rPr lang="en-US" sz="2000" baseline="0" dirty="0" smtClean="0">
                          <a:solidFill>
                            <a:srgbClr val="D60093"/>
                          </a:solidFill>
                          <a:latin typeface="Times New Roman" pitchFamily="18" charset="0"/>
                          <a:cs typeface="Times New Roman" pitchFamily="18" charset="0"/>
                        </a:rPr>
                        <a:t> ĐIỂM CỦA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874862">
                <a:tc vMerge="1">
                  <a:txBody>
                    <a:bodyPr/>
                    <a:lstStyle/>
                    <a:p>
                      <a:endParaRPr lang="en-US" dirty="0"/>
                    </a:p>
                  </a:txBody>
                  <a:tcPr/>
                </a:tc>
                <a:tc>
                  <a:txBody>
                    <a:bodyPr/>
                    <a:lstStyle/>
                    <a:p>
                      <a:pPr algn="ctr"/>
                      <a:r>
                        <a:rPr lang="en-US" sz="2000" b="1" dirty="0" smtClean="0">
                          <a:latin typeface="Times New Roman" pitchFamily="18" charset="0"/>
                          <a:cs typeface="Times New Roman" pitchFamily="18" charset="0"/>
                        </a:rPr>
                        <a:t>TRƯỚC</a:t>
                      </a:r>
                      <a:r>
                        <a:rPr lang="en-US" sz="2000" b="1" baseline="0" dirty="0" smtClean="0">
                          <a:latin typeface="Times New Roman" pitchFamily="18" charset="0"/>
                          <a:cs typeface="Times New Roman" pitchFamily="18" charset="0"/>
                        </a:rPr>
                        <a:t> KHI THÍ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Times New Roman" pitchFamily="18" charset="0"/>
                          <a:cs typeface="Times New Roman" pitchFamily="18" charset="0"/>
                        </a:rPr>
                        <a:t>SAU KHI THÍ</a:t>
                      </a:r>
                      <a:r>
                        <a:rPr lang="en-US" sz="2000" b="1" baseline="0" dirty="0" smtClean="0">
                          <a:latin typeface="Times New Roman" pitchFamily="18" charset="0"/>
                          <a:cs typeface="Times New Roman" pitchFamily="18" charset="0"/>
                        </a:rPr>
                        <a:t>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8698">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2698">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Rectangle 9"/>
          <p:cNvSpPr/>
          <p:nvPr/>
        </p:nvSpPr>
        <p:spPr>
          <a:xfrm>
            <a:off x="66016" y="609600"/>
            <a:ext cx="2773516"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00"/>
                </a:solidFill>
              </a:rPr>
              <a:t> </a:t>
            </a:r>
            <a:r>
              <a:rPr lang="en-US" sz="2400" b="1" dirty="0" err="1" smtClean="0">
                <a:solidFill>
                  <a:srgbClr val="D60093"/>
                </a:solidFill>
                <a:latin typeface="Times New Roman" panose="02020603050405020304" pitchFamily="18" charset="0"/>
                <a:cs typeface="Times New Roman" panose="02020603050405020304" pitchFamily="18" charset="0"/>
              </a:rPr>
              <a:t>Hoàn</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thành</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bảng</a:t>
            </a:r>
            <a:r>
              <a:rPr lang="en-US" sz="2400" b="1" dirty="0" smtClean="0">
                <a:solidFill>
                  <a:srgbClr val="D60093"/>
                </a:solidFill>
                <a:latin typeface="Times New Roman" panose="02020603050405020304" pitchFamily="18" charset="0"/>
                <a:cs typeface="Times New Roman" panose="02020603050405020304" pitchFamily="18" charset="0"/>
              </a:rPr>
              <a:t> 2</a:t>
            </a:r>
            <a:endParaRPr lang="en-US" sz="2400" dirty="0">
              <a:solidFill>
                <a:srgbClr val="D6009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113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0" name="Text Box 114"/>
          <p:cNvSpPr txBox="1">
            <a:spLocks noChangeArrowheads="1"/>
          </p:cNvSpPr>
          <p:nvPr/>
        </p:nvSpPr>
        <p:spPr bwMode="auto">
          <a:xfrm>
            <a:off x="1965325" y="2551113"/>
            <a:ext cx="625475" cy="366712"/>
          </a:xfrm>
          <a:prstGeom prst="rect">
            <a:avLst/>
          </a:prstGeom>
          <a:noFill/>
          <a:ln w="9525">
            <a:noFill/>
            <a:miter lim="800000"/>
            <a:headEnd/>
            <a:tailEnd/>
          </a:ln>
        </p:spPr>
        <p:txBody>
          <a:bodyPr>
            <a:spAutoFit/>
          </a:bodyPr>
          <a:lstStyle/>
          <a:p>
            <a:endParaRPr lang="en-SG">
              <a:solidFill>
                <a:srgbClr val="000000"/>
              </a:solidFill>
            </a:endParaRPr>
          </a:p>
        </p:txBody>
      </p:sp>
      <p:sp>
        <p:nvSpPr>
          <p:cNvPr id="8" name="Rectangle 7"/>
          <p:cNvSpPr/>
          <p:nvPr/>
        </p:nvSpPr>
        <p:spPr>
          <a:xfrm>
            <a:off x="0" y="76200"/>
            <a:ext cx="2787943"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00"/>
                </a:solidFill>
              </a:rPr>
              <a:t> </a:t>
            </a:r>
            <a:r>
              <a:rPr lang="en-US" sz="2400" b="1" dirty="0" err="1" smtClean="0">
                <a:solidFill>
                  <a:srgbClr val="D60093"/>
                </a:solidFill>
                <a:latin typeface="Times New Roman" panose="02020603050405020304" pitchFamily="18" charset="0"/>
                <a:cs typeface="Times New Roman" panose="02020603050405020304" pitchFamily="18" charset="0"/>
              </a:rPr>
              <a:t>Kết</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quả</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thí</a:t>
            </a:r>
            <a:r>
              <a:rPr lang="en-US" sz="2400" b="1" dirty="0" smtClean="0">
                <a:solidFill>
                  <a:srgbClr val="D60093"/>
                </a:solidFill>
                <a:latin typeface="Times New Roman" panose="02020603050405020304" pitchFamily="18" charset="0"/>
                <a:cs typeface="Times New Roman" panose="02020603050405020304" pitchFamily="18" charset="0"/>
              </a:rPr>
              <a:t> </a:t>
            </a:r>
            <a:r>
              <a:rPr lang="en-US" sz="2400" b="1" dirty="0" err="1" smtClean="0">
                <a:solidFill>
                  <a:srgbClr val="D60093"/>
                </a:solidFill>
                <a:latin typeface="Times New Roman" panose="02020603050405020304" pitchFamily="18" charset="0"/>
                <a:cs typeface="Times New Roman" panose="02020603050405020304" pitchFamily="18" charset="0"/>
              </a:rPr>
              <a:t>nghiệm</a:t>
            </a:r>
            <a:endParaRPr lang="en-US" sz="2400" dirty="0">
              <a:solidFill>
                <a:srgbClr val="D60093"/>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614651287"/>
              </p:ext>
            </p:extLst>
          </p:nvPr>
        </p:nvGraphicFramePr>
        <p:xfrm>
          <a:off x="121347" y="914400"/>
          <a:ext cx="8954413" cy="5410199"/>
        </p:xfrm>
        <a:graphic>
          <a:graphicData uri="http://schemas.openxmlformats.org/drawingml/2006/table">
            <a:tbl>
              <a:tblPr firstRow="1" bandRow="1">
                <a:tableStyleId>{5C22544A-7EE6-4342-B048-85BDC9FD1C3A}</a:tableStyleId>
              </a:tblPr>
              <a:tblGrid>
                <a:gridCol w="2694248"/>
                <a:gridCol w="3169704"/>
                <a:gridCol w="3090461"/>
              </a:tblGrid>
              <a:tr h="906814">
                <a:tc rowSpan="2">
                  <a:txBody>
                    <a:bodyPr/>
                    <a:lstStyle/>
                    <a:p>
                      <a:pPr algn="ctr"/>
                      <a:r>
                        <a:rPr lang="en-US" sz="2000" dirty="0" smtClean="0">
                          <a:solidFill>
                            <a:srgbClr val="D60093"/>
                          </a:solidFill>
                          <a:latin typeface="Times New Roman" pitchFamily="18" charset="0"/>
                          <a:cs typeface="Times New Roman" pitchFamily="18" charset="0"/>
                        </a:rPr>
                        <a:t>TÊN</a:t>
                      </a:r>
                      <a:r>
                        <a:rPr lang="en-US" sz="2000" baseline="0" dirty="0" smtClean="0">
                          <a:solidFill>
                            <a:srgbClr val="D60093"/>
                          </a:solidFill>
                          <a:latin typeface="Times New Roman" pitchFamily="18" charset="0"/>
                          <a:cs typeface="Times New Roman" pitchFamily="18" charset="0"/>
                        </a:rPr>
                        <a:t>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2000" dirty="0" smtClean="0">
                          <a:solidFill>
                            <a:srgbClr val="D60093"/>
                          </a:solidFill>
                          <a:latin typeface="Times New Roman" pitchFamily="18" charset="0"/>
                          <a:cs typeface="Times New Roman" pitchFamily="18" charset="0"/>
                        </a:rPr>
                        <a:t>ĐẶC</a:t>
                      </a:r>
                      <a:r>
                        <a:rPr lang="en-US" sz="2000" baseline="0" dirty="0" smtClean="0">
                          <a:solidFill>
                            <a:srgbClr val="D60093"/>
                          </a:solidFill>
                          <a:latin typeface="Times New Roman" pitchFamily="18" charset="0"/>
                          <a:cs typeface="Times New Roman" pitchFamily="18" charset="0"/>
                        </a:rPr>
                        <a:t> ĐIỂM CỦA CHẤT</a:t>
                      </a:r>
                      <a:endParaRPr lang="en-US" sz="2000" dirty="0">
                        <a:solidFill>
                          <a:srgbClr val="D60093"/>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1088937">
                <a:tc vMerge="1">
                  <a:txBody>
                    <a:bodyPr/>
                    <a:lstStyle/>
                    <a:p>
                      <a:endParaRPr lang="en-US" dirty="0"/>
                    </a:p>
                  </a:txBody>
                  <a:tcPr/>
                </a:tc>
                <a:tc>
                  <a:txBody>
                    <a:bodyPr/>
                    <a:lstStyle/>
                    <a:p>
                      <a:pPr algn="ctr"/>
                      <a:r>
                        <a:rPr lang="en-US" sz="2000" b="1" dirty="0" smtClean="0">
                          <a:latin typeface="Times New Roman" pitchFamily="18" charset="0"/>
                          <a:cs typeface="Times New Roman" pitchFamily="18" charset="0"/>
                        </a:rPr>
                        <a:t>TRƯỚC</a:t>
                      </a:r>
                      <a:r>
                        <a:rPr lang="en-US" sz="2000" b="1" baseline="0" dirty="0" smtClean="0">
                          <a:latin typeface="Times New Roman" pitchFamily="18" charset="0"/>
                          <a:cs typeface="Times New Roman" pitchFamily="18" charset="0"/>
                        </a:rPr>
                        <a:t> KHI THÍ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Times New Roman" pitchFamily="18" charset="0"/>
                          <a:cs typeface="Times New Roman" pitchFamily="18" charset="0"/>
                        </a:rPr>
                        <a:t>SAU KHI THÍ</a:t>
                      </a:r>
                      <a:r>
                        <a:rPr lang="en-US" sz="2000" b="1" baseline="0" dirty="0" smtClean="0">
                          <a:latin typeface="Times New Roman" pitchFamily="18" charset="0"/>
                          <a:cs typeface="Times New Roman" pitchFamily="18" charset="0"/>
                        </a:rPr>
                        <a:t> NGHIỆM</a:t>
                      </a:r>
                      <a:endParaRPr lang="en-US" sz="20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7224">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800" dirty="0" smtClean="0">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800" dirty="0" smtClean="0">
                          <a:latin typeface="Times New Roman" pitchFamily="18" charset="0"/>
                          <a:cs typeface="Times New Roman" pitchFamily="18" charset="0"/>
                        </a:rPr>
                        <a:t>Thể</a:t>
                      </a:r>
                      <a:r>
                        <a:rPr lang="en-US" sz="2800" baseline="0" dirty="0" smtClean="0">
                          <a:latin typeface="Times New Roman" pitchFamily="18" charset="0"/>
                          <a:cs typeface="Times New Roman" pitchFamily="18" charset="0"/>
                        </a:rPr>
                        <a:t> lỏng trong suốt không màu không mùi</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800" dirty="0" smtClean="0">
                          <a:latin typeface="Times New Roman" pitchFamily="18" charset="0"/>
                          <a:cs typeface="Times New Roman" pitchFamily="18" charset="0"/>
                        </a:rPr>
                        <a:t>Một</a:t>
                      </a:r>
                      <a:r>
                        <a:rPr lang="en-US" sz="2800" baseline="0" dirty="0" smtClean="0">
                          <a:latin typeface="Times New Roman" pitchFamily="18" charset="0"/>
                          <a:cs typeface="Times New Roman" pitchFamily="18" charset="0"/>
                        </a:rPr>
                        <a:t> ít nước theo váng dầu nổi trên mặt có mùi dầu ăn</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07224">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800" dirty="0" smtClean="0">
                          <a:latin typeface="Times New Roman" pitchFamily="18" charset="0"/>
                          <a:cs typeface="Times New Roman" pitchFamily="18" charset="0"/>
                        </a:rPr>
                        <a:t>Dầu ăn</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800" dirty="0" smtClean="0">
                          <a:latin typeface="Times New Roman" pitchFamily="18" charset="0"/>
                          <a:cs typeface="Times New Roman" pitchFamily="18" charset="0"/>
                        </a:rPr>
                        <a:t>Thể lỏng</a:t>
                      </a:r>
                      <a:r>
                        <a:rPr lang="en-US" sz="2800" baseline="0" dirty="0" smtClean="0">
                          <a:latin typeface="Times New Roman" pitchFamily="18" charset="0"/>
                          <a:cs typeface="Times New Roman" pitchFamily="18" charset="0"/>
                        </a:rPr>
                        <a:t>, màu vàng nhạt</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Perpetua"/>
                        </a:defRPr>
                      </a:lvl1pPr>
                      <a:lvl2pPr marL="457200" algn="l" defTabSz="914400" rtl="0" eaLnBrk="1" latinLnBrk="0" hangingPunct="1">
                        <a:defRPr sz="1800" kern="1200">
                          <a:solidFill>
                            <a:schemeClr val="dk1"/>
                          </a:solidFill>
                          <a:latin typeface="Perpetua"/>
                        </a:defRPr>
                      </a:lvl2pPr>
                      <a:lvl3pPr marL="914400" algn="l" defTabSz="914400" rtl="0" eaLnBrk="1" latinLnBrk="0" hangingPunct="1">
                        <a:defRPr sz="1800" kern="1200">
                          <a:solidFill>
                            <a:schemeClr val="dk1"/>
                          </a:solidFill>
                          <a:latin typeface="Perpetua"/>
                        </a:defRPr>
                      </a:lvl3pPr>
                      <a:lvl4pPr marL="1371600" algn="l" defTabSz="914400" rtl="0" eaLnBrk="1" latinLnBrk="0" hangingPunct="1">
                        <a:defRPr sz="1800" kern="1200">
                          <a:solidFill>
                            <a:schemeClr val="dk1"/>
                          </a:solidFill>
                          <a:latin typeface="Perpetua"/>
                        </a:defRPr>
                      </a:lvl4pPr>
                      <a:lvl5pPr marL="1828800" algn="l" defTabSz="914400" rtl="0" eaLnBrk="1" latinLnBrk="0" hangingPunct="1">
                        <a:defRPr sz="1800" kern="1200">
                          <a:solidFill>
                            <a:schemeClr val="dk1"/>
                          </a:solidFill>
                          <a:latin typeface="Perpetua"/>
                        </a:defRPr>
                      </a:lvl5pPr>
                      <a:lvl6pPr marL="2286000" algn="l" defTabSz="914400" rtl="0" eaLnBrk="1" latinLnBrk="0" hangingPunct="1">
                        <a:defRPr sz="1800" kern="1200">
                          <a:solidFill>
                            <a:schemeClr val="dk1"/>
                          </a:solidFill>
                          <a:latin typeface="Perpetua"/>
                        </a:defRPr>
                      </a:lvl6pPr>
                      <a:lvl7pPr marL="2743200" algn="l" defTabSz="914400" rtl="0" eaLnBrk="1" latinLnBrk="0" hangingPunct="1">
                        <a:defRPr sz="1800" kern="1200">
                          <a:solidFill>
                            <a:schemeClr val="dk1"/>
                          </a:solidFill>
                          <a:latin typeface="Perpetua"/>
                        </a:defRPr>
                      </a:lvl7pPr>
                      <a:lvl8pPr marL="3200400" algn="l" defTabSz="914400" rtl="0" eaLnBrk="1" latinLnBrk="0" hangingPunct="1">
                        <a:defRPr sz="1800" kern="1200">
                          <a:solidFill>
                            <a:schemeClr val="dk1"/>
                          </a:solidFill>
                          <a:latin typeface="Perpetua"/>
                        </a:defRPr>
                      </a:lvl8pPr>
                      <a:lvl9pPr marL="3657600" algn="l" defTabSz="914400" rtl="0" eaLnBrk="1" latinLnBrk="0" hangingPunct="1">
                        <a:defRPr sz="1800" kern="1200">
                          <a:solidFill>
                            <a:schemeClr val="dk1"/>
                          </a:solidFill>
                          <a:latin typeface="Perpetua"/>
                        </a:defRPr>
                      </a:lvl9pPr>
                    </a:lstStyle>
                    <a:p>
                      <a:pPr algn="ctr"/>
                      <a:r>
                        <a:rPr lang="en-US" sz="2800" dirty="0" smtClean="0">
                          <a:latin typeface="Times New Roman" pitchFamily="18" charset="0"/>
                          <a:cs typeface="Times New Roman" pitchFamily="18" charset="0"/>
                        </a:rPr>
                        <a:t>Nổi trên</a:t>
                      </a:r>
                      <a:r>
                        <a:rPr lang="en-US" sz="2800" baseline="0" dirty="0" smtClean="0">
                          <a:latin typeface="Times New Roman" pitchFamily="18" charset="0"/>
                          <a:cs typeface="Times New Roman" pitchFamily="18" charset="0"/>
                        </a:rPr>
                        <a:t> mặt nước màu vàng nhạt kết lại từng mảng.</a:t>
                      </a:r>
                      <a:endParaRPr lang="en-US" sz="28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83225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400" y="869564"/>
            <a:ext cx="1905000" cy="457200"/>
          </a:xfrm>
        </p:spPr>
        <p:txBody>
          <a:bodyPr/>
          <a:lstStyle/>
          <a:p>
            <a:r>
              <a:rPr lang="en-US" dirty="0" smtClean="0">
                <a:solidFill>
                  <a:srgbClr val="D60093"/>
                </a:solidFill>
                <a:latin typeface="Times New Roman" panose="02020603050405020304" pitchFamily="18" charset="0"/>
                <a:cs typeface="Times New Roman" panose="02020603050405020304" pitchFamily="18" charset="0"/>
              </a:rPr>
              <a:t>Hỗn hợp</a:t>
            </a:r>
            <a:endParaRPr lang="en-US" dirty="0">
              <a:solidFill>
                <a:srgbClr val="D60093"/>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381000" y="2593359"/>
            <a:ext cx="3733800" cy="457200"/>
          </a:xfrm>
        </p:spPr>
        <p:txBody>
          <a:bodyPr/>
          <a:lstStyle/>
          <a:p>
            <a:r>
              <a:rPr lang="en-US" dirty="0" smtClean="0">
                <a:solidFill>
                  <a:srgbClr val="D60093"/>
                </a:solidFill>
                <a:latin typeface="Times New Roman" panose="02020603050405020304" pitchFamily="18" charset="0"/>
                <a:cs typeface="Times New Roman" panose="02020603050405020304" pitchFamily="18" charset="0"/>
              </a:rPr>
              <a:t>Dung dịch</a:t>
            </a:r>
            <a:endParaRPr lang="en-US" dirty="0">
              <a:solidFill>
                <a:srgbClr val="D60093"/>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152400" y="1481409"/>
            <a:ext cx="8763000" cy="1714500"/>
          </a:xfrm>
          <a:noFill/>
        </p:spPr>
        <p:txBody>
          <a:bodyPr>
            <a:normAutofit/>
          </a:bodyPr>
          <a:lstStyle/>
          <a:p>
            <a:r>
              <a:rPr lang="en-US" sz="2400" dirty="0" smtClean="0">
                <a:solidFill>
                  <a:srgbClr val="000099"/>
                </a:solidFill>
                <a:latin typeface="Times New Roman" panose="02020603050405020304" pitchFamily="18" charset="0"/>
                <a:cs typeface="Times New Roman" panose="02020603050405020304" pitchFamily="18" charset="0"/>
              </a:rPr>
              <a:t>Được tạo thành từ hai hay nhiều chất trộn lẫn vào nhau.</a:t>
            </a:r>
          </a:p>
          <a:p>
            <a:r>
              <a:rPr lang="en-US" sz="2400" dirty="0" smtClean="0">
                <a:solidFill>
                  <a:srgbClr val="000099"/>
                </a:solidFill>
                <a:latin typeface="Times New Roman" panose="02020603050405020304" pitchFamily="18" charset="0"/>
                <a:cs typeface="Times New Roman" panose="02020603050405020304" pitchFamily="18" charset="0"/>
              </a:rPr>
              <a:t>Ví dụ: hỗn hợp muối và hạt tiêu xay nhỏ. Hỗn hợp dầu ăn và nước.</a:t>
            </a:r>
            <a:endParaRPr lang="en-US" sz="2400" dirty="0">
              <a:solidFill>
                <a:srgbClr val="000099"/>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half" idx="4"/>
          </p:nvPr>
        </p:nvSpPr>
        <p:spPr>
          <a:xfrm>
            <a:off x="381000" y="3505200"/>
            <a:ext cx="8763000" cy="2819400"/>
          </a:xfrm>
          <a:noFill/>
        </p:spPr>
        <p:txBody>
          <a:bodyPr>
            <a:noAutofit/>
          </a:bodyPr>
          <a:lstStyle/>
          <a:p>
            <a:pPr algn="just"/>
            <a:r>
              <a:rPr lang="en-US" dirty="0" smtClean="0">
                <a:solidFill>
                  <a:srgbClr val="000099"/>
                </a:solidFill>
                <a:latin typeface="Times New Roman" panose="02020603050405020304" pitchFamily="18" charset="0"/>
                <a:cs typeface="Times New Roman" panose="02020603050405020304" pitchFamily="18" charset="0"/>
              </a:rPr>
              <a:t>Là hỗn hợp một hoặc vài chất này tan vào trong chất kia và không phân biệt được riêng từng chất.</a:t>
            </a:r>
          </a:p>
          <a:p>
            <a:pPr algn="just"/>
            <a:r>
              <a:rPr lang="en-US" dirty="0" smtClean="0">
                <a:solidFill>
                  <a:srgbClr val="000099"/>
                </a:solidFill>
                <a:latin typeface="Times New Roman" panose="02020603050405020304" pitchFamily="18" charset="0"/>
                <a:cs typeface="Times New Roman" panose="02020603050405020304" pitchFamily="18" charset="0"/>
              </a:rPr>
              <a:t>Ta thường gặp các dung dịch do chất rắn hòa tan vào trong chất lỏng, chất khí tan vào trong chất lỏng hoặc chất lỏng này tan vào trong chất lỏng kia.</a:t>
            </a:r>
          </a:p>
          <a:p>
            <a:pPr algn="just"/>
            <a:r>
              <a:rPr lang="en-US" dirty="0" smtClean="0">
                <a:solidFill>
                  <a:srgbClr val="000099"/>
                </a:solidFill>
                <a:latin typeface="Times New Roman" panose="02020603050405020304" pitchFamily="18" charset="0"/>
                <a:cs typeface="Times New Roman" panose="02020603050405020304" pitchFamily="18" charset="0"/>
              </a:rPr>
              <a:t>Ví dụ: nước chanh là dung dịch gồm nước quả chanh và đường tan vào trong nước. Nước muối là dung dịch gồm muối tan vào trong nước.</a:t>
            </a:r>
            <a:endParaRPr lang="en-US" dirty="0">
              <a:solidFill>
                <a:srgbClr val="000099"/>
              </a:solidFill>
              <a:latin typeface="Times New Roman" panose="02020603050405020304" pitchFamily="18" charset="0"/>
              <a:cs typeface="Times New Roman" panose="02020603050405020304" pitchFamily="18" charset="0"/>
            </a:endParaRPr>
          </a:p>
        </p:txBody>
      </p:sp>
      <p:sp>
        <p:nvSpPr>
          <p:cNvPr id="9" name="Rectangle 8"/>
          <p:cNvSpPr/>
          <p:nvPr/>
        </p:nvSpPr>
        <p:spPr>
          <a:xfrm>
            <a:off x="0" y="76200"/>
            <a:ext cx="2340705"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b="1" dirty="0" smtClean="0">
                <a:solidFill>
                  <a:srgbClr val="000099"/>
                </a:solidFill>
              </a:rPr>
              <a:t> </a:t>
            </a:r>
            <a:r>
              <a:rPr lang="en-US" sz="2400" b="1" dirty="0" smtClean="0">
                <a:solidFill>
                  <a:srgbClr val="000099"/>
                </a:solidFill>
                <a:latin typeface="Times New Roman" panose="02020603050405020304" pitchFamily="18" charset="0"/>
                <a:cs typeface="Times New Roman" panose="02020603050405020304" pitchFamily="18" charset="0"/>
              </a:rPr>
              <a:t>3. </a:t>
            </a:r>
            <a:r>
              <a:rPr lang="en-US" sz="2400" b="1" dirty="0" err="1" smtClean="0">
                <a:solidFill>
                  <a:srgbClr val="000099"/>
                </a:solidFill>
                <a:latin typeface="Times New Roman" panose="02020603050405020304" pitchFamily="18" charset="0"/>
                <a:cs typeface="Times New Roman" panose="02020603050405020304" pitchFamily="18" charset="0"/>
              </a:rPr>
              <a:t>Đọc</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và</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trả</a:t>
            </a:r>
            <a:r>
              <a:rPr lang="en-US" sz="2400" b="1" dirty="0" smtClean="0">
                <a:solidFill>
                  <a:srgbClr val="000099"/>
                </a:solidFill>
                <a:latin typeface="Times New Roman" panose="02020603050405020304" pitchFamily="18" charset="0"/>
                <a:cs typeface="Times New Roman" panose="02020603050405020304" pitchFamily="18" charset="0"/>
              </a:rPr>
              <a:t> </a:t>
            </a:r>
            <a:r>
              <a:rPr lang="en-US" sz="2400" b="1" dirty="0" err="1" smtClean="0">
                <a:solidFill>
                  <a:srgbClr val="000099"/>
                </a:solidFill>
                <a:latin typeface="Times New Roman" panose="02020603050405020304" pitchFamily="18" charset="0"/>
                <a:cs typeface="Times New Roman" panose="02020603050405020304" pitchFamily="18" charset="0"/>
              </a:rPr>
              <a:t>lời</a:t>
            </a:r>
            <a:endParaRPr lang="en-US" sz="24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7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Vertic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80">
                                          <p:stCondLst>
                                            <p:cond delay="0"/>
                                          </p:stCondLst>
                                        </p:cTn>
                                        <p:tgtEl>
                                          <p:spTgt spid="8">
                                            <p:txEl>
                                              <p:pRg st="0" end="0"/>
                                            </p:txEl>
                                          </p:spTgt>
                                        </p:tgtEl>
                                      </p:cBhvr>
                                    </p:animEffect>
                                    <p:anim calcmode="lin" valueType="num">
                                      <p:cBhvr>
                                        <p:cTn id="30"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xEl>
                                              <p:pRg st="0" end="0"/>
                                            </p:txEl>
                                          </p:spTgt>
                                        </p:tgtEl>
                                      </p:cBhvr>
                                      <p:to x="100000" y="60000"/>
                                    </p:animScale>
                                    <p:animScale>
                                      <p:cBhvr>
                                        <p:cTn id="36" dur="166" decel="50000">
                                          <p:stCondLst>
                                            <p:cond delay="676"/>
                                          </p:stCondLst>
                                        </p:cTn>
                                        <p:tgtEl>
                                          <p:spTgt spid="8">
                                            <p:txEl>
                                              <p:pRg st="0" end="0"/>
                                            </p:txEl>
                                          </p:spTgt>
                                        </p:tgtEl>
                                      </p:cBhvr>
                                      <p:to x="100000" y="100000"/>
                                    </p:animScale>
                                    <p:animScale>
                                      <p:cBhvr>
                                        <p:cTn id="37" dur="26">
                                          <p:stCondLst>
                                            <p:cond delay="1312"/>
                                          </p:stCondLst>
                                        </p:cTn>
                                        <p:tgtEl>
                                          <p:spTgt spid="8">
                                            <p:txEl>
                                              <p:pRg st="0" end="0"/>
                                            </p:txEl>
                                          </p:spTgt>
                                        </p:tgtEl>
                                      </p:cBhvr>
                                      <p:to x="100000" y="80000"/>
                                    </p:animScale>
                                    <p:animScale>
                                      <p:cBhvr>
                                        <p:cTn id="38" dur="166" decel="50000">
                                          <p:stCondLst>
                                            <p:cond delay="1338"/>
                                          </p:stCondLst>
                                        </p:cTn>
                                        <p:tgtEl>
                                          <p:spTgt spid="8">
                                            <p:txEl>
                                              <p:pRg st="0" end="0"/>
                                            </p:txEl>
                                          </p:spTgt>
                                        </p:tgtEl>
                                      </p:cBhvr>
                                      <p:to x="100000" y="100000"/>
                                    </p:animScale>
                                    <p:animScale>
                                      <p:cBhvr>
                                        <p:cTn id="39" dur="26">
                                          <p:stCondLst>
                                            <p:cond delay="1642"/>
                                          </p:stCondLst>
                                        </p:cTn>
                                        <p:tgtEl>
                                          <p:spTgt spid="8">
                                            <p:txEl>
                                              <p:pRg st="0" end="0"/>
                                            </p:txEl>
                                          </p:spTgt>
                                        </p:tgtEl>
                                      </p:cBhvr>
                                      <p:to x="100000" y="90000"/>
                                    </p:animScale>
                                    <p:animScale>
                                      <p:cBhvr>
                                        <p:cTn id="40" dur="166" decel="50000">
                                          <p:stCondLst>
                                            <p:cond delay="1668"/>
                                          </p:stCondLst>
                                        </p:cTn>
                                        <p:tgtEl>
                                          <p:spTgt spid="8">
                                            <p:txEl>
                                              <p:pRg st="0" end="0"/>
                                            </p:txEl>
                                          </p:spTgt>
                                        </p:tgtEl>
                                      </p:cBhvr>
                                      <p:to x="100000" y="100000"/>
                                    </p:animScale>
                                    <p:animScale>
                                      <p:cBhvr>
                                        <p:cTn id="41" dur="26">
                                          <p:stCondLst>
                                            <p:cond delay="1808"/>
                                          </p:stCondLst>
                                        </p:cTn>
                                        <p:tgtEl>
                                          <p:spTgt spid="8">
                                            <p:txEl>
                                              <p:pRg st="0" end="0"/>
                                            </p:txEl>
                                          </p:spTgt>
                                        </p:tgtEl>
                                      </p:cBhvr>
                                      <p:to x="100000" y="95000"/>
                                    </p:animScale>
                                    <p:animScale>
                                      <p:cBhvr>
                                        <p:cTn id="42" dur="166" decel="50000">
                                          <p:stCondLst>
                                            <p:cond delay="1834"/>
                                          </p:stCondLst>
                                        </p:cTn>
                                        <p:tgtEl>
                                          <p:spTgt spid="8">
                                            <p:txEl>
                                              <p:pRg st="0" end="0"/>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80">
                                          <p:stCondLst>
                                            <p:cond delay="0"/>
                                          </p:stCondLst>
                                        </p:cTn>
                                        <p:tgtEl>
                                          <p:spTgt spid="8">
                                            <p:txEl>
                                              <p:pRg st="1" end="1"/>
                                            </p:txEl>
                                          </p:spTgt>
                                        </p:tgtEl>
                                      </p:cBhvr>
                                    </p:animEffect>
                                    <p:anim calcmode="lin" valueType="num">
                                      <p:cBhvr>
                                        <p:cTn id="48"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xEl>
                                              <p:pRg st="1" end="1"/>
                                            </p:txEl>
                                          </p:spTgt>
                                        </p:tgtEl>
                                      </p:cBhvr>
                                      <p:to x="100000" y="60000"/>
                                    </p:animScale>
                                    <p:animScale>
                                      <p:cBhvr>
                                        <p:cTn id="54" dur="166" decel="50000">
                                          <p:stCondLst>
                                            <p:cond delay="676"/>
                                          </p:stCondLst>
                                        </p:cTn>
                                        <p:tgtEl>
                                          <p:spTgt spid="8">
                                            <p:txEl>
                                              <p:pRg st="1" end="1"/>
                                            </p:txEl>
                                          </p:spTgt>
                                        </p:tgtEl>
                                      </p:cBhvr>
                                      <p:to x="100000" y="100000"/>
                                    </p:animScale>
                                    <p:animScale>
                                      <p:cBhvr>
                                        <p:cTn id="55" dur="26">
                                          <p:stCondLst>
                                            <p:cond delay="1312"/>
                                          </p:stCondLst>
                                        </p:cTn>
                                        <p:tgtEl>
                                          <p:spTgt spid="8">
                                            <p:txEl>
                                              <p:pRg st="1" end="1"/>
                                            </p:txEl>
                                          </p:spTgt>
                                        </p:tgtEl>
                                      </p:cBhvr>
                                      <p:to x="100000" y="80000"/>
                                    </p:animScale>
                                    <p:animScale>
                                      <p:cBhvr>
                                        <p:cTn id="56" dur="166" decel="50000">
                                          <p:stCondLst>
                                            <p:cond delay="1338"/>
                                          </p:stCondLst>
                                        </p:cTn>
                                        <p:tgtEl>
                                          <p:spTgt spid="8">
                                            <p:txEl>
                                              <p:pRg st="1" end="1"/>
                                            </p:txEl>
                                          </p:spTgt>
                                        </p:tgtEl>
                                      </p:cBhvr>
                                      <p:to x="100000" y="100000"/>
                                    </p:animScale>
                                    <p:animScale>
                                      <p:cBhvr>
                                        <p:cTn id="57" dur="26">
                                          <p:stCondLst>
                                            <p:cond delay="1642"/>
                                          </p:stCondLst>
                                        </p:cTn>
                                        <p:tgtEl>
                                          <p:spTgt spid="8">
                                            <p:txEl>
                                              <p:pRg st="1" end="1"/>
                                            </p:txEl>
                                          </p:spTgt>
                                        </p:tgtEl>
                                      </p:cBhvr>
                                      <p:to x="100000" y="90000"/>
                                    </p:animScale>
                                    <p:animScale>
                                      <p:cBhvr>
                                        <p:cTn id="58" dur="166" decel="50000">
                                          <p:stCondLst>
                                            <p:cond delay="1668"/>
                                          </p:stCondLst>
                                        </p:cTn>
                                        <p:tgtEl>
                                          <p:spTgt spid="8">
                                            <p:txEl>
                                              <p:pRg st="1" end="1"/>
                                            </p:txEl>
                                          </p:spTgt>
                                        </p:tgtEl>
                                      </p:cBhvr>
                                      <p:to x="100000" y="100000"/>
                                    </p:animScale>
                                    <p:animScale>
                                      <p:cBhvr>
                                        <p:cTn id="59" dur="26">
                                          <p:stCondLst>
                                            <p:cond delay="1808"/>
                                          </p:stCondLst>
                                        </p:cTn>
                                        <p:tgtEl>
                                          <p:spTgt spid="8">
                                            <p:txEl>
                                              <p:pRg st="1" end="1"/>
                                            </p:txEl>
                                          </p:spTgt>
                                        </p:tgtEl>
                                      </p:cBhvr>
                                      <p:to x="100000" y="95000"/>
                                    </p:animScale>
                                    <p:animScale>
                                      <p:cBhvr>
                                        <p:cTn id="60" dur="166" decel="50000">
                                          <p:stCondLst>
                                            <p:cond delay="1834"/>
                                          </p:stCondLst>
                                        </p:cTn>
                                        <p:tgtEl>
                                          <p:spTgt spid="8">
                                            <p:txEl>
                                              <p:pRg st="1" end="1"/>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Effect transition="in" filter="wipe(down)">
                                      <p:cBhvr>
                                        <p:cTn id="65" dur="580">
                                          <p:stCondLst>
                                            <p:cond delay="0"/>
                                          </p:stCondLst>
                                        </p:cTn>
                                        <p:tgtEl>
                                          <p:spTgt spid="8">
                                            <p:txEl>
                                              <p:pRg st="2" end="2"/>
                                            </p:txEl>
                                          </p:spTgt>
                                        </p:tgtEl>
                                      </p:cBhvr>
                                    </p:animEffect>
                                    <p:anim calcmode="lin" valueType="num">
                                      <p:cBhvr>
                                        <p:cTn id="66"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xEl>
                                              <p:pRg st="2" end="2"/>
                                            </p:txEl>
                                          </p:spTgt>
                                        </p:tgtEl>
                                      </p:cBhvr>
                                      <p:to x="100000" y="60000"/>
                                    </p:animScale>
                                    <p:animScale>
                                      <p:cBhvr>
                                        <p:cTn id="72" dur="166" decel="50000">
                                          <p:stCondLst>
                                            <p:cond delay="676"/>
                                          </p:stCondLst>
                                        </p:cTn>
                                        <p:tgtEl>
                                          <p:spTgt spid="8">
                                            <p:txEl>
                                              <p:pRg st="2" end="2"/>
                                            </p:txEl>
                                          </p:spTgt>
                                        </p:tgtEl>
                                      </p:cBhvr>
                                      <p:to x="100000" y="100000"/>
                                    </p:animScale>
                                    <p:animScale>
                                      <p:cBhvr>
                                        <p:cTn id="73" dur="26">
                                          <p:stCondLst>
                                            <p:cond delay="1312"/>
                                          </p:stCondLst>
                                        </p:cTn>
                                        <p:tgtEl>
                                          <p:spTgt spid="8">
                                            <p:txEl>
                                              <p:pRg st="2" end="2"/>
                                            </p:txEl>
                                          </p:spTgt>
                                        </p:tgtEl>
                                      </p:cBhvr>
                                      <p:to x="100000" y="80000"/>
                                    </p:animScale>
                                    <p:animScale>
                                      <p:cBhvr>
                                        <p:cTn id="74" dur="166" decel="50000">
                                          <p:stCondLst>
                                            <p:cond delay="1338"/>
                                          </p:stCondLst>
                                        </p:cTn>
                                        <p:tgtEl>
                                          <p:spTgt spid="8">
                                            <p:txEl>
                                              <p:pRg st="2" end="2"/>
                                            </p:txEl>
                                          </p:spTgt>
                                        </p:tgtEl>
                                      </p:cBhvr>
                                      <p:to x="100000" y="100000"/>
                                    </p:animScale>
                                    <p:animScale>
                                      <p:cBhvr>
                                        <p:cTn id="75" dur="26">
                                          <p:stCondLst>
                                            <p:cond delay="1642"/>
                                          </p:stCondLst>
                                        </p:cTn>
                                        <p:tgtEl>
                                          <p:spTgt spid="8">
                                            <p:txEl>
                                              <p:pRg st="2" end="2"/>
                                            </p:txEl>
                                          </p:spTgt>
                                        </p:tgtEl>
                                      </p:cBhvr>
                                      <p:to x="100000" y="90000"/>
                                    </p:animScale>
                                    <p:animScale>
                                      <p:cBhvr>
                                        <p:cTn id="76" dur="166" decel="50000">
                                          <p:stCondLst>
                                            <p:cond delay="1668"/>
                                          </p:stCondLst>
                                        </p:cTn>
                                        <p:tgtEl>
                                          <p:spTgt spid="8">
                                            <p:txEl>
                                              <p:pRg st="2" end="2"/>
                                            </p:txEl>
                                          </p:spTgt>
                                        </p:tgtEl>
                                      </p:cBhvr>
                                      <p:to x="100000" y="100000"/>
                                    </p:animScale>
                                    <p:animScale>
                                      <p:cBhvr>
                                        <p:cTn id="77" dur="26">
                                          <p:stCondLst>
                                            <p:cond delay="1808"/>
                                          </p:stCondLst>
                                        </p:cTn>
                                        <p:tgtEl>
                                          <p:spTgt spid="8">
                                            <p:txEl>
                                              <p:pRg st="2" end="2"/>
                                            </p:txEl>
                                          </p:spTgt>
                                        </p:tgtEl>
                                      </p:cBhvr>
                                      <p:to x="100000" y="95000"/>
                                    </p:animScale>
                                    <p:animScale>
                                      <p:cBhvr>
                                        <p:cTn id="78"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6"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895600"/>
            <a:ext cx="1676400" cy="3784600"/>
          </a:xfrm>
          <a:prstGeom prst="rect">
            <a:avLst/>
          </a:prstGeom>
        </p:spPr>
      </p:pic>
      <p:sp>
        <p:nvSpPr>
          <p:cNvPr id="11" name="Cloud 10"/>
          <p:cNvSpPr/>
          <p:nvPr/>
        </p:nvSpPr>
        <p:spPr>
          <a:xfrm>
            <a:off x="263383" y="152400"/>
            <a:ext cx="7204217"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D60093"/>
              </a:solidFill>
              <a:latin typeface="Times New Roman" pitchFamily="18" charset="0"/>
              <a:cs typeface="Times New Roman" pitchFamily="18" charset="0"/>
            </a:endParaRPr>
          </a:p>
        </p:txBody>
      </p:sp>
      <p:sp>
        <p:nvSpPr>
          <p:cNvPr id="13" name="TextBox 12"/>
          <p:cNvSpPr txBox="1"/>
          <p:nvPr/>
        </p:nvSpPr>
        <p:spPr>
          <a:xfrm>
            <a:off x="1143000" y="548670"/>
            <a:ext cx="5638800"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Ở 2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mục</a:t>
            </a:r>
            <a:r>
              <a:rPr lang="en-US" sz="3200" dirty="0">
                <a:solidFill>
                  <a:srgbClr val="FF0000"/>
                </a:solidFill>
                <a:latin typeface="Times New Roman" panose="02020603050405020304" pitchFamily="18" charset="0"/>
                <a:cs typeface="Times New Roman" panose="02020603050405020304" pitchFamily="18" charset="0"/>
              </a:rPr>
              <a:t> 2, </a:t>
            </a:r>
            <a:r>
              <a:rPr lang="en-US" sz="3200" dirty="0" err="1">
                <a:solidFill>
                  <a:srgbClr val="FF0000"/>
                </a:solidFill>
                <a:latin typeface="Times New Roman" panose="02020603050405020304" pitchFamily="18" charset="0"/>
                <a:cs typeface="Times New Roman" panose="02020603050405020304" pitchFamily="18" charset="0"/>
              </a:rPr>
              <a:t>thí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nghiệm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dịch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sao</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14" name="Cloud 13"/>
          <p:cNvSpPr/>
          <p:nvPr/>
        </p:nvSpPr>
        <p:spPr>
          <a:xfrm>
            <a:off x="1905001" y="2910870"/>
            <a:ext cx="7239000" cy="36423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D60093"/>
              </a:solidFill>
              <a:latin typeface="Times New Roman" pitchFamily="18" charset="0"/>
              <a:cs typeface="Times New Roman" pitchFamily="18" charset="0"/>
            </a:endParaRPr>
          </a:p>
        </p:txBody>
      </p:sp>
      <p:sp>
        <p:nvSpPr>
          <p:cNvPr id="16" name="TextBox 15"/>
          <p:cNvSpPr txBox="1"/>
          <p:nvPr/>
        </p:nvSpPr>
        <p:spPr>
          <a:xfrm>
            <a:off x="2667000" y="3577873"/>
            <a:ext cx="6096000" cy="2308324"/>
          </a:xfrm>
          <a:prstGeom prst="rect">
            <a:avLst/>
          </a:prstGeom>
          <a:noFill/>
        </p:spPr>
        <p:txBody>
          <a:bodyPr wrap="square" rtlCol="0">
            <a:spAutoFit/>
          </a:bodyPr>
          <a:lstStyle/>
          <a:p>
            <a:r>
              <a:rPr lang="en-US" sz="2400" dirty="0">
                <a:solidFill>
                  <a:srgbClr val="000099"/>
                </a:solidFill>
                <a:latin typeface="Times New Roman" panose="02020603050405020304" pitchFamily="18" charset="0"/>
                <a:cs typeface="Times New Roman" panose="02020603050405020304" pitchFamily="18" charset="0"/>
              </a:rPr>
              <a:t>Ở 2 </a:t>
            </a:r>
            <a:r>
              <a:rPr lang="en-US" sz="2400" dirty="0" err="1">
                <a:solidFill>
                  <a:srgbClr val="000099"/>
                </a:solidFill>
                <a:latin typeface="Times New Roman" panose="02020603050405020304" pitchFamily="18" charset="0"/>
                <a:cs typeface="Times New Roman" panose="02020603050405020304" pitchFamily="18" charset="0"/>
              </a:rPr>
              <a:t>thí</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nghiệm</a:t>
            </a:r>
            <a:r>
              <a:rPr lang="en-US" sz="2400" dirty="0">
                <a:solidFill>
                  <a:srgbClr val="000099"/>
                </a:solidFill>
                <a:latin typeface="Times New Roman" panose="02020603050405020304" pitchFamily="18" charset="0"/>
                <a:cs typeface="Times New Roman" panose="02020603050405020304" pitchFamily="18" charset="0"/>
              </a:rPr>
              <a:t> ở </a:t>
            </a:r>
            <a:r>
              <a:rPr lang="en-US" sz="2400" dirty="0" err="1">
                <a:solidFill>
                  <a:srgbClr val="000099"/>
                </a:solidFill>
                <a:latin typeface="Times New Roman" panose="02020603050405020304" pitchFamily="18" charset="0"/>
                <a:cs typeface="Times New Roman" panose="02020603050405020304" pitchFamily="18" charset="0"/>
              </a:rPr>
              <a:t>mục</a:t>
            </a:r>
            <a:r>
              <a:rPr lang="en-US" sz="2400" dirty="0">
                <a:solidFill>
                  <a:srgbClr val="000099"/>
                </a:solidFill>
                <a:latin typeface="Times New Roman" panose="02020603050405020304" pitchFamily="18" charset="0"/>
                <a:cs typeface="Times New Roman" panose="02020603050405020304" pitchFamily="18" charset="0"/>
              </a:rPr>
              <a:t> 2, </a:t>
            </a:r>
            <a:r>
              <a:rPr lang="en-US" sz="2400" dirty="0" err="1">
                <a:solidFill>
                  <a:srgbClr val="000099"/>
                </a:solidFill>
                <a:latin typeface="Times New Roman" panose="02020603050405020304" pitchFamily="18" charset="0"/>
                <a:cs typeface="Times New Roman" panose="02020603050405020304" pitchFamily="18" charset="0"/>
              </a:rPr>
              <a:t>thí</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nghiệm</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thứ</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nhất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đã</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tạo</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ra</a:t>
            </a:r>
            <a:r>
              <a:rPr lang="en-US" sz="2400" dirty="0">
                <a:solidFill>
                  <a:srgbClr val="000099"/>
                </a:solidFill>
                <a:latin typeface="Times New Roman" panose="02020603050405020304" pitchFamily="18" charset="0"/>
                <a:cs typeface="Times New Roman" panose="02020603050405020304" pitchFamily="18" charset="0"/>
              </a:rPr>
              <a:t> dung </a:t>
            </a:r>
            <a:r>
              <a:rPr lang="en-US" sz="2400" dirty="0" err="1">
                <a:solidFill>
                  <a:srgbClr val="000099"/>
                </a:solidFill>
                <a:latin typeface="Times New Roman" panose="02020603050405020304" pitchFamily="18" charset="0"/>
                <a:cs typeface="Times New Roman" panose="02020603050405020304" pitchFamily="18" charset="0"/>
              </a:rPr>
              <a:t>dịch</a:t>
            </a:r>
            <a:r>
              <a:rPr lang="en-US" sz="2400" dirty="0">
                <a:solidFill>
                  <a:srgbClr val="000099"/>
                </a:solidFill>
                <a:latin typeface="Times New Roman" panose="02020603050405020304" pitchFamily="18" charset="0"/>
                <a:cs typeface="Times New Roman" panose="02020603050405020304" pitchFamily="18" charset="0"/>
              </a:rPr>
              <a:t>.</a:t>
            </a:r>
          </a:p>
          <a:p>
            <a:r>
              <a:rPr lang="en-US" sz="2400" dirty="0" err="1">
                <a:solidFill>
                  <a:srgbClr val="000099"/>
                </a:solidFill>
                <a:latin typeface="Times New Roman" panose="02020603050405020304" pitchFamily="18" charset="0"/>
                <a:cs typeface="Times New Roman" panose="02020603050405020304" pitchFamily="18" charset="0"/>
              </a:rPr>
              <a:t>Vì</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khi</a:t>
            </a:r>
            <a:r>
              <a:rPr lang="en-US" sz="2400" dirty="0">
                <a:solidFill>
                  <a:srgbClr val="000099"/>
                </a:solidFill>
                <a:latin typeface="Times New Roman" panose="02020603050405020304" pitchFamily="18" charset="0"/>
                <a:cs typeface="Times New Roman" panose="02020603050405020304" pitchFamily="18" charset="0"/>
              </a:rPr>
              <a:t> ta </a:t>
            </a:r>
            <a:r>
              <a:rPr lang="en-US" sz="2400" dirty="0" err="1">
                <a:solidFill>
                  <a:srgbClr val="000099"/>
                </a:solidFill>
                <a:latin typeface="Times New Roman" panose="02020603050405020304" pitchFamily="18" charset="0"/>
                <a:cs typeface="Times New Roman" panose="02020603050405020304" pitchFamily="18" charset="0"/>
              </a:rPr>
              <a:t>hòa</a:t>
            </a:r>
            <a:r>
              <a:rPr lang="en-US" sz="2400" dirty="0">
                <a:solidFill>
                  <a:srgbClr val="000099"/>
                </a:solidFill>
                <a:latin typeface="Times New Roman" panose="02020603050405020304" pitchFamily="18" charset="0"/>
                <a:cs typeface="Times New Roman" panose="02020603050405020304" pitchFamily="18" charset="0"/>
              </a:rPr>
              <a:t> tan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và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ta </a:t>
            </a:r>
            <a:r>
              <a:rPr lang="en-US" sz="2400" dirty="0" err="1">
                <a:solidFill>
                  <a:srgbClr val="000099"/>
                </a:solidFill>
                <a:latin typeface="Times New Roman" panose="02020603050405020304" pitchFamily="18" charset="0"/>
                <a:cs typeface="Times New Roman" panose="02020603050405020304" pitchFamily="18" charset="0"/>
              </a:rPr>
              <a:t>nhận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dung </a:t>
            </a:r>
            <a:r>
              <a:rPr lang="en-US" sz="2400" dirty="0" err="1">
                <a:solidFill>
                  <a:srgbClr val="000099"/>
                </a:solidFill>
                <a:latin typeface="Times New Roman" panose="02020603050405020304" pitchFamily="18" charset="0"/>
                <a:cs typeface="Times New Roman" panose="02020603050405020304" pitchFamily="18" charset="0"/>
              </a:rPr>
              <a:t>dịch</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không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còn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phân</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biệt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được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đâu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muối</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đâu</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là</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nước</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trong</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suốt</a:t>
            </a:r>
            <a:r>
              <a:rPr lang="en-US" sz="2400" dirty="0">
                <a:solidFill>
                  <a:srgbClr val="000099"/>
                </a:solidFill>
                <a:latin typeface="Times New Roman" panose="02020603050405020304" pitchFamily="18" charset="0"/>
                <a:cs typeface="Times New Roman" panose="02020603050405020304" pitchFamily="18" charset="0"/>
              </a:rPr>
              <a:t> </a:t>
            </a:r>
            <a:r>
              <a:rPr lang="en-US" sz="2400" dirty="0" err="1">
                <a:solidFill>
                  <a:srgbClr val="000099"/>
                </a:solidFill>
                <a:latin typeface="Times New Roman" panose="02020603050405020304" pitchFamily="18" charset="0"/>
                <a:cs typeface="Times New Roman" panose="02020603050405020304" pitchFamily="18" charset="0"/>
              </a:rPr>
              <a:t>như</a:t>
            </a:r>
            <a:r>
              <a:rPr lang="en-US" sz="2400" dirty="0">
                <a:solidFill>
                  <a:srgbClr val="000099"/>
                </a:solidFill>
                <a:latin typeface="Times New Roman" panose="02020603050405020304" pitchFamily="18" charset="0"/>
                <a:cs typeface="Times New Roman" panose="02020603050405020304" pitchFamily="18" charset="0"/>
              </a:rPr>
              <a:t> ban </a:t>
            </a:r>
            <a:r>
              <a:rPr lang="en-US" sz="2400" dirty="0" err="1">
                <a:solidFill>
                  <a:srgbClr val="000099"/>
                </a:solidFill>
                <a:latin typeface="Times New Roman" panose="02020603050405020304" pitchFamily="18" charset="0"/>
                <a:cs typeface="Times New Roman" panose="02020603050405020304" pitchFamily="18" charset="0"/>
              </a:rPr>
              <a:t>đầu</a:t>
            </a:r>
            <a:r>
              <a:rPr lang="en-US" sz="2400"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7096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878</TotalTime>
  <Words>1383</Words>
  <Application>Microsoft Office PowerPoint</Application>
  <PresentationFormat>On-screen Show (4:3)</PresentationFormat>
  <Paragraphs>130</Paragraphs>
  <Slides>18</Slides>
  <Notes>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Times New Roman</vt:lpstr>
      <vt:lpstr>Default Design</vt:lpstr>
      <vt:lpstr>1_Default Design</vt:lpstr>
      <vt:lpstr>CorelDRAW.Graphic.12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Thứ tư, ngày 24 tháng 12 năm 2008.</dc:title>
  <dc:creator>abc</dc:creator>
  <cp:lastModifiedBy>Admin</cp:lastModifiedBy>
  <cp:revision>73</cp:revision>
  <dcterms:created xsi:type="dcterms:W3CDTF">2008-12-21T08:39:33Z</dcterms:created>
  <dcterms:modified xsi:type="dcterms:W3CDTF">2021-12-11T10:31:42Z</dcterms:modified>
</cp:coreProperties>
</file>