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83" r:id="rId2"/>
    <p:sldId id="360" r:id="rId3"/>
    <p:sldId id="379" r:id="rId4"/>
    <p:sldId id="381" r:id="rId5"/>
    <p:sldId id="380" r:id="rId6"/>
    <p:sldId id="382" r:id="rId7"/>
    <p:sldId id="395" r:id="rId8"/>
    <p:sldId id="361" r:id="rId9"/>
    <p:sldId id="362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68" r:id="rId18"/>
    <p:sldId id="393" r:id="rId19"/>
    <p:sldId id="394" r:id="rId20"/>
    <p:sldId id="385" r:id="rId21"/>
    <p:sldId id="369" r:id="rId22"/>
    <p:sldId id="367" r:id="rId23"/>
  </p:sldIdLst>
  <p:sldSz cx="12192000" cy="6858000"/>
  <p:notesSz cx="6858000" cy="9144000"/>
  <p:embeddedFontLst>
    <p:embeddedFont>
      <p:font typeface="UVN Bai Sau" panose="04030605020802020C03" pitchFamily="82" charset="0"/>
      <p:regular r:id="rId26"/>
      <p:bold r:id="rId27"/>
    </p:embeddedFont>
    <p:embeddedFont>
      <p:font typeface="UTM Micra" panose="02040603050506020204" pitchFamily="18" charset="0"/>
      <p:regular r:id="rId28"/>
    </p:embeddedFont>
    <p:embeddedFont>
      <p:font typeface="字魂105号-简雅黑" panose="020B0604020202020204" charset="0"/>
      <p:regular r:id="rId29"/>
    </p:embeddedFont>
    <p:embeddedFont>
      <p:font typeface="UVN Bai Sau Nang" panose="04030905020802020C03" pitchFamily="82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DengXian" panose="020B0604020202020204" charset="-122"/>
      <p:regular r:id="rId35"/>
      <p:bold r:id="rId36"/>
    </p:embeddedFont>
    <p:embeddedFont>
      <p:font typeface="Arial Black" panose="020B0A04020102020204" pitchFamily="34" charset="0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1B1"/>
    <a:srgbClr val="FD8378"/>
    <a:srgbClr val="D9C1C9"/>
    <a:srgbClr val="62AA3F"/>
    <a:srgbClr val="E3F2F5"/>
    <a:srgbClr val="B68696"/>
    <a:srgbClr val="51E00B"/>
    <a:srgbClr val="3A3A3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10"/>
    <p:restoredTop sz="94682"/>
  </p:normalViewPr>
  <p:slideViewPr>
    <p:cSldViewPr snapToGrid="0" snapToObjects="1">
      <p:cViewPr varScale="1">
        <p:scale>
          <a:sx n="81" d="100"/>
          <a:sy n="81" d="100"/>
        </p:scale>
        <p:origin x="95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2022/5/8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2022/5/8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45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69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760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25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588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374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0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926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541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534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65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888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7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28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84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775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65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65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308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F8916C1F-537A-1148-BD51-F0F13D2CBE79}"/>
              </a:ext>
            </a:extLst>
          </p:cNvPr>
          <p:cNvSpPr/>
          <p:nvPr userDrawn="1"/>
        </p:nvSpPr>
        <p:spPr>
          <a:xfrm>
            <a:off x="266700" y="393700"/>
            <a:ext cx="2832100" cy="5588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50206B24-64E4-C843-87C8-380185E35E54}"/>
              </a:ext>
            </a:extLst>
          </p:cNvPr>
          <p:cNvSpPr/>
          <p:nvPr userDrawn="1"/>
        </p:nvSpPr>
        <p:spPr>
          <a:xfrm>
            <a:off x="266700" y="279400"/>
            <a:ext cx="2832100" cy="5588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8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11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2">
            <a:lum bright="-6000" contrast="6000"/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293370" y="344170"/>
            <a:ext cx="11605895" cy="6169660"/>
          </a:xfrm>
          <a:prstGeom prst="roundRect">
            <a:avLst>
              <a:gd name="adj" fmla="val 7431"/>
            </a:avLst>
          </a:prstGeom>
          <a:solidFill>
            <a:srgbClr val="711D0D"/>
          </a:solidFill>
          <a:ln>
            <a:solidFill>
              <a:srgbClr val="F2DF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charset="-122"/>
              <a:ea typeface="字魂105号-简雅黑" panose="00000500000000000000" charset="-122"/>
              <a:cs typeface="字魂105号-简雅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84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F14A81-C187-4537-A893-099AE1A609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180" y="2097675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5394A8-E64F-45E8-9A4D-6FE315B42AD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7191" y="20976757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50CB0F-C7EC-4613-8DB8-F571CB65C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180" y="-480932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D096C4-2CF6-42BB-A6B8-58B274C49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86622" y="-3996674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50563-5EA0-4AE7-B66D-5B5FA9935B38}"/>
              </a:ext>
            </a:extLst>
          </p:cNvPr>
          <p:cNvSpPr txBox="1"/>
          <p:nvPr userDrawn="1"/>
        </p:nvSpPr>
        <p:spPr>
          <a:xfrm>
            <a:off x="2042778" y="845152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5394A8-E64F-45E8-9A4D-6FE315B42AD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" y="8100536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D0ACFC-C47C-4175-945B-4DB9C8C52104}"/>
              </a:ext>
            </a:extLst>
          </p:cNvPr>
          <p:cNvSpPr txBox="1"/>
          <p:nvPr userDrawn="1"/>
        </p:nvSpPr>
        <p:spPr>
          <a:xfrm>
            <a:off x="11349807" y="15240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0" i="0" spc="5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60" r:id="rId4"/>
    <p:sldLayoutId id="2147483655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2122A1-45CA-2141-8264-70E148883499}"/>
              </a:ext>
            </a:extLst>
          </p:cNvPr>
          <p:cNvSpPr/>
          <p:nvPr/>
        </p:nvSpPr>
        <p:spPr>
          <a:xfrm>
            <a:off x="889000" y="1320800"/>
            <a:ext cx="10115550" cy="4572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E75AA94-0D73-724A-BD78-CC39E7E89E89}"/>
              </a:ext>
            </a:extLst>
          </p:cNvPr>
          <p:cNvSpPr/>
          <p:nvPr/>
        </p:nvSpPr>
        <p:spPr>
          <a:xfrm>
            <a:off x="1136650" y="1104900"/>
            <a:ext cx="10115550" cy="4572000"/>
          </a:xfrm>
          <a:prstGeom prst="rect">
            <a:avLst/>
          </a:prstGeom>
          <a:solidFill>
            <a:srgbClr val="E3F2F5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8B82ADE-99DC-F443-A91E-F5F394D479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316" y="56660"/>
            <a:ext cx="5125659" cy="7120739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D3B76A73-C72F-A247-8635-9804232C0B2A}"/>
              </a:ext>
            </a:extLst>
          </p:cNvPr>
          <p:cNvSpPr/>
          <p:nvPr/>
        </p:nvSpPr>
        <p:spPr>
          <a:xfrm>
            <a:off x="346075" y="3561262"/>
            <a:ext cx="990600" cy="990600"/>
          </a:xfrm>
          <a:prstGeom prst="ellipse">
            <a:avLst/>
          </a:prstGeom>
          <a:solidFill>
            <a:srgbClr val="51E00B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78466F1-FB85-AC49-9587-D18B202CE57B}"/>
              </a:ext>
            </a:extLst>
          </p:cNvPr>
          <p:cNvSpPr/>
          <p:nvPr/>
        </p:nvSpPr>
        <p:spPr>
          <a:xfrm>
            <a:off x="8368121" y="485294"/>
            <a:ext cx="990600" cy="990600"/>
          </a:xfrm>
          <a:prstGeom prst="ellipse">
            <a:avLst/>
          </a:prstGeom>
          <a:solidFill>
            <a:srgbClr val="51E00B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EF3DBE-C15E-8B1E-FA04-48D516C1E862}"/>
              </a:ext>
            </a:extLst>
          </p:cNvPr>
          <p:cNvGrpSpPr/>
          <p:nvPr/>
        </p:nvGrpSpPr>
        <p:grpSpPr>
          <a:xfrm>
            <a:off x="1415308" y="1327149"/>
            <a:ext cx="4004351" cy="665627"/>
            <a:chOff x="1415308" y="1436223"/>
            <a:chExt cx="4004351" cy="6656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785D98-20AD-8A2F-6B56-A8823411893D}"/>
                </a:ext>
              </a:extLst>
            </p:cNvPr>
            <p:cNvGrpSpPr/>
            <p:nvPr/>
          </p:nvGrpSpPr>
          <p:grpSpPr>
            <a:xfrm>
              <a:off x="1415308" y="1436223"/>
              <a:ext cx="3710353" cy="665627"/>
              <a:chOff x="2792047" y="4040847"/>
              <a:chExt cx="3710353" cy="665627"/>
            </a:xfrm>
          </p:grpSpPr>
          <p:sp>
            <p:nvSpPr>
              <p:cNvPr id="11" name="圆角矩形 10">
                <a:extLst>
                  <a:ext uri="{FF2B5EF4-FFF2-40B4-BE49-F238E27FC236}">
                    <a16:creationId xmlns:a16="http://schemas.microsoft.com/office/drawing/2014/main" id="{6756669B-7088-174E-A5A3-2147919AEAB4}"/>
                  </a:ext>
                </a:extLst>
              </p:cNvPr>
              <p:cNvSpPr/>
              <p:nvPr/>
            </p:nvSpPr>
            <p:spPr>
              <a:xfrm>
                <a:off x="2792047" y="4149921"/>
                <a:ext cx="3710353" cy="55655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3489CBF8-3C3E-B444-BF0A-B87C80172B86}"/>
                  </a:ext>
                </a:extLst>
              </p:cNvPr>
              <p:cNvSpPr/>
              <p:nvPr/>
            </p:nvSpPr>
            <p:spPr>
              <a:xfrm>
                <a:off x="2792047" y="4040847"/>
                <a:ext cx="3710353" cy="55655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9EFDD5-FCE9-6537-F188-4FC2C9BDE9CB}"/>
                </a:ext>
              </a:extLst>
            </p:cNvPr>
            <p:cNvSpPr txBox="1"/>
            <p:nvPr/>
          </p:nvSpPr>
          <p:spPr>
            <a:xfrm>
              <a:off x="1545243" y="1529833"/>
              <a:ext cx="387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UTM Micra" panose="02040603050506020204" pitchFamily="18" charset="0"/>
                </a:rPr>
                <a:t>LUYỆN TỪ VÀ CÂU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0A4EA-187D-B408-2BAB-76B245BF68CC}"/>
              </a:ext>
            </a:extLst>
          </p:cNvPr>
          <p:cNvGrpSpPr/>
          <p:nvPr/>
        </p:nvGrpSpPr>
        <p:grpSpPr>
          <a:xfrm>
            <a:off x="1092854" y="2033444"/>
            <a:ext cx="7765797" cy="4231599"/>
            <a:chOff x="1213177" y="2035362"/>
            <a:chExt cx="7256406" cy="42315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E3201E-0042-A9A4-4147-935E5D348A74}"/>
                </a:ext>
              </a:extLst>
            </p:cNvPr>
            <p:cNvSpPr txBox="1"/>
            <p:nvPr/>
          </p:nvSpPr>
          <p:spPr>
            <a:xfrm>
              <a:off x="1213177" y="2111977"/>
              <a:ext cx="715494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atin typeface="UVN Bai Sau Nang" panose="04030905020802020C03" pitchFamily="82" charset="0"/>
                </a:rPr>
                <a:t>THÊM TRẠNG NGỮ</a:t>
              </a:r>
            </a:p>
            <a:p>
              <a:pPr algn="ctr"/>
              <a:r>
                <a:rPr lang="en-US" sz="6600" dirty="0">
                  <a:latin typeface="UVN Bai Sau Nang" panose="04030905020802020C03" pitchFamily="82" charset="0"/>
                </a:rPr>
                <a:t>CHỈ PHƯƠNG TIỆN CHO CÂU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09636E-B0F4-2BB1-FBF3-51FA0E58CA8D}"/>
                </a:ext>
              </a:extLst>
            </p:cNvPr>
            <p:cNvSpPr txBox="1"/>
            <p:nvPr/>
          </p:nvSpPr>
          <p:spPr>
            <a:xfrm>
              <a:off x="1270850" y="2063596"/>
              <a:ext cx="715494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THÊM TRẠNG NGỮ</a:t>
              </a:r>
            </a:p>
            <a:p>
              <a:pPr algn="ctr"/>
              <a:r>
                <a:rPr lang="en-US" sz="66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CHỈ PHƯƠNG TIỆN CHO CÂU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F857FE-68B9-47ED-67AD-94EBFE894CA3}"/>
                </a:ext>
              </a:extLst>
            </p:cNvPr>
            <p:cNvSpPr txBox="1"/>
            <p:nvPr/>
          </p:nvSpPr>
          <p:spPr>
            <a:xfrm>
              <a:off x="1314639" y="2035362"/>
              <a:ext cx="7154944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B68696"/>
                  </a:solidFill>
                  <a:latin typeface="UVN Bai Sau Nang" panose="04030905020802020C03" pitchFamily="82" charset="0"/>
                </a:rPr>
                <a:t>THÊM TRẠNG NGỮ</a:t>
              </a:r>
            </a:p>
            <a:p>
              <a:pPr algn="ctr"/>
              <a:r>
                <a:rPr lang="en-US" sz="6600" dirty="0">
                  <a:solidFill>
                    <a:srgbClr val="B68696"/>
                  </a:solidFill>
                  <a:latin typeface="UVN Bai Sau Nang" panose="04030905020802020C03" pitchFamily="82" charset="0"/>
                </a:rPr>
                <a:t>CHỈ PHƯƠNG TIỆN CHO CÂU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118B360-12C5-9E26-31BF-AA14B518B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3952" y="5052768"/>
            <a:ext cx="12657275" cy="33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21003-3675-95AF-77E2-4CFBB1CB4212}"/>
              </a:ext>
            </a:extLst>
          </p:cNvPr>
          <p:cNvGrpSpPr/>
          <p:nvPr/>
        </p:nvGrpSpPr>
        <p:grpSpPr>
          <a:xfrm>
            <a:off x="216816" y="78164"/>
            <a:ext cx="11701218" cy="6558306"/>
            <a:chOff x="216816" y="78164"/>
            <a:chExt cx="11701218" cy="6558306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163FAB1D-77F0-D1D8-8E08-5F5242C8DC4A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CF6EF1C-18E3-13F3-F442-D9DC01F92D6A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8B3A3869-F407-2683-4B13-34828CC06360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椭圆 4">
              <a:extLst>
                <a:ext uri="{FF2B5EF4-FFF2-40B4-BE49-F238E27FC236}">
                  <a16:creationId xmlns:a16="http://schemas.microsoft.com/office/drawing/2014/main" id="{4BC58041-1D28-2498-BE5F-2CDEE2A1C868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51589234-84FD-9C0F-E6E7-B511661C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677" y="895470"/>
            <a:ext cx="981415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t</a:t>
            </a:r>
            <a:r>
              <a:rPr lang="vi-VN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rạng ngữ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đó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trả lời cho câu hỏi gì?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5A350D-1A9A-E81A-85B8-75A2F0EBDAF4}"/>
              </a:ext>
            </a:extLst>
          </p:cNvPr>
          <p:cNvSpPr/>
          <p:nvPr/>
        </p:nvSpPr>
        <p:spPr>
          <a:xfrm>
            <a:off x="1372714" y="1756868"/>
            <a:ext cx="6845655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FFE1E-9C01-17CF-93F1-B0498F158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410530" y="3304264"/>
            <a:ext cx="1136147" cy="865383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34509CEA-6F32-C347-ED4E-67E9CD556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179" y="3482027"/>
            <a:ext cx="104900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i="1" dirty="0" err="1">
                <a:solidFill>
                  <a:srgbClr val="62AA3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3200" b="1" i="1" dirty="0">
                <a:solidFill>
                  <a:srgbClr val="62AA3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rgbClr val="62AA3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3200" b="1" i="1" dirty="0">
                <a:solidFill>
                  <a:srgbClr val="62AA3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200" dirty="0" err="1">
                <a:latin typeface="UTM Avo" panose="02040603050506020204" pitchFamily="18" charset="0"/>
              </a:rPr>
              <a:t>Trạng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Quỳnh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giúp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Trịnh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hiểu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03D0F-89C2-9E44-8144-06D4F62061F8}"/>
              </a:ext>
            </a:extLst>
          </p:cNvPr>
          <p:cNvSpPr txBox="1"/>
          <p:nvPr/>
        </p:nvSpPr>
        <p:spPr>
          <a:xfrm>
            <a:off x="521616" y="4105856"/>
            <a:ext cx="11969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 err="1">
                <a:latin typeface="UTM Avo" panose="02040603050506020204" pitchFamily="18" charset="0"/>
              </a:rPr>
              <a:t>vì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sao</a:t>
            </a:r>
            <a:r>
              <a:rPr lang="en-US" altLang="en-US" sz="3200" b="1" i="1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thường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ngon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miệng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i="1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3200" b="1" i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i="1" smtClean="0">
                <a:solidFill>
                  <a:srgbClr val="FF0000"/>
                </a:solidFill>
                <a:latin typeface="UTM Avo" panose="02040603050506020204" pitchFamily="18" charset="0"/>
              </a:rPr>
              <a:t>gì?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9C4B10-ACAC-0C72-A02B-13B5F5CD3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3952" y="5047901"/>
            <a:ext cx="12657275" cy="3343325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B777F6D1-F09A-6CAB-6A30-523431FA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39" y="1683983"/>
            <a:ext cx="11100586" cy="221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a) </a:t>
            </a:r>
            <a:r>
              <a:rPr lang="en-US" altLang="en-US" sz="3200" dirty="0" err="1">
                <a:latin typeface="UTM Avo" panose="02040603050506020204" pitchFamily="18" charset="0"/>
              </a:rPr>
              <a:t>Bằng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món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“</a:t>
            </a:r>
            <a:r>
              <a:rPr lang="en-US" altLang="en-US" sz="3200" dirty="0" err="1">
                <a:latin typeface="UTM Avo" panose="02040603050506020204" pitchFamily="18" charset="0"/>
              </a:rPr>
              <a:t>mầm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</a:t>
            </a:r>
            <a:r>
              <a:rPr lang="en-US" altLang="en-US" sz="3200" dirty="0">
                <a:latin typeface="UTM Avo" panose="02040603050506020204" pitchFamily="18" charset="0"/>
              </a:rPr>
              <a:t>” </a:t>
            </a:r>
            <a:r>
              <a:rPr lang="en-US" altLang="en-US" sz="3200" dirty="0" err="1">
                <a:latin typeface="UTM Avo" panose="02040603050506020204" pitchFamily="18" charset="0"/>
              </a:rPr>
              <a:t>độc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đáo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Trạng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Quỳnh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giúp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Trịnh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hiểu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vì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sao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thường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ngon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miệng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altLang="en-US" sz="32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21003-3675-95AF-77E2-4CFBB1CB4212}"/>
              </a:ext>
            </a:extLst>
          </p:cNvPr>
          <p:cNvGrpSpPr/>
          <p:nvPr/>
        </p:nvGrpSpPr>
        <p:grpSpPr>
          <a:xfrm>
            <a:off x="216816" y="78164"/>
            <a:ext cx="11701218" cy="6558306"/>
            <a:chOff x="216816" y="78164"/>
            <a:chExt cx="11701218" cy="6558306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163FAB1D-77F0-D1D8-8E08-5F5242C8DC4A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CF6EF1C-18E3-13F3-F442-D9DC01F92D6A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8B3A3869-F407-2683-4B13-34828CC06360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椭圆 4">
              <a:extLst>
                <a:ext uri="{FF2B5EF4-FFF2-40B4-BE49-F238E27FC236}">
                  <a16:creationId xmlns:a16="http://schemas.microsoft.com/office/drawing/2014/main" id="{4BC58041-1D28-2498-BE5F-2CDEE2A1C868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51589234-84FD-9C0F-E6E7-B511661C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528" y="886180"/>
            <a:ext cx="981415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t</a:t>
            </a:r>
            <a:r>
              <a:rPr lang="vi-VN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rạng ngữ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đó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trả lời cho câu hỏi gì?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5A350D-1A9A-E81A-85B8-75A2F0EBDAF4}"/>
              </a:ext>
            </a:extLst>
          </p:cNvPr>
          <p:cNvSpPr/>
          <p:nvPr/>
        </p:nvSpPr>
        <p:spPr>
          <a:xfrm>
            <a:off x="1372715" y="1754683"/>
            <a:ext cx="5706815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FFE1E-9C01-17CF-93F1-B0498F158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414879" y="2880139"/>
            <a:ext cx="1136147" cy="865383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34509CEA-6F32-C347-ED4E-67E9CD556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528" y="3057902"/>
            <a:ext cx="104900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i="1" dirty="0" err="1">
                <a:solidFill>
                  <a:srgbClr val="62AA3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3200" b="1" i="1" dirty="0">
                <a:solidFill>
                  <a:srgbClr val="62AA3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rgbClr val="62AA3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3200" b="1" i="1" dirty="0">
                <a:solidFill>
                  <a:srgbClr val="62AA3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200" dirty="0" err="1">
                <a:latin typeface="UTM Avo" panose="02040603050506020204" pitchFamily="18" charset="0"/>
              </a:rPr>
              <a:t>Nhà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ảo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thuật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tạo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những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tiết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mục</a:t>
            </a:r>
            <a:endParaRPr lang="en-US" altLang="en-US" sz="3200" b="1" i="1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03D0F-89C2-9E44-8144-06D4F62061F8}"/>
              </a:ext>
            </a:extLst>
          </p:cNvPr>
          <p:cNvSpPr txBox="1"/>
          <p:nvPr/>
        </p:nvSpPr>
        <p:spPr>
          <a:xfrm>
            <a:off x="1541850" y="3620907"/>
            <a:ext cx="104900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 err="1">
                <a:latin typeface="UTM Avo" panose="02040603050506020204" pitchFamily="18" charset="0"/>
              </a:rPr>
              <a:t>rất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đặc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sắc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3200" b="1" i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9C4B10-ACAC-0C72-A02B-13B5F5CD3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3952" y="5047901"/>
            <a:ext cx="12657275" cy="3343325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B777F6D1-F09A-6CAB-6A30-523431FA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39" y="1683983"/>
            <a:ext cx="11100586" cy="107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b) </a:t>
            </a:r>
            <a:r>
              <a:rPr lang="en-US" altLang="en-US" sz="3200" dirty="0" err="1">
                <a:latin typeface="UTM Avo" panose="02040603050506020204" pitchFamily="18" charset="0"/>
              </a:rPr>
              <a:t>Với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một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chiếc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bình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dị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nhà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ảo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thuật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tạo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những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tiết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mục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rất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đặc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sắc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1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21003-3675-95AF-77E2-4CFBB1CB4212}"/>
              </a:ext>
            </a:extLst>
          </p:cNvPr>
          <p:cNvGrpSpPr/>
          <p:nvPr/>
        </p:nvGrpSpPr>
        <p:grpSpPr>
          <a:xfrm>
            <a:off x="216816" y="78164"/>
            <a:ext cx="11701218" cy="6558306"/>
            <a:chOff x="216816" y="78164"/>
            <a:chExt cx="11701218" cy="6558306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163FAB1D-77F0-D1D8-8E08-5F5242C8DC4A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CF6EF1C-18E3-13F3-F442-D9DC01F92D6A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8B3A3869-F407-2683-4B13-34828CC06360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椭圆 4">
              <a:extLst>
                <a:ext uri="{FF2B5EF4-FFF2-40B4-BE49-F238E27FC236}">
                  <a16:creationId xmlns:a16="http://schemas.microsoft.com/office/drawing/2014/main" id="{4BC58041-1D28-2498-BE5F-2CDEE2A1C868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3" name="Rectangle 2">
            <a:extLst>
              <a:ext uri="{FF2B5EF4-FFF2-40B4-BE49-F238E27FC236}">
                <a16:creationId xmlns:a16="http://schemas.microsoft.com/office/drawing/2014/main" id="{CEF3751D-DD8D-2097-D97C-6516EDFB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813" y="375045"/>
            <a:ext cx="10336556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trạng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trên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bổ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sung</a:t>
            </a:r>
          </a:p>
          <a:p>
            <a:pPr algn="ctr"/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ý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51589234-84FD-9C0F-E6E7-B511661C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813" y="4427746"/>
            <a:ext cx="11082783" cy="175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Các trạng ngữ trên bổ sung ý nghĩa </a:t>
            </a: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chỉ phương tiện tiến hành sự việc </a:t>
            </a: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được nêu ra trong câu.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5A350D-1A9A-E81A-85B8-75A2F0EBDAF4}"/>
              </a:ext>
            </a:extLst>
          </p:cNvPr>
          <p:cNvSpPr/>
          <p:nvPr/>
        </p:nvSpPr>
        <p:spPr>
          <a:xfrm>
            <a:off x="1306123" y="1678795"/>
            <a:ext cx="6845655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E9F216-201A-35EF-0BF1-44B92594A3C2}"/>
              </a:ext>
            </a:extLst>
          </p:cNvPr>
          <p:cNvSpPr/>
          <p:nvPr/>
        </p:nvSpPr>
        <p:spPr>
          <a:xfrm>
            <a:off x="1306123" y="3291993"/>
            <a:ext cx="5702663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B2107E-8BAC-0E62-02F9-41CAC93B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436448" y="4254195"/>
            <a:ext cx="1999522" cy="1523000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B777F6D1-F09A-6CAB-6A30-523431FA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48" y="1605910"/>
            <a:ext cx="11100586" cy="270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a) </a:t>
            </a:r>
            <a:r>
              <a:rPr lang="en-US" altLang="en-US" sz="3200" dirty="0" err="1">
                <a:latin typeface="UTM Avo" panose="02040603050506020204" pitchFamily="18" charset="0"/>
              </a:rPr>
              <a:t>Bằng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món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“</a:t>
            </a:r>
            <a:r>
              <a:rPr lang="en-US" altLang="en-US" sz="3200" dirty="0" err="1">
                <a:latin typeface="UTM Avo" panose="02040603050506020204" pitchFamily="18" charset="0"/>
              </a:rPr>
              <a:t>mầm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</a:t>
            </a:r>
            <a:r>
              <a:rPr lang="en-US" altLang="en-US" sz="3200" dirty="0">
                <a:latin typeface="UTM Avo" panose="02040603050506020204" pitchFamily="18" charset="0"/>
              </a:rPr>
              <a:t>” </a:t>
            </a:r>
            <a:r>
              <a:rPr lang="en-US" altLang="en-US" sz="3200" dirty="0" err="1">
                <a:latin typeface="UTM Avo" panose="02040603050506020204" pitchFamily="18" charset="0"/>
              </a:rPr>
              <a:t>độc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đáo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Trạng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Quỳnh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giúp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Trịnh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hiểu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vì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sao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thường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ngon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miệng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b) </a:t>
            </a:r>
            <a:r>
              <a:rPr lang="en-US" altLang="en-US" sz="3200" dirty="0" err="1">
                <a:latin typeface="UTM Avo" panose="02040603050506020204" pitchFamily="18" charset="0"/>
              </a:rPr>
              <a:t>Với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một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chiếc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bình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dị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nhà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ảo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thuật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tạo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những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tiết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mục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rất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đặc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sắc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21003-3675-95AF-77E2-4CFBB1CB4212}"/>
              </a:ext>
            </a:extLst>
          </p:cNvPr>
          <p:cNvGrpSpPr/>
          <p:nvPr/>
        </p:nvGrpSpPr>
        <p:grpSpPr>
          <a:xfrm>
            <a:off x="216816" y="78164"/>
            <a:ext cx="11701218" cy="6558306"/>
            <a:chOff x="216816" y="78164"/>
            <a:chExt cx="11701218" cy="6558306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163FAB1D-77F0-D1D8-8E08-5F5242C8DC4A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CF6EF1C-18E3-13F3-F442-D9DC01F92D6A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8B3A3869-F407-2683-4B13-34828CC06360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椭圆 4">
              <a:extLst>
                <a:ext uri="{FF2B5EF4-FFF2-40B4-BE49-F238E27FC236}">
                  <a16:creationId xmlns:a16="http://schemas.microsoft.com/office/drawing/2014/main" id="{4BC58041-1D28-2498-BE5F-2CDEE2A1C868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3" name="Rectangle 2">
            <a:extLst>
              <a:ext uri="{FF2B5EF4-FFF2-40B4-BE49-F238E27FC236}">
                <a16:creationId xmlns:a16="http://schemas.microsoft.com/office/drawing/2014/main" id="{CEF3751D-DD8D-2097-D97C-6516EDFB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971" y="369652"/>
            <a:ext cx="10336556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vi-VN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Theo em các trạng ngữ trên 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được gọi là trạng ngữ gì ?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51589234-84FD-9C0F-E6E7-B511661C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33" y="4616303"/>
            <a:ext cx="11082783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vi-VN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Các trạng ngữ trên được gọi là 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Trạng ngữ chỉ phương tiện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alt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5A350D-1A9A-E81A-85B8-75A2F0EBDAF4}"/>
              </a:ext>
            </a:extLst>
          </p:cNvPr>
          <p:cNvSpPr/>
          <p:nvPr/>
        </p:nvSpPr>
        <p:spPr>
          <a:xfrm>
            <a:off x="1306123" y="1678795"/>
            <a:ext cx="6845655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E9F216-201A-35EF-0BF1-44B92594A3C2}"/>
              </a:ext>
            </a:extLst>
          </p:cNvPr>
          <p:cNvSpPr/>
          <p:nvPr/>
        </p:nvSpPr>
        <p:spPr>
          <a:xfrm>
            <a:off x="1306123" y="3291993"/>
            <a:ext cx="5702663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B2107E-8BAC-0E62-02F9-41CAC93B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436448" y="4254195"/>
            <a:ext cx="1999522" cy="1523000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B777F6D1-F09A-6CAB-6A30-523431FA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48" y="1605910"/>
            <a:ext cx="11100586" cy="270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a) </a:t>
            </a:r>
            <a:r>
              <a:rPr lang="en-US" altLang="en-US" sz="3200" dirty="0" err="1">
                <a:latin typeface="UTM Avo" panose="02040603050506020204" pitchFamily="18" charset="0"/>
              </a:rPr>
              <a:t>Bằng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món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“</a:t>
            </a:r>
            <a:r>
              <a:rPr lang="en-US" altLang="en-US" sz="3200" dirty="0" err="1">
                <a:latin typeface="UTM Avo" panose="02040603050506020204" pitchFamily="18" charset="0"/>
              </a:rPr>
              <a:t>mầm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</a:t>
            </a:r>
            <a:r>
              <a:rPr lang="en-US" altLang="en-US" sz="3200" dirty="0">
                <a:latin typeface="UTM Avo" panose="02040603050506020204" pitchFamily="18" charset="0"/>
              </a:rPr>
              <a:t>” </a:t>
            </a:r>
            <a:r>
              <a:rPr lang="en-US" altLang="en-US" sz="3200" dirty="0" err="1">
                <a:latin typeface="UTM Avo" panose="02040603050506020204" pitchFamily="18" charset="0"/>
              </a:rPr>
              <a:t>độc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đáo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Trạng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Quỳnh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giúp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Trịnh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hiểu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vì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sao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thường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ngon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miệng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b) </a:t>
            </a:r>
            <a:r>
              <a:rPr lang="en-US" altLang="en-US" sz="3200" dirty="0" err="1">
                <a:latin typeface="UTM Avo" panose="02040603050506020204" pitchFamily="18" charset="0"/>
              </a:rPr>
              <a:t>Với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một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chiếc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bình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dị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nhà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ảo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thuật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tạo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những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tiết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mục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rất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đặc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sắc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21003-3675-95AF-77E2-4CFBB1CB4212}"/>
              </a:ext>
            </a:extLst>
          </p:cNvPr>
          <p:cNvGrpSpPr/>
          <p:nvPr/>
        </p:nvGrpSpPr>
        <p:grpSpPr>
          <a:xfrm>
            <a:off x="188798" y="78164"/>
            <a:ext cx="11701218" cy="6558306"/>
            <a:chOff x="216816" y="78164"/>
            <a:chExt cx="11701218" cy="6558306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163FAB1D-77F0-D1D8-8E08-5F5242C8DC4A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CF6EF1C-18E3-13F3-F442-D9DC01F92D6A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8B3A3869-F407-2683-4B13-34828CC06360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椭圆 4">
              <a:extLst>
                <a:ext uri="{FF2B5EF4-FFF2-40B4-BE49-F238E27FC236}">
                  <a16:creationId xmlns:a16="http://schemas.microsoft.com/office/drawing/2014/main" id="{4BC58041-1D28-2498-BE5F-2CDEE2A1C868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1C16B47-FA90-F622-543A-B95C5DEA232B}"/>
              </a:ext>
            </a:extLst>
          </p:cNvPr>
          <p:cNvSpPr/>
          <p:nvPr/>
        </p:nvSpPr>
        <p:spPr>
          <a:xfrm>
            <a:off x="1109218" y="1387296"/>
            <a:ext cx="1040596" cy="4793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5FDC7C-F923-00A1-3A67-DC71EF8171D0}"/>
              </a:ext>
            </a:extLst>
          </p:cNvPr>
          <p:cNvSpPr/>
          <p:nvPr/>
        </p:nvSpPr>
        <p:spPr>
          <a:xfrm>
            <a:off x="1128796" y="2403399"/>
            <a:ext cx="698630" cy="4481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6A10CE-7A0B-EBEE-4782-AFD067C4BBC4}"/>
              </a:ext>
            </a:extLst>
          </p:cNvPr>
          <p:cNvSpPr/>
          <p:nvPr/>
        </p:nvSpPr>
        <p:spPr>
          <a:xfrm>
            <a:off x="1109217" y="4094324"/>
            <a:ext cx="698630" cy="4481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87FB25-4050-2B36-46C2-67050E1A446E}"/>
              </a:ext>
            </a:extLst>
          </p:cNvPr>
          <p:cNvSpPr/>
          <p:nvPr/>
        </p:nvSpPr>
        <p:spPr>
          <a:xfrm>
            <a:off x="1109217" y="3442128"/>
            <a:ext cx="965859" cy="4793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B777F6D1-F09A-6CAB-6A30-523431FA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34" y="1368880"/>
            <a:ext cx="11205918" cy="19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UTM Avo" panose="02040603050506020204" pitchFamily="18" charset="0"/>
              </a:rPr>
              <a:t>a)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món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mầm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đá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”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độc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đáo</a:t>
            </a:r>
            <a:r>
              <a:rPr lang="en-US" altLang="en-US" sz="2800" dirty="0">
                <a:latin typeface="UTM Avo" panose="020406030505060202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</a:rPr>
              <a:t>Trạng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Quỳnh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giúp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Chúa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Trịnh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hiểu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vì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sao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chúa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thường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ăn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ngon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miệng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UTM Avo" panose="020406030505060202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khăn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bình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dị</a:t>
            </a:r>
            <a:r>
              <a:rPr lang="en-US" altLang="en-US" sz="2800" dirty="0">
                <a:latin typeface="UTM Avo" panose="020406030505060202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</a:rPr>
              <a:t>nhà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ảo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thuật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tạo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nên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tiết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mục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đặc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sắc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CEF3751D-DD8D-2097-D97C-6516EDFB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076" y="323159"/>
            <a:ext cx="8708063" cy="107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Em nhận biết trạng ngữ chỉ phương tiện qua dấu hiệu nào ? 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51589234-84FD-9C0F-E6E7-B511661C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600" y="5084024"/>
            <a:ext cx="9982359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vi-VN" altLang="en-US" sz="3600" i="1" dirty="0">
                <a:solidFill>
                  <a:srgbClr val="FF0000"/>
                </a:solidFill>
                <a:latin typeface="UTM Avo" panose="02040603050506020204" pitchFamily="18" charset="0"/>
              </a:rPr>
              <a:t>Trạng ngữ chỉ phương tiện trả lời cho các </a:t>
            </a:r>
            <a:r>
              <a:rPr lang="vi-VN" altLang="en-US" sz="3600" i="1">
                <a:solidFill>
                  <a:srgbClr val="FF0000"/>
                </a:solidFill>
                <a:latin typeface="UTM Avo" panose="02040603050506020204" pitchFamily="18" charset="0"/>
              </a:rPr>
              <a:t>câu </a:t>
            </a:r>
            <a:r>
              <a:rPr lang="vi-VN" altLang="en-US" sz="3600" i="1" smtClean="0">
                <a:solidFill>
                  <a:srgbClr val="FF0000"/>
                </a:solidFill>
                <a:latin typeface="UTM Avo" panose="02040603050506020204" pitchFamily="18" charset="0"/>
              </a:rPr>
              <a:t>hỏi: </a:t>
            </a:r>
            <a:r>
              <a:rPr lang="vi-VN" altLang="en-US" sz="3600" b="1" i="1" dirty="0">
                <a:solidFill>
                  <a:srgbClr val="FF0000"/>
                </a:solidFill>
                <a:latin typeface="UTM Avo" panose="02040603050506020204" pitchFamily="18" charset="0"/>
              </a:rPr>
              <a:t>Bằng </a:t>
            </a:r>
            <a:r>
              <a:rPr lang="vi-VN" altLang="en-US" sz="3600" b="1" i="1">
                <a:solidFill>
                  <a:srgbClr val="FF0000"/>
                </a:solidFill>
                <a:latin typeface="UTM Avo" panose="02040603050506020204" pitchFamily="18" charset="0"/>
              </a:rPr>
              <a:t>cái </a:t>
            </a:r>
            <a:r>
              <a:rPr lang="vi-VN" altLang="en-US" sz="3600" b="1" i="1" smtClean="0">
                <a:solidFill>
                  <a:srgbClr val="FF0000"/>
                </a:solidFill>
                <a:latin typeface="UTM Avo" panose="02040603050506020204" pitchFamily="18" charset="0"/>
              </a:rPr>
              <a:t>gì?, </a:t>
            </a:r>
            <a:r>
              <a:rPr lang="vi-VN" altLang="en-US" sz="3600" b="1" i="1" dirty="0">
                <a:solidFill>
                  <a:srgbClr val="FF0000"/>
                </a:solidFill>
                <a:latin typeface="UTM Avo" panose="02040603050506020204" pitchFamily="18" charset="0"/>
              </a:rPr>
              <a:t>Với </a:t>
            </a:r>
            <a:r>
              <a:rPr lang="vi-VN" altLang="en-US" sz="3600" b="1" i="1">
                <a:solidFill>
                  <a:srgbClr val="FF0000"/>
                </a:solidFill>
                <a:latin typeface="UTM Avo" panose="02040603050506020204" pitchFamily="18" charset="0"/>
              </a:rPr>
              <a:t>cái </a:t>
            </a:r>
            <a:r>
              <a:rPr lang="vi-VN" altLang="en-US" sz="3600" b="1" i="1" smtClean="0">
                <a:solidFill>
                  <a:srgbClr val="FF0000"/>
                </a:solidFill>
                <a:latin typeface="UTM Avo" panose="02040603050506020204" pitchFamily="18" charset="0"/>
              </a:rPr>
              <a:t>gì?</a:t>
            </a:r>
            <a:r>
              <a:rPr lang="en-US" altLang="en-US" sz="3600" b="1" i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altLang="en-US" sz="3600" b="1" i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3B2107E-8BAC-0E62-02F9-41CAC93B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349935" y="4972665"/>
            <a:ext cx="1557722" cy="1186489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CE301C7C-A723-8C1E-774C-7662EB9BF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34" y="3434857"/>
            <a:ext cx="1169683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2800" dirty="0">
                <a:latin typeface="UTM Avo" panose="02040603050506020204" pitchFamily="18" charset="0"/>
              </a:rPr>
              <a:t>c) </a:t>
            </a:r>
            <a:r>
              <a:rPr lang="vi-VN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Bằng đôi chân kì diệu</a:t>
            </a:r>
            <a:r>
              <a:rPr lang="vi-VN" altLang="en-US" sz="2800" dirty="0">
                <a:latin typeface="UTM Avo" panose="02040603050506020204" pitchFamily="18" charset="0"/>
              </a:rPr>
              <a:t>, cô bé đã có những bài viết rất đẹp.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33D1616-D3B8-3B51-D132-56CC1665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61" y="3436753"/>
            <a:ext cx="10915684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altLang="en-US" sz="2800" dirty="0">
                <a:latin typeface="UTM Avo" panose="02040603050506020204" pitchFamily="18" charset="0"/>
              </a:rPr>
              <a:t>c) Bằng đôi chân kì diệu, cô bé đã có những bài viết rất đẹp.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B7F30A3-73D9-2D9A-474C-3ED3342A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34" y="4054284"/>
            <a:ext cx="11043436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UTM Avo" panose="02040603050506020204" pitchFamily="18" charset="0"/>
              </a:rPr>
              <a:t>d) </a:t>
            </a:r>
            <a:r>
              <a:rPr lang="en-US" altLang="en-US" sz="2800" dirty="0" err="1">
                <a:latin typeface="UTM Avo" panose="02040603050506020204" pitchFamily="18" charset="0"/>
              </a:rPr>
              <a:t>Với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quyết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tâm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cao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độ</a:t>
            </a:r>
            <a:r>
              <a:rPr lang="en-US" altLang="en-US" sz="2800" dirty="0">
                <a:latin typeface="UTM Avo" panose="020406030505060202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Ngọc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vươn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lên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trở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học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giỏi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lớp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20F95E0-4FA0-FE59-B311-49FA18E03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634" y="4064204"/>
            <a:ext cx="11043436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>
                <a:latin typeface="UTM Avo" panose="02040603050506020204" pitchFamily="18" charset="0"/>
              </a:rPr>
              <a:t>d)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quyết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2800" dirty="0">
                <a:latin typeface="UTM Avo" panose="020406030505060202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Ngọc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vươn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lên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trở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thành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học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giỏi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lớp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4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23" grpId="0"/>
      <p:bldP spid="24" grpId="0"/>
      <p:bldP spid="13" grpId="0"/>
      <p:bldP spid="14" grpId="0"/>
      <p:bldP spid="14" grpId="1"/>
      <p:bldP spid="15" grpId="0"/>
      <p:bldP spid="15" grpId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D5996E-0EFC-932A-F0B9-FFFC3277A6CE}"/>
              </a:ext>
            </a:extLst>
          </p:cNvPr>
          <p:cNvGrpSpPr/>
          <p:nvPr/>
        </p:nvGrpSpPr>
        <p:grpSpPr>
          <a:xfrm>
            <a:off x="1170344" y="663911"/>
            <a:ext cx="9851312" cy="5530177"/>
            <a:chOff x="216816" y="67821"/>
            <a:chExt cx="11701218" cy="6568649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4353D4DD-0B29-2BDD-48E7-CB0BEFC96B24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85151964-EF2F-920B-0FA5-BE7D9FFBEE04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3">
              <a:extLst>
                <a:ext uri="{FF2B5EF4-FFF2-40B4-BE49-F238E27FC236}">
                  <a16:creationId xmlns:a16="http://schemas.microsoft.com/office/drawing/2014/main" id="{5A20E677-A18B-E871-DB09-B5291AF39A04}"/>
                </a:ext>
              </a:extLst>
            </p:cNvPr>
            <p:cNvSpPr/>
            <p:nvPr/>
          </p:nvSpPr>
          <p:spPr>
            <a:xfrm>
              <a:off x="10316131" y="5998655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椭圆 4">
              <a:extLst>
                <a:ext uri="{FF2B5EF4-FFF2-40B4-BE49-F238E27FC236}">
                  <a16:creationId xmlns:a16="http://schemas.microsoft.com/office/drawing/2014/main" id="{C6F37178-8833-20ED-01FB-F2CFB0E37AF8}"/>
                </a:ext>
              </a:extLst>
            </p:cNvPr>
            <p:cNvSpPr/>
            <p:nvPr/>
          </p:nvSpPr>
          <p:spPr>
            <a:xfrm>
              <a:off x="11014762" y="5998655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椭圆 3">
              <a:extLst>
                <a:ext uri="{FF2B5EF4-FFF2-40B4-BE49-F238E27FC236}">
                  <a16:creationId xmlns:a16="http://schemas.microsoft.com/office/drawing/2014/main" id="{1D430AD4-08FA-9EEC-F748-D347C675519E}"/>
                </a:ext>
              </a:extLst>
            </p:cNvPr>
            <p:cNvSpPr/>
            <p:nvPr/>
          </p:nvSpPr>
          <p:spPr>
            <a:xfrm>
              <a:off x="672778" y="67821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椭圆 4">
              <a:extLst>
                <a:ext uri="{FF2B5EF4-FFF2-40B4-BE49-F238E27FC236}">
                  <a16:creationId xmlns:a16="http://schemas.microsoft.com/office/drawing/2014/main" id="{DD0BD79D-7533-2C2D-BFE0-A90AF3DEB16C}"/>
                </a:ext>
              </a:extLst>
            </p:cNvPr>
            <p:cNvSpPr/>
            <p:nvPr/>
          </p:nvSpPr>
          <p:spPr>
            <a:xfrm>
              <a:off x="1371409" y="67821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43AAF2-26F3-D75B-35DF-BD7B58C70875}"/>
              </a:ext>
            </a:extLst>
          </p:cNvPr>
          <p:cNvGrpSpPr/>
          <p:nvPr/>
        </p:nvGrpSpPr>
        <p:grpSpPr>
          <a:xfrm>
            <a:off x="736212" y="945827"/>
            <a:ext cx="5925401" cy="1628988"/>
            <a:chOff x="2036143" y="2049666"/>
            <a:chExt cx="9241546" cy="16289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358D71-C724-AF78-C26D-3050A6E57944}"/>
                </a:ext>
              </a:extLst>
            </p:cNvPr>
            <p:cNvSpPr txBox="1"/>
            <p:nvPr/>
          </p:nvSpPr>
          <p:spPr>
            <a:xfrm>
              <a:off x="2036143" y="2232104"/>
              <a:ext cx="90128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latin typeface="UVN Bai Sau Nang" panose="04030905020802020C03" pitchFamily="82" charset="0"/>
                </a:rPr>
                <a:t>Ghi</a:t>
              </a:r>
              <a:r>
                <a:rPr lang="en-US" sz="8800" dirty="0">
                  <a:latin typeface="UVN Bai Sau Nang" panose="04030905020802020C03" pitchFamily="82" charset="0"/>
                </a:rPr>
                <a:t> </a:t>
              </a:r>
              <a:r>
                <a:rPr lang="en-US" sz="8800" dirty="0" err="1">
                  <a:latin typeface="UVN Bai Sau Nang" panose="04030905020802020C03" pitchFamily="82" charset="0"/>
                </a:rPr>
                <a:t>nhơ</a:t>
              </a:r>
              <a:endParaRPr lang="en-US" sz="8800" dirty="0">
                <a:latin typeface="UVN Bai Sau Nang" panose="04030905020802020C03" pitchFamily="8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325B11-9C32-7318-F717-6C14351488AC}"/>
                </a:ext>
              </a:extLst>
            </p:cNvPr>
            <p:cNvSpPr txBox="1"/>
            <p:nvPr/>
          </p:nvSpPr>
          <p:spPr>
            <a:xfrm>
              <a:off x="2169601" y="2122604"/>
              <a:ext cx="90128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E3F2F5"/>
                  </a:solidFill>
                  <a:latin typeface="UVN Bai Sau Nang" panose="04030905020802020C03" pitchFamily="82" charset="0"/>
                </a:rPr>
                <a:t>Ghi</a:t>
              </a:r>
              <a:r>
                <a:rPr lang="en-US" sz="8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 </a:t>
              </a:r>
              <a:r>
                <a:rPr lang="en-US" sz="8800" dirty="0" err="1">
                  <a:solidFill>
                    <a:srgbClr val="E3F2F5"/>
                  </a:solidFill>
                  <a:latin typeface="UVN Bai Sau Nang" panose="04030905020802020C03" pitchFamily="82" charset="0"/>
                </a:rPr>
                <a:t>nhớ</a:t>
              </a:r>
              <a:endParaRPr lang="en-US" sz="8800" dirty="0">
                <a:solidFill>
                  <a:srgbClr val="E3F2F5"/>
                </a:solidFill>
                <a:latin typeface="UVN Bai Sau Nang" panose="04030905020802020C03" pitchFamily="8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3A9D23-1B43-E691-BA30-C9EBBFA11111}"/>
                </a:ext>
              </a:extLst>
            </p:cNvPr>
            <p:cNvSpPr txBox="1"/>
            <p:nvPr/>
          </p:nvSpPr>
          <p:spPr>
            <a:xfrm>
              <a:off x="2264833" y="2049666"/>
              <a:ext cx="90128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FFC000"/>
                  </a:solidFill>
                  <a:latin typeface="UVN Bai Sau Nang" panose="04030905020802020C03" pitchFamily="82" charset="0"/>
                </a:rPr>
                <a:t>Ghi</a:t>
              </a:r>
              <a:r>
                <a:rPr lang="en-US" sz="8800" dirty="0">
                  <a:solidFill>
                    <a:srgbClr val="FFC000"/>
                  </a:solidFill>
                  <a:latin typeface="UVN Bai Sau Nang" panose="04030905020802020C03" pitchFamily="82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latin typeface="UVN Bai Sau Nang" panose="04030905020802020C03" pitchFamily="82" charset="0"/>
                </a:rPr>
                <a:t>nhớ</a:t>
              </a:r>
              <a:endParaRPr lang="en-US" sz="8800" dirty="0">
                <a:solidFill>
                  <a:srgbClr val="FFC000"/>
                </a:solidFill>
                <a:latin typeface="UVN Bai Sau Nang" panose="04030905020802020C03" pitchFamily="8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72AEB74-2E74-143C-6180-A7DD736DD888}"/>
              </a:ext>
            </a:extLst>
          </p:cNvPr>
          <p:cNvSpPr txBox="1"/>
          <p:nvPr/>
        </p:nvSpPr>
        <p:spPr>
          <a:xfrm>
            <a:off x="1480008" y="2410635"/>
            <a:ext cx="94373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4400" dirty="0">
                <a:latin typeface="UTM Avo" panose="02040603050506020204" pitchFamily="18" charset="0"/>
              </a:rPr>
              <a:t>	</a:t>
            </a:r>
            <a:r>
              <a:rPr lang="en-US" altLang="en-US" sz="4400" dirty="0" err="1">
                <a:latin typeface="UTM Avo" panose="02040603050506020204" pitchFamily="18" charset="0"/>
              </a:rPr>
              <a:t>Trạng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ngữ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chỉ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phương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tiện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thường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mở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đầu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bằng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các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từ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và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trả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lời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cho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các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câu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hỏi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smtClean="0">
                <a:solidFill>
                  <a:srgbClr val="FF0000"/>
                </a:solidFill>
                <a:latin typeface="UTM Avo" panose="02040603050506020204" pitchFamily="18" charset="0"/>
              </a:rPr>
              <a:t>gì?,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smtClean="0">
                <a:solidFill>
                  <a:srgbClr val="FF0000"/>
                </a:solidFill>
                <a:latin typeface="UTM Avo" panose="02040603050506020204" pitchFamily="18" charset="0"/>
              </a:rPr>
              <a:t>gì?.</a:t>
            </a:r>
            <a:endParaRPr lang="en-US" altLang="en-US" sz="4400" b="1" u="sng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981F37-1FF3-80ED-6018-742220877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50"/>
          <a:stretch/>
        </p:blipFill>
        <p:spPr>
          <a:xfrm>
            <a:off x="9379670" y="-121027"/>
            <a:ext cx="2812330" cy="4657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DA7A29-BE10-F268-33F8-0E7F5F98B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50"/>
          <a:stretch/>
        </p:blipFill>
        <p:spPr>
          <a:xfrm flipH="1" flipV="1">
            <a:off x="-1" y="3704733"/>
            <a:ext cx="1951412" cy="3231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47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E81B53C-2B26-DEBC-DF51-44722A4BF55F}"/>
              </a:ext>
            </a:extLst>
          </p:cNvPr>
          <p:cNvGrpSpPr/>
          <p:nvPr/>
        </p:nvGrpSpPr>
        <p:grpSpPr>
          <a:xfrm>
            <a:off x="491516" y="717550"/>
            <a:ext cx="10760684" cy="5175250"/>
            <a:chOff x="491516" y="717550"/>
            <a:chExt cx="10760684" cy="51752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7C76E7D-ECA8-3F40-937E-B1B239585DE0}"/>
                </a:ext>
              </a:extLst>
            </p:cNvPr>
            <p:cNvSpPr/>
            <p:nvPr/>
          </p:nvSpPr>
          <p:spPr>
            <a:xfrm>
              <a:off x="889000" y="1320800"/>
              <a:ext cx="10115550" cy="4572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4FE7CE6-AF55-0B4D-8BD3-8ADAD994BB1F}"/>
                </a:ext>
              </a:extLst>
            </p:cNvPr>
            <p:cNvSpPr/>
            <p:nvPr/>
          </p:nvSpPr>
          <p:spPr>
            <a:xfrm>
              <a:off x="1136650" y="1104900"/>
              <a:ext cx="10115550" cy="4572000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591C7235-2E7A-4A4E-8F97-054024EF2FAD}"/>
                </a:ext>
              </a:extLst>
            </p:cNvPr>
            <p:cNvSpPr/>
            <p:nvPr/>
          </p:nvSpPr>
          <p:spPr>
            <a:xfrm>
              <a:off x="1460500" y="717550"/>
              <a:ext cx="990600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F73E308-ADF1-E141-A72F-09A25C317F34}"/>
                </a:ext>
              </a:extLst>
            </p:cNvPr>
            <p:cNvSpPr/>
            <p:nvPr/>
          </p:nvSpPr>
          <p:spPr>
            <a:xfrm>
              <a:off x="491516" y="4045212"/>
              <a:ext cx="990600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BFC9A70-2A63-6649-A1FD-80DE96032F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976" y="-782706"/>
            <a:ext cx="3200400" cy="3200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0D7F55-23F8-3B03-8E4D-1C4F9114DFF1}"/>
              </a:ext>
            </a:extLst>
          </p:cNvPr>
          <p:cNvGrpSpPr/>
          <p:nvPr/>
        </p:nvGrpSpPr>
        <p:grpSpPr>
          <a:xfrm>
            <a:off x="3974397" y="1348113"/>
            <a:ext cx="7818232" cy="4503771"/>
            <a:chOff x="3918838" y="1095054"/>
            <a:chExt cx="7818232" cy="450377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EA1020-9E1B-FBA9-A4CA-F4B3D0B5E03E}"/>
                </a:ext>
              </a:extLst>
            </p:cNvPr>
            <p:cNvSpPr txBox="1"/>
            <p:nvPr/>
          </p:nvSpPr>
          <p:spPr>
            <a:xfrm>
              <a:off x="3918838" y="1259175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latin typeface="UVN Bai Sau Nang" panose="04030905020802020C03" pitchFamily="82" charset="0"/>
                </a:rPr>
                <a:t>LUYỆN</a:t>
              </a:r>
            </a:p>
            <a:p>
              <a:pPr algn="ctr"/>
              <a:r>
                <a:rPr lang="en-US" sz="13800" dirty="0">
                  <a:latin typeface="UVN Bai Sau Nang" panose="04030905020802020C03" pitchFamily="82" charset="0"/>
                </a:rPr>
                <a:t>TẬP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3EC84A-C1AD-34FB-0C6D-FF51A22F094A}"/>
                </a:ext>
              </a:extLst>
            </p:cNvPr>
            <p:cNvSpPr txBox="1"/>
            <p:nvPr/>
          </p:nvSpPr>
          <p:spPr>
            <a:xfrm>
              <a:off x="4007564" y="1155869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LUYỆN</a:t>
              </a:r>
            </a:p>
            <a:p>
              <a:pPr algn="ctr"/>
              <a:r>
                <a:rPr lang="en-US" sz="13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TẬP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BE9467-6E7A-F616-884A-BCB040DF0E80}"/>
                </a:ext>
              </a:extLst>
            </p:cNvPr>
            <p:cNvSpPr txBox="1"/>
            <p:nvPr/>
          </p:nvSpPr>
          <p:spPr>
            <a:xfrm>
              <a:off x="4079858" y="1095054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FD8378"/>
                  </a:solidFill>
                  <a:latin typeface="UVN Bai Sau Nang" panose="04030905020802020C03" pitchFamily="82" charset="0"/>
                </a:rPr>
                <a:t>LUYỆN TẬP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3D2F48-69E2-D332-59C0-9DF456585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748" y="-978120"/>
            <a:ext cx="3435785" cy="787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2835BB-EB67-1C80-3C78-3AB9524358CC}"/>
              </a:ext>
            </a:extLst>
          </p:cNvPr>
          <p:cNvGrpSpPr/>
          <p:nvPr/>
        </p:nvGrpSpPr>
        <p:grpSpPr>
          <a:xfrm>
            <a:off x="312705" y="282804"/>
            <a:ext cx="11566589" cy="6037162"/>
            <a:chOff x="312705" y="410419"/>
            <a:chExt cx="11566589" cy="60371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DB46E8-2E43-7A61-2A8F-60D59CD8A377}"/>
                </a:ext>
              </a:extLst>
            </p:cNvPr>
            <p:cNvGrpSpPr/>
            <p:nvPr/>
          </p:nvGrpSpPr>
          <p:grpSpPr>
            <a:xfrm>
              <a:off x="312705" y="787496"/>
              <a:ext cx="11566589" cy="5660085"/>
              <a:chOff x="889000" y="1104900"/>
              <a:chExt cx="10363200" cy="4787900"/>
            </a:xfrm>
          </p:grpSpPr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DE7A623E-AC5D-4F23-4740-882B9C4B6BF5}"/>
                  </a:ext>
                </a:extLst>
              </p:cNvPr>
              <p:cNvSpPr/>
              <p:nvPr/>
            </p:nvSpPr>
            <p:spPr>
              <a:xfrm>
                <a:off x="889000" y="1320800"/>
                <a:ext cx="10115550" cy="4572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矩形 2">
                <a:extLst>
                  <a:ext uri="{FF2B5EF4-FFF2-40B4-BE49-F238E27FC236}">
                    <a16:creationId xmlns:a16="http://schemas.microsoft.com/office/drawing/2014/main" id="{423D2E1D-E833-ACA8-DD4B-3DE6519C248E}"/>
                  </a:ext>
                </a:extLst>
              </p:cNvPr>
              <p:cNvSpPr/>
              <p:nvPr/>
            </p:nvSpPr>
            <p:spPr>
              <a:xfrm>
                <a:off x="1136650" y="1104900"/>
                <a:ext cx="10115550" cy="4572000"/>
              </a:xfrm>
              <a:prstGeom prst="rect">
                <a:avLst/>
              </a:prstGeom>
              <a:solidFill>
                <a:srgbClr val="E3F2F5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2" name="椭圆 4">
                <a:extLst>
                  <a:ext uri="{FF2B5EF4-FFF2-40B4-BE49-F238E27FC236}">
                    <a16:creationId xmlns:a16="http://schemas.microsoft.com/office/drawing/2014/main" id="{2DA3FE21-5F19-1BB8-A2C4-119307F76289}"/>
                  </a:ext>
                </a:extLst>
              </p:cNvPr>
              <p:cNvSpPr/>
              <p:nvPr/>
            </p:nvSpPr>
            <p:spPr>
              <a:xfrm>
                <a:off x="9841282" y="4794250"/>
                <a:ext cx="1077989" cy="990600"/>
              </a:xfrm>
              <a:prstGeom prst="ellipse">
                <a:avLst/>
              </a:prstGeom>
              <a:solidFill>
                <a:srgbClr val="51E00B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6A4EC1C-B372-F80D-77FF-8AFD78997BA3}"/>
                </a:ext>
              </a:extLst>
            </p:cNvPr>
            <p:cNvGrpSpPr/>
            <p:nvPr/>
          </p:nvGrpSpPr>
          <p:grpSpPr>
            <a:xfrm>
              <a:off x="840274" y="410419"/>
              <a:ext cx="1855075" cy="773842"/>
              <a:chOff x="1415308" y="1436223"/>
              <a:chExt cx="4217011" cy="66562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9913822-43B1-9CC3-1A3B-148B3A122130}"/>
                  </a:ext>
                </a:extLst>
              </p:cNvPr>
              <p:cNvGrpSpPr/>
              <p:nvPr/>
            </p:nvGrpSpPr>
            <p:grpSpPr>
              <a:xfrm>
                <a:off x="1415308" y="1436223"/>
                <a:ext cx="3710353" cy="665627"/>
                <a:chOff x="2792047" y="4040847"/>
                <a:chExt cx="3710353" cy="665627"/>
              </a:xfrm>
            </p:grpSpPr>
            <p:sp>
              <p:nvSpPr>
                <p:cNvPr id="26" name="圆角矩形 10">
                  <a:extLst>
                    <a:ext uri="{FF2B5EF4-FFF2-40B4-BE49-F238E27FC236}">
                      <a16:creationId xmlns:a16="http://schemas.microsoft.com/office/drawing/2014/main" id="{ADFBAF60-3C33-0719-F047-C865C4932C3D}"/>
                    </a:ext>
                  </a:extLst>
                </p:cNvPr>
                <p:cNvSpPr/>
                <p:nvPr/>
              </p:nvSpPr>
              <p:spPr>
                <a:xfrm>
                  <a:off x="2792047" y="4149921"/>
                  <a:ext cx="3710353" cy="55655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7" name="圆角矩形 9">
                  <a:extLst>
                    <a:ext uri="{FF2B5EF4-FFF2-40B4-BE49-F238E27FC236}">
                      <a16:creationId xmlns:a16="http://schemas.microsoft.com/office/drawing/2014/main" id="{CF8FB798-926E-B52F-FA2A-3124B81E3BD1}"/>
                    </a:ext>
                  </a:extLst>
                </p:cNvPr>
                <p:cNvSpPr/>
                <p:nvPr/>
              </p:nvSpPr>
              <p:spPr>
                <a:xfrm>
                  <a:off x="2792047" y="4040847"/>
                  <a:ext cx="3710353" cy="556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00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822D86-B208-453B-B44A-C7FCFA88E6AC}"/>
                  </a:ext>
                </a:extLst>
              </p:cNvPr>
              <p:cNvSpPr txBox="1"/>
              <p:nvPr/>
            </p:nvSpPr>
            <p:spPr>
              <a:xfrm>
                <a:off x="1757904" y="1498778"/>
                <a:ext cx="3874415" cy="397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Micra" panose="02040603050506020204" pitchFamily="18" charset="0"/>
                  </a:rPr>
                  <a:t>BÀI 1</a:t>
                </a:r>
              </a:p>
            </p:txBody>
          </p:sp>
        </p:grpSp>
      </p:grpSp>
      <p:sp>
        <p:nvSpPr>
          <p:cNvPr id="28" name="Text Box 18">
            <a:extLst>
              <a:ext uri="{FF2B5EF4-FFF2-40B4-BE49-F238E27FC236}">
                <a16:creationId xmlns:a16="http://schemas.microsoft.com/office/drawing/2014/main" id="{8BA029A8-3717-B5E8-5369-018F67EAC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7" y="1100516"/>
            <a:ext cx="110803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UTM Avo" panose="02040603050506020204" pitchFamily="18" charset="0"/>
              </a:rPr>
              <a:t>1. </a:t>
            </a:r>
            <a:r>
              <a:rPr lang="en-US" sz="3200" b="1" dirty="0" err="1">
                <a:latin typeface="UTM Avo" panose="02040603050506020204" pitchFamily="18" charset="0"/>
              </a:rPr>
              <a:t>Tìm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ngữ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chỉ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phương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tiện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sau</a:t>
            </a:r>
            <a:r>
              <a:rPr lang="en-US" sz="32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6167A9D-F7D4-6858-2537-4DD1B6648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2705" y="3365422"/>
            <a:ext cx="5070000" cy="349057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1008F3D-92E7-F1F2-2667-7FB96F404DB3}"/>
              </a:ext>
            </a:extLst>
          </p:cNvPr>
          <p:cNvSpPr/>
          <p:nvPr/>
        </p:nvSpPr>
        <p:spPr>
          <a:xfrm>
            <a:off x="1542397" y="1880105"/>
            <a:ext cx="6621215" cy="665134"/>
          </a:xfrm>
          <a:prstGeom prst="rect">
            <a:avLst/>
          </a:prstGeom>
          <a:solidFill>
            <a:srgbClr val="FD8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3">
            <a:extLst>
              <a:ext uri="{FF2B5EF4-FFF2-40B4-BE49-F238E27FC236}">
                <a16:creationId xmlns:a16="http://schemas.microsoft.com/office/drawing/2014/main" id="{9B92C482-4B36-6C21-C0DC-EB229964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40" y="1865375"/>
            <a:ext cx="1097072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"/>
              </a:spcBef>
            </a:pPr>
            <a:r>
              <a:rPr lang="en-US" sz="4000" dirty="0">
                <a:latin typeface="UTM Avo" panose="02040603050506020204" pitchFamily="18" charset="0"/>
              </a:rPr>
              <a:t>a) </a:t>
            </a:r>
            <a:r>
              <a:rPr lang="en-US" sz="4000" dirty="0" err="1">
                <a:latin typeface="UTM Avo" panose="02040603050506020204" pitchFamily="18" charset="0"/>
              </a:rPr>
              <a:t>Bằng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một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giọng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thân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tình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thầy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khuyên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chúng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gắng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làm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đầy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đủ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0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2835BB-EB67-1C80-3C78-3AB9524358CC}"/>
              </a:ext>
            </a:extLst>
          </p:cNvPr>
          <p:cNvGrpSpPr/>
          <p:nvPr/>
        </p:nvGrpSpPr>
        <p:grpSpPr>
          <a:xfrm>
            <a:off x="312705" y="282804"/>
            <a:ext cx="11566589" cy="6037162"/>
            <a:chOff x="312705" y="410419"/>
            <a:chExt cx="11566589" cy="60371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DB46E8-2E43-7A61-2A8F-60D59CD8A377}"/>
                </a:ext>
              </a:extLst>
            </p:cNvPr>
            <p:cNvGrpSpPr/>
            <p:nvPr/>
          </p:nvGrpSpPr>
          <p:grpSpPr>
            <a:xfrm>
              <a:off x="312705" y="787496"/>
              <a:ext cx="11566589" cy="5660085"/>
              <a:chOff x="889000" y="1104900"/>
              <a:chExt cx="10363200" cy="4787900"/>
            </a:xfrm>
          </p:grpSpPr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DE7A623E-AC5D-4F23-4740-882B9C4B6BF5}"/>
                  </a:ext>
                </a:extLst>
              </p:cNvPr>
              <p:cNvSpPr/>
              <p:nvPr/>
            </p:nvSpPr>
            <p:spPr>
              <a:xfrm>
                <a:off x="889000" y="1320800"/>
                <a:ext cx="10115550" cy="4572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矩形 2">
                <a:extLst>
                  <a:ext uri="{FF2B5EF4-FFF2-40B4-BE49-F238E27FC236}">
                    <a16:creationId xmlns:a16="http://schemas.microsoft.com/office/drawing/2014/main" id="{423D2E1D-E833-ACA8-DD4B-3DE6519C248E}"/>
                  </a:ext>
                </a:extLst>
              </p:cNvPr>
              <p:cNvSpPr/>
              <p:nvPr/>
            </p:nvSpPr>
            <p:spPr>
              <a:xfrm>
                <a:off x="1136650" y="1104900"/>
                <a:ext cx="10115550" cy="4572000"/>
              </a:xfrm>
              <a:prstGeom prst="rect">
                <a:avLst/>
              </a:prstGeom>
              <a:solidFill>
                <a:srgbClr val="E3F2F5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2" name="椭圆 4">
                <a:extLst>
                  <a:ext uri="{FF2B5EF4-FFF2-40B4-BE49-F238E27FC236}">
                    <a16:creationId xmlns:a16="http://schemas.microsoft.com/office/drawing/2014/main" id="{2DA3FE21-5F19-1BB8-A2C4-119307F76289}"/>
                  </a:ext>
                </a:extLst>
              </p:cNvPr>
              <p:cNvSpPr/>
              <p:nvPr/>
            </p:nvSpPr>
            <p:spPr>
              <a:xfrm>
                <a:off x="9841282" y="4794250"/>
                <a:ext cx="1077989" cy="990600"/>
              </a:xfrm>
              <a:prstGeom prst="ellipse">
                <a:avLst/>
              </a:prstGeom>
              <a:solidFill>
                <a:srgbClr val="51E00B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6A4EC1C-B372-F80D-77FF-8AFD78997BA3}"/>
                </a:ext>
              </a:extLst>
            </p:cNvPr>
            <p:cNvGrpSpPr/>
            <p:nvPr/>
          </p:nvGrpSpPr>
          <p:grpSpPr>
            <a:xfrm>
              <a:off x="840274" y="410419"/>
              <a:ext cx="1855075" cy="773842"/>
              <a:chOff x="1415308" y="1436223"/>
              <a:chExt cx="4217011" cy="66562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9913822-43B1-9CC3-1A3B-148B3A122130}"/>
                  </a:ext>
                </a:extLst>
              </p:cNvPr>
              <p:cNvGrpSpPr/>
              <p:nvPr/>
            </p:nvGrpSpPr>
            <p:grpSpPr>
              <a:xfrm>
                <a:off x="1415308" y="1436223"/>
                <a:ext cx="3710353" cy="665627"/>
                <a:chOff x="2792047" y="4040847"/>
                <a:chExt cx="3710353" cy="665627"/>
              </a:xfrm>
            </p:grpSpPr>
            <p:sp>
              <p:nvSpPr>
                <p:cNvPr id="26" name="圆角矩形 10">
                  <a:extLst>
                    <a:ext uri="{FF2B5EF4-FFF2-40B4-BE49-F238E27FC236}">
                      <a16:creationId xmlns:a16="http://schemas.microsoft.com/office/drawing/2014/main" id="{ADFBAF60-3C33-0719-F047-C865C4932C3D}"/>
                    </a:ext>
                  </a:extLst>
                </p:cNvPr>
                <p:cNvSpPr/>
                <p:nvPr/>
              </p:nvSpPr>
              <p:spPr>
                <a:xfrm>
                  <a:off x="2792047" y="4149921"/>
                  <a:ext cx="3710353" cy="55655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7" name="圆角矩形 9">
                  <a:extLst>
                    <a:ext uri="{FF2B5EF4-FFF2-40B4-BE49-F238E27FC236}">
                      <a16:creationId xmlns:a16="http://schemas.microsoft.com/office/drawing/2014/main" id="{CF8FB798-926E-B52F-FA2A-3124B81E3BD1}"/>
                    </a:ext>
                  </a:extLst>
                </p:cNvPr>
                <p:cNvSpPr/>
                <p:nvPr/>
              </p:nvSpPr>
              <p:spPr>
                <a:xfrm>
                  <a:off x="2792047" y="4040847"/>
                  <a:ext cx="3710353" cy="556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00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822D86-B208-453B-B44A-C7FCFA88E6AC}"/>
                  </a:ext>
                </a:extLst>
              </p:cNvPr>
              <p:cNvSpPr txBox="1"/>
              <p:nvPr/>
            </p:nvSpPr>
            <p:spPr>
              <a:xfrm>
                <a:off x="1757904" y="1498778"/>
                <a:ext cx="3874415" cy="397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Micra" panose="02040603050506020204" pitchFamily="18" charset="0"/>
                  </a:rPr>
                  <a:t>BÀI 1</a:t>
                </a:r>
              </a:p>
            </p:txBody>
          </p:sp>
        </p:grpSp>
      </p:grpSp>
      <p:sp>
        <p:nvSpPr>
          <p:cNvPr id="28" name="Text Box 18">
            <a:extLst>
              <a:ext uri="{FF2B5EF4-FFF2-40B4-BE49-F238E27FC236}">
                <a16:creationId xmlns:a16="http://schemas.microsoft.com/office/drawing/2014/main" id="{8BA029A8-3717-B5E8-5369-018F67EAC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7" y="1100516"/>
            <a:ext cx="110803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UTM Avo" panose="02040603050506020204" pitchFamily="18" charset="0"/>
              </a:rPr>
              <a:t>1. </a:t>
            </a:r>
            <a:r>
              <a:rPr lang="en-US" sz="3200" b="1" dirty="0" err="1">
                <a:latin typeface="UTM Avo" panose="02040603050506020204" pitchFamily="18" charset="0"/>
              </a:rPr>
              <a:t>Tìm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ngữ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chỉ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phương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tiện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sau</a:t>
            </a:r>
            <a:r>
              <a:rPr lang="en-US" sz="32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008F3D-92E7-F1F2-2667-7FB96F404DB3}"/>
              </a:ext>
            </a:extLst>
          </p:cNvPr>
          <p:cNvSpPr/>
          <p:nvPr/>
        </p:nvSpPr>
        <p:spPr>
          <a:xfrm>
            <a:off x="1586206" y="1989643"/>
            <a:ext cx="10016681" cy="500580"/>
          </a:xfrm>
          <a:prstGeom prst="rect">
            <a:avLst/>
          </a:prstGeom>
          <a:solidFill>
            <a:srgbClr val="FD8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DEFE12-DF03-FEA4-E4E4-260172F37B44}"/>
              </a:ext>
            </a:extLst>
          </p:cNvPr>
          <p:cNvSpPr/>
          <p:nvPr/>
        </p:nvSpPr>
        <p:spPr>
          <a:xfrm>
            <a:off x="840274" y="2617839"/>
            <a:ext cx="2242291" cy="483580"/>
          </a:xfrm>
          <a:prstGeom prst="rect">
            <a:avLst/>
          </a:prstGeom>
          <a:solidFill>
            <a:srgbClr val="FD8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5E452-9145-BA4A-929C-63DE35DA6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13" y="4040233"/>
            <a:ext cx="1387856" cy="17643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7B0CE-7A87-720B-1F5C-45216FD7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503" y="3916631"/>
            <a:ext cx="2947824" cy="2035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6D132-7FC0-8656-29C4-A99338B56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276" y="3916631"/>
            <a:ext cx="3193477" cy="2035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 Box 23">
            <a:extLst>
              <a:ext uri="{FF2B5EF4-FFF2-40B4-BE49-F238E27FC236}">
                <a16:creationId xmlns:a16="http://schemas.microsoft.com/office/drawing/2014/main" id="{9B92C482-4B36-6C21-C0DC-EB2299641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40" y="1865375"/>
            <a:ext cx="109707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"/>
              </a:spcBef>
            </a:pPr>
            <a:r>
              <a:rPr lang="vi-VN" sz="4000" dirty="0">
                <a:latin typeface="UTM Avo" panose="02040603050506020204" pitchFamily="18" charset="0"/>
              </a:rPr>
              <a:t>b) Với óc quan sát tinh tế và đôi bàn tay khéo léo, người họa sĩ dân gian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vi-VN" sz="4000" dirty="0">
                <a:latin typeface="UTM Avo" panose="02040603050506020204" pitchFamily="18" charset="0"/>
              </a:rPr>
              <a:t>đã sáng tạo nên những bức tranh làng Hồ nổi tiếng.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6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2835BB-EB67-1C80-3C78-3AB9524358CC}"/>
              </a:ext>
            </a:extLst>
          </p:cNvPr>
          <p:cNvGrpSpPr/>
          <p:nvPr/>
        </p:nvGrpSpPr>
        <p:grpSpPr>
          <a:xfrm>
            <a:off x="312705" y="282803"/>
            <a:ext cx="11566589" cy="6037163"/>
            <a:chOff x="312705" y="410418"/>
            <a:chExt cx="11566589" cy="60371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DB46E8-2E43-7A61-2A8F-60D59CD8A377}"/>
                </a:ext>
              </a:extLst>
            </p:cNvPr>
            <p:cNvGrpSpPr/>
            <p:nvPr/>
          </p:nvGrpSpPr>
          <p:grpSpPr>
            <a:xfrm>
              <a:off x="312705" y="787496"/>
              <a:ext cx="11566589" cy="5660085"/>
              <a:chOff x="889000" y="1104900"/>
              <a:chExt cx="10363200" cy="4787900"/>
            </a:xfrm>
          </p:grpSpPr>
          <p:sp>
            <p:nvSpPr>
              <p:cNvPr id="19" name="矩形 1">
                <a:extLst>
                  <a:ext uri="{FF2B5EF4-FFF2-40B4-BE49-F238E27FC236}">
                    <a16:creationId xmlns:a16="http://schemas.microsoft.com/office/drawing/2014/main" id="{DE7A623E-AC5D-4F23-4740-882B9C4B6BF5}"/>
                  </a:ext>
                </a:extLst>
              </p:cNvPr>
              <p:cNvSpPr/>
              <p:nvPr/>
            </p:nvSpPr>
            <p:spPr>
              <a:xfrm>
                <a:off x="889000" y="1320800"/>
                <a:ext cx="10115550" cy="45720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矩形 2">
                <a:extLst>
                  <a:ext uri="{FF2B5EF4-FFF2-40B4-BE49-F238E27FC236}">
                    <a16:creationId xmlns:a16="http://schemas.microsoft.com/office/drawing/2014/main" id="{423D2E1D-E833-ACA8-DD4B-3DE6519C248E}"/>
                  </a:ext>
                </a:extLst>
              </p:cNvPr>
              <p:cNvSpPr/>
              <p:nvPr/>
            </p:nvSpPr>
            <p:spPr>
              <a:xfrm>
                <a:off x="1136650" y="1104900"/>
                <a:ext cx="10115550" cy="4572000"/>
              </a:xfrm>
              <a:prstGeom prst="rect">
                <a:avLst/>
              </a:prstGeom>
              <a:solidFill>
                <a:srgbClr val="E3F2F5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2" name="椭圆 4">
                <a:extLst>
                  <a:ext uri="{FF2B5EF4-FFF2-40B4-BE49-F238E27FC236}">
                    <a16:creationId xmlns:a16="http://schemas.microsoft.com/office/drawing/2014/main" id="{2DA3FE21-5F19-1BB8-A2C4-119307F76289}"/>
                  </a:ext>
                </a:extLst>
              </p:cNvPr>
              <p:cNvSpPr/>
              <p:nvPr/>
            </p:nvSpPr>
            <p:spPr>
              <a:xfrm>
                <a:off x="9841282" y="4794250"/>
                <a:ext cx="1077989" cy="990600"/>
              </a:xfrm>
              <a:prstGeom prst="ellipse">
                <a:avLst/>
              </a:prstGeom>
              <a:solidFill>
                <a:srgbClr val="51E00B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6A4EC1C-B372-F80D-77FF-8AFD78997BA3}"/>
                </a:ext>
              </a:extLst>
            </p:cNvPr>
            <p:cNvGrpSpPr/>
            <p:nvPr/>
          </p:nvGrpSpPr>
          <p:grpSpPr>
            <a:xfrm>
              <a:off x="840274" y="410418"/>
              <a:ext cx="1855075" cy="773843"/>
              <a:chOff x="1415308" y="1436222"/>
              <a:chExt cx="4217011" cy="66562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9913822-43B1-9CC3-1A3B-148B3A122130}"/>
                  </a:ext>
                </a:extLst>
              </p:cNvPr>
              <p:cNvGrpSpPr/>
              <p:nvPr/>
            </p:nvGrpSpPr>
            <p:grpSpPr>
              <a:xfrm>
                <a:off x="1415308" y="1436222"/>
                <a:ext cx="3710353" cy="665628"/>
                <a:chOff x="2792047" y="4040846"/>
                <a:chExt cx="3710353" cy="665628"/>
              </a:xfrm>
            </p:grpSpPr>
            <p:sp>
              <p:nvSpPr>
                <p:cNvPr id="26" name="圆角矩形 10">
                  <a:extLst>
                    <a:ext uri="{FF2B5EF4-FFF2-40B4-BE49-F238E27FC236}">
                      <a16:creationId xmlns:a16="http://schemas.microsoft.com/office/drawing/2014/main" id="{ADFBAF60-3C33-0719-F047-C865C4932C3D}"/>
                    </a:ext>
                  </a:extLst>
                </p:cNvPr>
                <p:cNvSpPr/>
                <p:nvPr/>
              </p:nvSpPr>
              <p:spPr>
                <a:xfrm>
                  <a:off x="2792047" y="4149921"/>
                  <a:ext cx="3710353" cy="55655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7" name="圆角矩形 9">
                  <a:extLst>
                    <a:ext uri="{FF2B5EF4-FFF2-40B4-BE49-F238E27FC236}">
                      <a16:creationId xmlns:a16="http://schemas.microsoft.com/office/drawing/2014/main" id="{CF8FB798-926E-B52F-FA2A-3124B81E3BD1}"/>
                    </a:ext>
                  </a:extLst>
                </p:cNvPr>
                <p:cNvSpPr/>
                <p:nvPr/>
              </p:nvSpPr>
              <p:spPr>
                <a:xfrm>
                  <a:off x="2792047" y="4040846"/>
                  <a:ext cx="3710353" cy="55655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00"/>
                </a:solidFill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822D86-B208-453B-B44A-C7FCFA88E6AC}"/>
                  </a:ext>
                </a:extLst>
              </p:cNvPr>
              <p:cNvSpPr txBox="1"/>
              <p:nvPr/>
            </p:nvSpPr>
            <p:spPr>
              <a:xfrm>
                <a:off x="1757904" y="1498778"/>
                <a:ext cx="3874415" cy="397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Micra" panose="02040603050506020204" pitchFamily="18" charset="0"/>
                  </a:rPr>
                  <a:t>BÀI 2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EA21279-90BE-E4D1-2819-474C76CE4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9881"/>
            <a:ext cx="12192000" cy="6238875"/>
          </a:xfrm>
          <a:prstGeom prst="rect">
            <a:avLst/>
          </a:prstGeom>
        </p:spPr>
      </p:pic>
      <p:sp>
        <p:nvSpPr>
          <p:cNvPr id="28" name="Text Box 18">
            <a:extLst>
              <a:ext uri="{FF2B5EF4-FFF2-40B4-BE49-F238E27FC236}">
                <a16:creationId xmlns:a16="http://schemas.microsoft.com/office/drawing/2014/main" id="{8BA029A8-3717-B5E8-5369-018F67EAC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66" y="1067464"/>
            <a:ext cx="497270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200" dirty="0">
                <a:latin typeface="UTM Avo" panose="02040603050506020204" pitchFamily="18" charset="0"/>
              </a:rPr>
              <a:t>Viết một đoạn văn ngắn tả con vật mà em yêu thích, trong đó có </a:t>
            </a:r>
            <a:r>
              <a:rPr lang="en-US" sz="4200" dirty="0">
                <a:latin typeface="UTM Avo" panose="02040603050506020204" pitchFamily="18" charset="0"/>
              </a:rPr>
              <a:t>í</a:t>
            </a:r>
            <a:r>
              <a:rPr lang="vi-VN" sz="4200" dirty="0">
                <a:latin typeface="UTM Avo" panose="02040603050506020204" pitchFamily="18" charset="0"/>
              </a:rPr>
              <a:t>t nhất một câu có trạng ngữ chỉ phương tiện. </a:t>
            </a:r>
            <a:endParaRPr lang="en-US" sz="42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85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62BA6B-2334-4CC4-6C76-498D8AB50743}"/>
              </a:ext>
            </a:extLst>
          </p:cNvPr>
          <p:cNvGrpSpPr/>
          <p:nvPr/>
        </p:nvGrpSpPr>
        <p:grpSpPr>
          <a:xfrm>
            <a:off x="889000" y="717550"/>
            <a:ext cx="10363200" cy="5175250"/>
            <a:chOff x="889000" y="717550"/>
            <a:chExt cx="10363200" cy="517525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7C76E7D-ECA8-3F40-937E-B1B239585DE0}"/>
                </a:ext>
              </a:extLst>
            </p:cNvPr>
            <p:cNvSpPr/>
            <p:nvPr/>
          </p:nvSpPr>
          <p:spPr>
            <a:xfrm>
              <a:off x="889000" y="1320800"/>
              <a:ext cx="10115550" cy="4572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4FE7CE6-AF55-0B4D-8BD3-8ADAD994BB1F}"/>
                </a:ext>
              </a:extLst>
            </p:cNvPr>
            <p:cNvSpPr/>
            <p:nvPr/>
          </p:nvSpPr>
          <p:spPr>
            <a:xfrm>
              <a:off x="1136650" y="1104900"/>
              <a:ext cx="10115550" cy="4572000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591C7235-2E7A-4A4E-8F97-054024EF2FAD}"/>
                </a:ext>
              </a:extLst>
            </p:cNvPr>
            <p:cNvSpPr/>
            <p:nvPr/>
          </p:nvSpPr>
          <p:spPr>
            <a:xfrm>
              <a:off x="1460500" y="717550"/>
              <a:ext cx="990600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F73E308-ADF1-E141-A72F-09A25C317F34}"/>
                </a:ext>
              </a:extLst>
            </p:cNvPr>
            <p:cNvSpPr/>
            <p:nvPr/>
          </p:nvSpPr>
          <p:spPr>
            <a:xfrm>
              <a:off x="2552700" y="717550"/>
              <a:ext cx="990600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BFC9A70-2A63-6649-A1FD-80DE96032F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1976" y="-782706"/>
            <a:ext cx="3200400" cy="3200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0D7F55-23F8-3B03-8E4D-1C4F9114DFF1}"/>
              </a:ext>
            </a:extLst>
          </p:cNvPr>
          <p:cNvGrpSpPr/>
          <p:nvPr/>
        </p:nvGrpSpPr>
        <p:grpSpPr>
          <a:xfrm>
            <a:off x="4046691" y="1272071"/>
            <a:ext cx="7847002" cy="4512779"/>
            <a:chOff x="3918838" y="1086046"/>
            <a:chExt cx="7847002" cy="45127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EA1020-9E1B-FBA9-A4CA-F4B3D0B5E03E}"/>
                </a:ext>
              </a:extLst>
            </p:cNvPr>
            <p:cNvSpPr txBox="1"/>
            <p:nvPr/>
          </p:nvSpPr>
          <p:spPr>
            <a:xfrm>
              <a:off x="3918838" y="1259175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latin typeface="UVN Bai Sau Nang" panose="04030905020802020C03" pitchFamily="82" charset="0"/>
                </a:rPr>
                <a:t>KHỞI</a:t>
              </a:r>
            </a:p>
            <a:p>
              <a:pPr algn="ctr"/>
              <a:r>
                <a:rPr lang="en-US" sz="13800" dirty="0">
                  <a:latin typeface="UVN Bai Sau Nang" panose="04030905020802020C03" pitchFamily="82" charset="0"/>
                </a:rPr>
                <a:t>ĐỘNG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3EC84A-C1AD-34FB-0C6D-FF51A22F094A}"/>
                </a:ext>
              </a:extLst>
            </p:cNvPr>
            <p:cNvSpPr txBox="1"/>
            <p:nvPr/>
          </p:nvSpPr>
          <p:spPr>
            <a:xfrm>
              <a:off x="4019232" y="1152819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KHỞI</a:t>
              </a:r>
            </a:p>
            <a:p>
              <a:pPr algn="ctr"/>
              <a:r>
                <a:rPr lang="en-US" sz="13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ĐỘNG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BE9467-6E7A-F616-884A-BCB040DF0E80}"/>
                </a:ext>
              </a:extLst>
            </p:cNvPr>
            <p:cNvSpPr txBox="1"/>
            <p:nvPr/>
          </p:nvSpPr>
          <p:spPr>
            <a:xfrm>
              <a:off x="4108628" y="1086046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0070C0"/>
                  </a:solidFill>
                  <a:latin typeface="UVN Bai Sau Nang" panose="04030905020802020C03" pitchFamily="82" charset="0"/>
                </a:rPr>
                <a:t>KHỞI</a:t>
              </a:r>
            </a:p>
            <a:p>
              <a:pPr algn="ctr"/>
              <a:r>
                <a:rPr lang="en-US" sz="13800" dirty="0">
                  <a:solidFill>
                    <a:srgbClr val="0070C0"/>
                  </a:solidFill>
                  <a:latin typeface="UVN Bai Sau Nang" panose="04030905020802020C03" pitchFamily="82" charset="0"/>
                </a:rPr>
                <a:t>ĐỘNG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241F2FE-B71D-B3EF-FDC2-2AB294404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67"/>
          <a:stretch/>
        </p:blipFill>
        <p:spPr>
          <a:xfrm>
            <a:off x="437297" y="1338844"/>
            <a:ext cx="4750371" cy="53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510A0BB-6E2D-4970-1094-48D81C99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06"/>
            <a:ext cx="12192000" cy="6734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0A7C69-5630-F7F1-18E5-740A5F456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907" y="213770"/>
            <a:ext cx="4893548" cy="3262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EBA6A-31FB-3DA8-4187-543A46BD2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10" y="213770"/>
            <a:ext cx="5678789" cy="2972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FACC72-6D87-8337-EC41-B969C7914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841" y="3401546"/>
            <a:ext cx="4578758" cy="3262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B4132F-B133-7ABA-6826-5D4FB2D39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907" y="3702416"/>
            <a:ext cx="5611089" cy="294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61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D5CFF4D-9BFF-636C-6792-54149EE3020B}"/>
              </a:ext>
            </a:extLst>
          </p:cNvPr>
          <p:cNvGrpSpPr/>
          <p:nvPr/>
        </p:nvGrpSpPr>
        <p:grpSpPr>
          <a:xfrm>
            <a:off x="433128" y="672426"/>
            <a:ext cx="11621202" cy="5850922"/>
            <a:chOff x="889000" y="1104900"/>
            <a:chExt cx="10664857" cy="4787900"/>
          </a:xfrm>
        </p:grpSpPr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BD7DC346-C2FA-A4BC-CDAA-035CEFFE4A96}"/>
                </a:ext>
              </a:extLst>
            </p:cNvPr>
            <p:cNvSpPr/>
            <p:nvPr/>
          </p:nvSpPr>
          <p:spPr>
            <a:xfrm>
              <a:off x="889000" y="1320800"/>
              <a:ext cx="10115550" cy="4572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">
              <a:extLst>
                <a:ext uri="{FF2B5EF4-FFF2-40B4-BE49-F238E27FC236}">
                  <a16:creationId xmlns:a16="http://schemas.microsoft.com/office/drawing/2014/main" id="{3DFE4D49-7ACB-0D21-A82E-2FD67ED017CC}"/>
                </a:ext>
              </a:extLst>
            </p:cNvPr>
            <p:cNvSpPr/>
            <p:nvPr/>
          </p:nvSpPr>
          <p:spPr>
            <a:xfrm>
              <a:off x="1136650" y="1104900"/>
              <a:ext cx="10115550" cy="4572000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3">
              <a:extLst>
                <a:ext uri="{FF2B5EF4-FFF2-40B4-BE49-F238E27FC236}">
                  <a16:creationId xmlns:a16="http://schemas.microsoft.com/office/drawing/2014/main" id="{DC645F03-CF15-20AF-DC79-CC5FD9F71BC4}"/>
                </a:ext>
              </a:extLst>
            </p:cNvPr>
            <p:cNvSpPr/>
            <p:nvPr/>
          </p:nvSpPr>
          <p:spPr>
            <a:xfrm>
              <a:off x="10401234" y="3102281"/>
              <a:ext cx="1098615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椭圆 4">
              <a:extLst>
                <a:ext uri="{FF2B5EF4-FFF2-40B4-BE49-F238E27FC236}">
                  <a16:creationId xmlns:a16="http://schemas.microsoft.com/office/drawing/2014/main" id="{42713624-958D-39B8-D1E3-D0D56B685FC6}"/>
                </a:ext>
              </a:extLst>
            </p:cNvPr>
            <p:cNvSpPr/>
            <p:nvPr/>
          </p:nvSpPr>
          <p:spPr>
            <a:xfrm>
              <a:off x="10455242" y="4312733"/>
              <a:ext cx="1098615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7D9943F-2B28-0DF1-F9F0-16C4B4853CBD}"/>
              </a:ext>
            </a:extLst>
          </p:cNvPr>
          <p:cNvSpPr txBox="1"/>
          <p:nvPr/>
        </p:nvSpPr>
        <p:spPr>
          <a:xfrm>
            <a:off x="792794" y="750313"/>
            <a:ext cx="644699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UTM Avo" panose="02040603050506020204" pitchFamily="18" charset="0"/>
              </a:rPr>
              <a:t>	</a:t>
            </a:r>
            <a:r>
              <a:rPr lang="en-US" altLang="en-US" sz="3200" dirty="0" err="1">
                <a:latin typeface="UTM Avo" panose="02040603050506020204" pitchFamily="18" charset="0"/>
              </a:rPr>
              <a:t>Bồ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câu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loài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chim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hiền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lành</a:t>
            </a:r>
            <a:r>
              <a:rPr lang="en-US" altLang="en-US" sz="3200" dirty="0">
                <a:latin typeface="UTM Avo" panose="02040603050506020204" pitchFamily="18" charset="0"/>
              </a:rPr>
              <a:t>. </a:t>
            </a:r>
            <a:r>
              <a:rPr lang="en-US" altLang="en-US" sz="3200" dirty="0" err="1">
                <a:latin typeface="UTM Avo" panose="02040603050506020204" pitchFamily="18" charset="0"/>
              </a:rPr>
              <a:t>Bộ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lông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của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nhiều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nhưng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tím</a:t>
            </a:r>
            <a:r>
              <a:rPr lang="en-US" altLang="en-US" sz="3200" dirty="0">
                <a:latin typeface="UTM Avo" panose="02040603050506020204" pitchFamily="18" charset="0"/>
              </a:rPr>
              <a:t> than, </a:t>
            </a:r>
            <a:r>
              <a:rPr lang="en-US" altLang="en-US" sz="3200" dirty="0" err="1"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xám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hoặc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trắng</a:t>
            </a:r>
            <a:r>
              <a:rPr lang="en-US" altLang="en-US" sz="3200" dirty="0">
                <a:latin typeface="UTM Avo" panose="02040603050506020204" pitchFamily="18" charset="0"/>
              </a:rPr>
              <a:t>. </a:t>
            </a:r>
            <a:r>
              <a:rPr lang="en-US" altLang="en-US" sz="3200" dirty="0" err="1">
                <a:latin typeface="UTM Avo" panose="02040603050506020204" pitchFamily="18" charset="0"/>
              </a:rPr>
              <a:t>Bộ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lông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mượt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khép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sát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làm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tăng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dáng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vẻ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béo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bụ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của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chúng</a:t>
            </a:r>
            <a:r>
              <a:rPr lang="en-US" altLang="en-US" sz="3200" dirty="0">
                <a:latin typeface="UTM Avo" panose="02040603050506020204" pitchFamily="18" charset="0"/>
              </a:rPr>
              <a:t>. </a:t>
            </a:r>
            <a:r>
              <a:rPr lang="en-US" altLang="en-US" sz="3200" dirty="0" err="1">
                <a:latin typeface="UTM Avo" panose="02040603050506020204" pitchFamily="18" charset="0"/>
              </a:rPr>
              <a:t>Đôi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mắt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nhanh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hiền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đôi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lúc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tỏ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vẻ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ngây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thơ</a:t>
            </a:r>
            <a:r>
              <a:rPr lang="en-US" altLang="en-US" sz="3200" dirty="0">
                <a:latin typeface="UTM Avo" panose="020406030505060202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đôi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cứng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khỏe</a:t>
            </a:r>
            <a:r>
              <a:rPr lang="en-US" altLang="en-US" sz="3200" b="1" dirty="0">
                <a:latin typeface="UTM Avo" panose="02040603050506020204" pitchFamily="18" charset="0"/>
              </a:rPr>
              <a:t>, </a:t>
            </a:r>
            <a:r>
              <a:rPr lang="en-US" altLang="en-US" sz="3200" b="1" dirty="0" err="1">
                <a:latin typeface="UTM Avo" panose="02040603050506020204" pitchFamily="18" charset="0"/>
              </a:rPr>
              <a:t>bồ</a:t>
            </a: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latin typeface="UTM Avo" panose="02040603050506020204" pitchFamily="18" charset="0"/>
              </a:rPr>
              <a:t>câu</a:t>
            </a: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latin typeface="UTM Avo" panose="02040603050506020204" pitchFamily="18" charset="0"/>
              </a:rPr>
              <a:t>có</a:t>
            </a: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latin typeface="UTM Avo" panose="02040603050506020204" pitchFamily="18" charset="0"/>
              </a:rPr>
              <a:t>thể</a:t>
            </a:r>
            <a:r>
              <a:rPr lang="en-US" altLang="en-US" sz="3200" b="1" dirty="0">
                <a:latin typeface="UTM Avo" panose="02040603050506020204" pitchFamily="18" charset="0"/>
              </a:rPr>
              <a:t> bay </a:t>
            </a:r>
            <a:r>
              <a:rPr lang="en-US" altLang="en-US" sz="3200" b="1" dirty="0" err="1">
                <a:latin typeface="UTM Avo" panose="02040603050506020204" pitchFamily="18" charset="0"/>
              </a:rPr>
              <a:t>xa</a:t>
            </a: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latin typeface="UTM Avo" panose="02040603050506020204" pitchFamily="18" charset="0"/>
              </a:rPr>
              <a:t>hàng</a:t>
            </a: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latin typeface="UTM Avo" panose="02040603050506020204" pitchFamily="18" charset="0"/>
              </a:rPr>
              <a:t>trăm</a:t>
            </a:r>
            <a:r>
              <a:rPr lang="en-US" altLang="en-US" sz="3200" b="1" dirty="0"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latin typeface="UTM Avo" panose="02040603050506020204" pitchFamily="18" charset="0"/>
              </a:rPr>
              <a:t>dặm</a:t>
            </a:r>
            <a:r>
              <a:rPr lang="en-US" altLang="en-US" sz="3200" b="1" dirty="0">
                <a:latin typeface="UTM Avo" panose="02040603050506020204" pitchFamily="18" charset="0"/>
              </a:rPr>
              <a:t>. 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76D4B60-18A9-3E73-F5CF-9C9086F99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944" y="252359"/>
            <a:ext cx="3271299" cy="2404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86D064-01F5-75AA-0F0B-DA3BAB320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642" y="2920599"/>
            <a:ext cx="3788697" cy="3788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4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0B25C8-2114-51F9-311D-2A4C924E9D76}"/>
              </a:ext>
            </a:extLst>
          </p:cNvPr>
          <p:cNvGrpSpPr/>
          <p:nvPr/>
        </p:nvGrpSpPr>
        <p:grpSpPr>
          <a:xfrm>
            <a:off x="132923" y="339365"/>
            <a:ext cx="11523386" cy="5909035"/>
            <a:chOff x="517525" y="609600"/>
            <a:chExt cx="10734675" cy="5283200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EF8DDE59-D3F6-0191-353E-7BF0E4F46D25}"/>
                </a:ext>
              </a:extLst>
            </p:cNvPr>
            <p:cNvSpPr/>
            <p:nvPr/>
          </p:nvSpPr>
          <p:spPr>
            <a:xfrm>
              <a:off x="889000" y="1320800"/>
              <a:ext cx="10115550" cy="4572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矩形 3">
              <a:extLst>
                <a:ext uri="{FF2B5EF4-FFF2-40B4-BE49-F238E27FC236}">
                  <a16:creationId xmlns:a16="http://schemas.microsoft.com/office/drawing/2014/main" id="{7F514D64-24C5-BA3C-9611-B335B218F29F}"/>
                </a:ext>
              </a:extLst>
            </p:cNvPr>
            <p:cNvSpPr/>
            <p:nvPr/>
          </p:nvSpPr>
          <p:spPr>
            <a:xfrm>
              <a:off x="1136650" y="1104900"/>
              <a:ext cx="10115550" cy="4572000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2">
              <a:extLst>
                <a:ext uri="{FF2B5EF4-FFF2-40B4-BE49-F238E27FC236}">
                  <a16:creationId xmlns:a16="http://schemas.microsoft.com/office/drawing/2014/main" id="{5208FCF9-1FDA-8C37-638B-1C7779AD88ED}"/>
                </a:ext>
              </a:extLst>
            </p:cNvPr>
            <p:cNvSpPr/>
            <p:nvPr/>
          </p:nvSpPr>
          <p:spPr>
            <a:xfrm>
              <a:off x="517525" y="3960793"/>
              <a:ext cx="990600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椭圆 4">
              <a:extLst>
                <a:ext uri="{FF2B5EF4-FFF2-40B4-BE49-F238E27FC236}">
                  <a16:creationId xmlns:a16="http://schemas.microsoft.com/office/drawing/2014/main" id="{549A430F-C8BE-BF5D-1419-E993F25C99E1}"/>
                </a:ext>
              </a:extLst>
            </p:cNvPr>
            <p:cNvSpPr/>
            <p:nvPr/>
          </p:nvSpPr>
          <p:spPr>
            <a:xfrm>
              <a:off x="1904247" y="609600"/>
              <a:ext cx="990600" cy="9906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8FABBE61-CD2F-3144-A273-F3AA810589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239" y="-358284"/>
            <a:ext cx="7394084" cy="73940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959A2BE-E6E6-8DC3-6C85-EFE0124BF885}"/>
              </a:ext>
            </a:extLst>
          </p:cNvPr>
          <p:cNvGrpSpPr/>
          <p:nvPr/>
        </p:nvGrpSpPr>
        <p:grpSpPr>
          <a:xfrm>
            <a:off x="1196306" y="993221"/>
            <a:ext cx="7832071" cy="4495641"/>
            <a:chOff x="3918838" y="1103184"/>
            <a:chExt cx="7832071" cy="449564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A6CC97-628A-9FCC-0B29-5FB533E6477F}"/>
                </a:ext>
              </a:extLst>
            </p:cNvPr>
            <p:cNvSpPr txBox="1"/>
            <p:nvPr/>
          </p:nvSpPr>
          <p:spPr>
            <a:xfrm>
              <a:off x="3918838" y="1259175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latin typeface="UVN Bai Sau Nang" panose="04030905020802020C03" pitchFamily="82" charset="0"/>
                </a:rPr>
                <a:t>CHÀO</a:t>
              </a:r>
            </a:p>
            <a:p>
              <a:pPr algn="ctr"/>
              <a:r>
                <a:rPr lang="en-US" sz="13800" dirty="0">
                  <a:latin typeface="UVN Bai Sau Nang" panose="04030905020802020C03" pitchFamily="82" charset="0"/>
                </a:rPr>
                <a:t>TẠM BIỆT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62D2B3-5419-2E7B-3152-96E5EEE81FC6}"/>
                </a:ext>
              </a:extLst>
            </p:cNvPr>
            <p:cNvSpPr txBox="1"/>
            <p:nvPr/>
          </p:nvSpPr>
          <p:spPr>
            <a:xfrm>
              <a:off x="4007130" y="1169173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CHÀO</a:t>
              </a:r>
            </a:p>
            <a:p>
              <a:pPr algn="ctr"/>
              <a:r>
                <a:rPr lang="en-US" sz="13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TẠM BIỆT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D376A4-1059-6759-7CB2-29087A3CD3B2}"/>
                </a:ext>
              </a:extLst>
            </p:cNvPr>
            <p:cNvSpPr txBox="1"/>
            <p:nvPr/>
          </p:nvSpPr>
          <p:spPr>
            <a:xfrm>
              <a:off x="4093697" y="1103184"/>
              <a:ext cx="7657212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EA81B1"/>
                  </a:solidFill>
                  <a:latin typeface="UVN Bai Sau Nang" panose="04030905020802020C03" pitchFamily="82" charset="0"/>
                </a:rPr>
                <a:t>CHÀO</a:t>
              </a:r>
            </a:p>
            <a:p>
              <a:pPr algn="ctr"/>
              <a:r>
                <a:rPr lang="en-US" sz="13800" dirty="0">
                  <a:solidFill>
                    <a:srgbClr val="EA81B1"/>
                  </a:solidFill>
                  <a:latin typeface="UVN Bai Sau Nang" panose="04030905020802020C03" pitchFamily="82" charset="0"/>
                </a:rPr>
                <a:t>TẠM BIỆT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24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EE6D80-5F8F-764A-B070-903AB87B4EC5}"/>
              </a:ext>
            </a:extLst>
          </p:cNvPr>
          <p:cNvGrpSpPr/>
          <p:nvPr/>
        </p:nvGrpSpPr>
        <p:grpSpPr>
          <a:xfrm>
            <a:off x="216816" y="126739"/>
            <a:ext cx="11701218" cy="6509731"/>
            <a:chOff x="216816" y="126739"/>
            <a:chExt cx="11701218" cy="650973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7C76E7D-ECA8-3F40-937E-B1B239585DE0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4FE7CE6-AF55-0B4D-8BD3-8ADAD994BB1F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3">
              <a:extLst>
                <a:ext uri="{FF2B5EF4-FFF2-40B4-BE49-F238E27FC236}">
                  <a16:creationId xmlns:a16="http://schemas.microsoft.com/office/drawing/2014/main" id="{CFD3C47D-11F1-BB4A-314D-1B9595863E30}"/>
                </a:ext>
              </a:extLst>
            </p:cNvPr>
            <p:cNvSpPr/>
            <p:nvPr/>
          </p:nvSpPr>
          <p:spPr>
            <a:xfrm>
              <a:off x="633232" y="126739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椭圆 4">
              <a:extLst>
                <a:ext uri="{FF2B5EF4-FFF2-40B4-BE49-F238E27FC236}">
                  <a16:creationId xmlns:a16="http://schemas.microsoft.com/office/drawing/2014/main" id="{865194B5-78D5-3C2F-962B-B36FA0AA1BA7}"/>
                </a:ext>
              </a:extLst>
            </p:cNvPr>
            <p:cNvSpPr/>
            <p:nvPr/>
          </p:nvSpPr>
          <p:spPr>
            <a:xfrm>
              <a:off x="1331863" y="126739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椭圆 3">
              <a:extLst>
                <a:ext uri="{FF2B5EF4-FFF2-40B4-BE49-F238E27FC236}">
                  <a16:creationId xmlns:a16="http://schemas.microsoft.com/office/drawing/2014/main" id="{FE862D2D-BA94-B32C-3A14-F07F4C1FD45E}"/>
                </a:ext>
              </a:extLst>
            </p:cNvPr>
            <p:cNvSpPr/>
            <p:nvPr/>
          </p:nvSpPr>
          <p:spPr>
            <a:xfrm>
              <a:off x="10316131" y="5998655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椭圆 4">
              <a:extLst>
                <a:ext uri="{FF2B5EF4-FFF2-40B4-BE49-F238E27FC236}">
                  <a16:creationId xmlns:a16="http://schemas.microsoft.com/office/drawing/2014/main" id="{CDB42CF3-DA19-4F5D-878B-50B850D7527D}"/>
                </a:ext>
              </a:extLst>
            </p:cNvPr>
            <p:cNvSpPr/>
            <p:nvPr/>
          </p:nvSpPr>
          <p:spPr>
            <a:xfrm>
              <a:off x="11014762" y="5998655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7D25-1329-59BD-52DD-EF1D14524CEC}"/>
              </a:ext>
            </a:extLst>
          </p:cNvPr>
          <p:cNvSpPr txBox="1"/>
          <p:nvPr/>
        </p:nvSpPr>
        <p:spPr>
          <a:xfrm>
            <a:off x="1960710" y="693696"/>
            <a:ext cx="9054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sung ý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D56E2-C5CB-6F05-42E4-075343F63987}"/>
              </a:ext>
            </a:extLst>
          </p:cNvPr>
          <p:cNvSpPr txBox="1"/>
          <p:nvPr/>
        </p:nvSpPr>
        <p:spPr>
          <a:xfrm>
            <a:off x="633232" y="2094977"/>
            <a:ext cx="11151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Trên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bờ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trống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càng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thúc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dữ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dội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A82CCD-A306-BCE0-C4B0-4D08D6778114}"/>
              </a:ext>
            </a:extLst>
          </p:cNvPr>
          <p:cNvSpPr txBox="1"/>
          <p:nvPr/>
        </p:nvSpPr>
        <p:spPr>
          <a:xfrm>
            <a:off x="634427" y="2090179"/>
            <a:ext cx="11151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bờ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atin typeface="UTM Avo" panose="02040603050506020204" pitchFamily="18" charset="0"/>
              </a:rPr>
              <a:t>tiếng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trống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càng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thúc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dữ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dội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24405-7ED4-35CD-1FA2-DBC016C53D1E}"/>
              </a:ext>
            </a:extLst>
          </p:cNvPr>
          <p:cNvSpPr txBox="1"/>
          <p:nvPr/>
        </p:nvSpPr>
        <p:spPr>
          <a:xfrm>
            <a:off x="5381801" y="2985085"/>
            <a:ext cx="670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chốn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5455AA-8C5F-FE72-8827-38BFC2C21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4474135" y="2919453"/>
            <a:ext cx="1136147" cy="86538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F0D2E7B-A668-1CEF-74EC-CDA981CC2D42}"/>
              </a:ext>
            </a:extLst>
          </p:cNvPr>
          <p:cNvGrpSpPr/>
          <p:nvPr/>
        </p:nvGrpSpPr>
        <p:grpSpPr>
          <a:xfrm>
            <a:off x="436909" y="3246111"/>
            <a:ext cx="3789576" cy="3240755"/>
            <a:chOff x="216816" y="3235408"/>
            <a:chExt cx="4110872" cy="34958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C268387-D70A-C6F3-6BF3-CA8B6B2D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4616" y="3235408"/>
              <a:ext cx="3523072" cy="307473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6AE64D-55D1-480F-115A-B1CF5EF85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1768" b="30859"/>
            <a:stretch/>
          </p:blipFill>
          <p:spPr>
            <a:xfrm>
              <a:off x="216816" y="5605978"/>
              <a:ext cx="4110872" cy="11252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099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EE6D80-5F8F-764A-B070-903AB87B4EC5}"/>
              </a:ext>
            </a:extLst>
          </p:cNvPr>
          <p:cNvGrpSpPr/>
          <p:nvPr/>
        </p:nvGrpSpPr>
        <p:grpSpPr>
          <a:xfrm>
            <a:off x="216816" y="78164"/>
            <a:ext cx="11701218" cy="6558306"/>
            <a:chOff x="216816" y="78164"/>
            <a:chExt cx="11701218" cy="6558306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7C76E7D-ECA8-3F40-937E-B1B239585DE0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4FE7CE6-AF55-0B4D-8BD3-8ADAD994BB1F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3">
              <a:extLst>
                <a:ext uri="{FF2B5EF4-FFF2-40B4-BE49-F238E27FC236}">
                  <a16:creationId xmlns:a16="http://schemas.microsoft.com/office/drawing/2014/main" id="{3665D46E-92F9-4EDD-24B0-361DF27FF2E2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椭圆 4">
              <a:extLst>
                <a:ext uri="{FF2B5EF4-FFF2-40B4-BE49-F238E27FC236}">
                  <a16:creationId xmlns:a16="http://schemas.microsoft.com/office/drawing/2014/main" id="{613FC93F-F351-BBA6-94B3-A64F943ADF2B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7D25-1329-59BD-52DD-EF1D14524CEC}"/>
              </a:ext>
            </a:extLst>
          </p:cNvPr>
          <p:cNvSpPr txBox="1"/>
          <p:nvPr/>
        </p:nvSpPr>
        <p:spPr>
          <a:xfrm>
            <a:off x="1698363" y="437430"/>
            <a:ext cx="9006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sung ý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D56E2-C5CB-6F05-42E4-075343F63987}"/>
              </a:ext>
            </a:extLst>
          </p:cNvPr>
          <p:cNvSpPr txBox="1"/>
          <p:nvPr/>
        </p:nvSpPr>
        <p:spPr>
          <a:xfrm>
            <a:off x="78556" y="1769499"/>
            <a:ext cx="12449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Để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tiêm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phòng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dịch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bệnh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cho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trẻ</a:t>
            </a:r>
            <a:r>
              <a:rPr lang="en-US" sz="4000" b="1" dirty="0">
                <a:latin typeface="UTM Avo" panose="02040603050506020204" pitchFamily="18" charset="0"/>
              </a:rPr>
              <a:t>,</a:t>
            </a:r>
          </a:p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quận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đã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cử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nhiều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đội</a:t>
            </a:r>
            <a:r>
              <a:rPr lang="en-US" sz="4000" b="1" dirty="0">
                <a:latin typeface="UTM Avo" panose="02040603050506020204" pitchFamily="18" charset="0"/>
              </a:rPr>
              <a:t> y </a:t>
            </a:r>
            <a:r>
              <a:rPr lang="en-US" sz="4000" b="1" dirty="0" err="1">
                <a:latin typeface="UTM Avo" panose="02040603050506020204" pitchFamily="18" charset="0"/>
              </a:rPr>
              <a:t>tế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về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các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phường</a:t>
            </a:r>
            <a:r>
              <a:rPr lang="en-US" sz="4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24405-7ED4-35CD-1FA2-DBC016C53D1E}"/>
              </a:ext>
            </a:extLst>
          </p:cNvPr>
          <p:cNvSpPr txBox="1"/>
          <p:nvPr/>
        </p:nvSpPr>
        <p:spPr>
          <a:xfrm>
            <a:off x="1499268" y="3544513"/>
            <a:ext cx="670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đích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5455AA-8C5F-FE72-8827-38BFC2C21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464466" y="3460632"/>
            <a:ext cx="1136147" cy="8653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552298-8CA9-7CD7-85A0-6303C4269E39}"/>
              </a:ext>
            </a:extLst>
          </p:cNvPr>
          <p:cNvSpPr txBox="1"/>
          <p:nvPr/>
        </p:nvSpPr>
        <p:spPr>
          <a:xfrm>
            <a:off x="78556" y="1777084"/>
            <a:ext cx="12449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tiêm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dịch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bệnh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trẻ</a:t>
            </a:r>
            <a:r>
              <a:rPr lang="en-US" sz="4000" b="1" dirty="0">
                <a:latin typeface="UTM Avo" panose="02040603050506020204" pitchFamily="18" charset="0"/>
              </a:rPr>
              <a:t>,</a:t>
            </a:r>
          </a:p>
          <a:p>
            <a:pPr algn="ctr"/>
            <a:r>
              <a:rPr lang="en-US" sz="4000" b="1" dirty="0" err="1">
                <a:latin typeface="UTM Avo" panose="02040603050506020204" pitchFamily="18" charset="0"/>
              </a:rPr>
              <a:t>quận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đã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cử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nhiều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đội</a:t>
            </a:r>
            <a:r>
              <a:rPr lang="en-US" sz="4000" b="1" dirty="0">
                <a:latin typeface="UTM Avo" panose="02040603050506020204" pitchFamily="18" charset="0"/>
              </a:rPr>
              <a:t> y </a:t>
            </a:r>
            <a:r>
              <a:rPr lang="en-US" sz="4000" b="1" dirty="0" err="1">
                <a:latin typeface="UTM Avo" panose="02040603050506020204" pitchFamily="18" charset="0"/>
              </a:rPr>
              <a:t>tế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về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các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phường</a:t>
            </a:r>
            <a:r>
              <a:rPr lang="en-US" sz="4000" b="1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7DFC2-0F8C-4414-DBF7-BB51730109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28" r="1179"/>
          <a:stretch/>
        </p:blipFill>
        <p:spPr>
          <a:xfrm>
            <a:off x="8180265" y="2591477"/>
            <a:ext cx="3612670" cy="4885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74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EE6D80-5F8F-764A-B070-903AB87B4EC5}"/>
              </a:ext>
            </a:extLst>
          </p:cNvPr>
          <p:cNvGrpSpPr/>
          <p:nvPr/>
        </p:nvGrpSpPr>
        <p:grpSpPr>
          <a:xfrm>
            <a:off x="216816" y="283721"/>
            <a:ext cx="11701218" cy="6352749"/>
            <a:chOff x="216816" y="283721"/>
            <a:chExt cx="11701218" cy="6352749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7C76E7D-ECA8-3F40-937E-B1B239585DE0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4FE7CE6-AF55-0B4D-8BD3-8ADAD994BB1F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3">
              <a:extLst>
                <a:ext uri="{FF2B5EF4-FFF2-40B4-BE49-F238E27FC236}">
                  <a16:creationId xmlns:a16="http://schemas.microsoft.com/office/drawing/2014/main" id="{FE862D2D-BA94-B32C-3A14-F07F4C1FD45E}"/>
                </a:ext>
              </a:extLst>
            </p:cNvPr>
            <p:cNvSpPr/>
            <p:nvPr/>
          </p:nvSpPr>
          <p:spPr>
            <a:xfrm>
              <a:off x="10316131" y="5998655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椭圆 4">
              <a:extLst>
                <a:ext uri="{FF2B5EF4-FFF2-40B4-BE49-F238E27FC236}">
                  <a16:creationId xmlns:a16="http://schemas.microsoft.com/office/drawing/2014/main" id="{CDB42CF3-DA19-4F5D-878B-50B850D7527D}"/>
                </a:ext>
              </a:extLst>
            </p:cNvPr>
            <p:cNvSpPr/>
            <p:nvPr/>
          </p:nvSpPr>
          <p:spPr>
            <a:xfrm>
              <a:off x="11014762" y="5998655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7D25-1329-59BD-52DD-EF1D14524CEC}"/>
              </a:ext>
            </a:extLst>
          </p:cNvPr>
          <p:cNvSpPr txBox="1"/>
          <p:nvPr/>
        </p:nvSpPr>
        <p:spPr>
          <a:xfrm>
            <a:off x="2484419" y="1466660"/>
            <a:ext cx="9060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sung ý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D56E2-C5CB-6F05-42E4-075343F63987}"/>
              </a:ext>
            </a:extLst>
          </p:cNvPr>
          <p:cNvSpPr txBox="1"/>
          <p:nvPr/>
        </p:nvSpPr>
        <p:spPr>
          <a:xfrm>
            <a:off x="2406981" y="2705725"/>
            <a:ext cx="1115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Buổi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sáng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hôm</a:t>
            </a:r>
            <a:r>
              <a:rPr lang="en-US" sz="4400" b="1" dirty="0">
                <a:latin typeface="UTM Avo" panose="02040603050506020204" pitchFamily="18" charset="0"/>
              </a:rPr>
              <a:t> nay, </a:t>
            </a:r>
          </a:p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mùa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đông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nhiên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đến</a:t>
            </a:r>
            <a:r>
              <a:rPr lang="en-US" sz="4400" b="1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24405-7ED4-35CD-1FA2-DBC016C53D1E}"/>
              </a:ext>
            </a:extLst>
          </p:cNvPr>
          <p:cNvSpPr txBox="1"/>
          <p:nvPr/>
        </p:nvSpPr>
        <p:spPr>
          <a:xfrm>
            <a:off x="4839516" y="4315552"/>
            <a:ext cx="670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gian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5455AA-8C5F-FE72-8827-38BFC2C21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3931850" y="4249920"/>
            <a:ext cx="1136147" cy="8653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6E1629-7E8C-8152-75F6-39358EC4BBC2}"/>
              </a:ext>
            </a:extLst>
          </p:cNvPr>
          <p:cNvSpPr txBox="1"/>
          <p:nvPr/>
        </p:nvSpPr>
        <p:spPr>
          <a:xfrm>
            <a:off x="2406981" y="2707155"/>
            <a:ext cx="1115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Buổi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nay</a:t>
            </a:r>
            <a:r>
              <a:rPr lang="en-US" sz="4400" b="1" dirty="0"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mùa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đông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nhiên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đến</a:t>
            </a:r>
            <a:r>
              <a:rPr lang="en-US" sz="4400" b="1" dirty="0"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3E84E-1521-2DF2-53AC-CF35F4C7E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00" b="90300" l="2300" r="6385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923" t="68454" r="38545" b="10240"/>
          <a:stretch/>
        </p:blipFill>
        <p:spPr>
          <a:xfrm>
            <a:off x="-230761" y="-329122"/>
            <a:ext cx="5561225" cy="21336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C57897-BEC2-FE0F-9961-5DDE6E15A6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00" b="90300" l="2300" r="6385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923" t="68454" r="38545" b="10240"/>
          <a:stretch/>
        </p:blipFill>
        <p:spPr>
          <a:xfrm flipH="1">
            <a:off x="6804386" y="-254504"/>
            <a:ext cx="5561225" cy="2133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1A162-4CBF-FD9D-A3C3-951D5BA6EC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47" r="27399" b="4804"/>
          <a:stretch/>
        </p:blipFill>
        <p:spPr>
          <a:xfrm>
            <a:off x="514179" y="371083"/>
            <a:ext cx="2316569" cy="6049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A6A9A1-E3A6-26B4-E691-17FB81C6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47" r="27399" b="4804"/>
          <a:stretch/>
        </p:blipFill>
        <p:spPr>
          <a:xfrm>
            <a:off x="2148721" y="2592139"/>
            <a:ext cx="1463479" cy="3821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2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EE6D80-5F8F-764A-B070-903AB87B4EC5}"/>
              </a:ext>
            </a:extLst>
          </p:cNvPr>
          <p:cNvGrpSpPr/>
          <p:nvPr/>
        </p:nvGrpSpPr>
        <p:grpSpPr>
          <a:xfrm>
            <a:off x="216816" y="78164"/>
            <a:ext cx="11701218" cy="6558306"/>
            <a:chOff x="216816" y="78164"/>
            <a:chExt cx="11701218" cy="6558306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7C76E7D-ECA8-3F40-937E-B1B239585DE0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44FE7CE6-AF55-0B4D-8BD3-8ADAD994BB1F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3">
              <a:extLst>
                <a:ext uri="{FF2B5EF4-FFF2-40B4-BE49-F238E27FC236}">
                  <a16:creationId xmlns:a16="http://schemas.microsoft.com/office/drawing/2014/main" id="{3665D46E-92F9-4EDD-24B0-361DF27FF2E2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椭圆 4">
              <a:extLst>
                <a:ext uri="{FF2B5EF4-FFF2-40B4-BE49-F238E27FC236}">
                  <a16:creationId xmlns:a16="http://schemas.microsoft.com/office/drawing/2014/main" id="{613FC93F-F351-BBA6-94B3-A64F943ADF2B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EB17D25-1329-59BD-52DD-EF1D14524CEC}"/>
              </a:ext>
            </a:extLst>
          </p:cNvPr>
          <p:cNvSpPr txBox="1"/>
          <p:nvPr/>
        </p:nvSpPr>
        <p:spPr>
          <a:xfrm>
            <a:off x="1698363" y="437430"/>
            <a:ext cx="9062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sung ý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D56E2-C5CB-6F05-42E4-075343F63987}"/>
              </a:ext>
            </a:extLst>
          </p:cNvPr>
          <p:cNvSpPr txBox="1"/>
          <p:nvPr/>
        </p:nvSpPr>
        <p:spPr>
          <a:xfrm>
            <a:off x="1298754" y="1708721"/>
            <a:ext cx="65632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Avo" panose="02040603050506020204" pitchFamily="18" charset="0"/>
              </a:rPr>
              <a:t>Bằng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trí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thông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minh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tuyệt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đỉnh</a:t>
            </a:r>
            <a:r>
              <a:rPr lang="en-US" sz="4400" b="1" dirty="0">
                <a:latin typeface="UTM Avo" panose="02040603050506020204" pitchFamily="18" charset="0"/>
              </a:rPr>
              <a:t>, An </a:t>
            </a:r>
            <a:r>
              <a:rPr lang="en-US" sz="4400" b="1" dirty="0" err="1">
                <a:latin typeface="UTM Avo" panose="02040603050506020204" pitchFamily="18" charset="0"/>
              </a:rPr>
              <a:t>đã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chiến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thắng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cách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thuyết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phục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24405-7ED4-35CD-1FA2-DBC016C53D1E}"/>
              </a:ext>
            </a:extLst>
          </p:cNvPr>
          <p:cNvSpPr txBox="1"/>
          <p:nvPr/>
        </p:nvSpPr>
        <p:spPr>
          <a:xfrm>
            <a:off x="1023830" y="4710032"/>
            <a:ext cx="670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…?...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15455AA-8C5F-FE72-8827-38BFC2C21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50" b="57950" l="34250" r="60800"/>
                    </a14:imgEffect>
                  </a14:imgLayer>
                </a14:imgProps>
              </a:ext>
            </a:extLst>
          </a:blip>
          <a:srcRect l="32464" t="35613" r="38121" b="41981"/>
          <a:stretch/>
        </p:blipFill>
        <p:spPr>
          <a:xfrm>
            <a:off x="455757" y="4652991"/>
            <a:ext cx="1136147" cy="865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46D03-43C1-8E75-04B3-0F1FAC42F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113" y="1516908"/>
            <a:ext cx="3808429" cy="52853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90F766-42B5-6742-4360-2720E4C6E912}"/>
              </a:ext>
            </a:extLst>
          </p:cNvPr>
          <p:cNvSpPr txBox="1"/>
          <p:nvPr/>
        </p:nvSpPr>
        <p:spPr>
          <a:xfrm>
            <a:off x="1298218" y="1703708"/>
            <a:ext cx="65632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trí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minh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tuyệt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đỉnh</a:t>
            </a:r>
            <a:r>
              <a:rPr lang="en-US" sz="4400" b="1" dirty="0">
                <a:latin typeface="UTM Avo" panose="02040603050506020204" pitchFamily="18" charset="0"/>
              </a:rPr>
              <a:t>, An </a:t>
            </a:r>
            <a:r>
              <a:rPr lang="en-US" sz="4400" b="1" dirty="0" err="1">
                <a:latin typeface="UTM Avo" panose="02040603050506020204" pitchFamily="18" charset="0"/>
              </a:rPr>
              <a:t>đã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chiến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thắng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một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cách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thuyết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</a:rPr>
              <a:t>phục</a:t>
            </a:r>
            <a:r>
              <a:rPr lang="en-US" sz="4400" b="1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04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2122A1-45CA-2141-8264-70E148883499}"/>
              </a:ext>
            </a:extLst>
          </p:cNvPr>
          <p:cNvSpPr/>
          <p:nvPr/>
        </p:nvSpPr>
        <p:spPr>
          <a:xfrm>
            <a:off x="889000" y="1320800"/>
            <a:ext cx="10115550" cy="4572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E75AA94-0D73-724A-BD78-CC39E7E89E89}"/>
              </a:ext>
            </a:extLst>
          </p:cNvPr>
          <p:cNvSpPr/>
          <p:nvPr/>
        </p:nvSpPr>
        <p:spPr>
          <a:xfrm>
            <a:off x="1136650" y="1104900"/>
            <a:ext cx="10115550" cy="4572000"/>
          </a:xfrm>
          <a:prstGeom prst="rect">
            <a:avLst/>
          </a:prstGeom>
          <a:solidFill>
            <a:srgbClr val="E3F2F5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8B82ADE-99DC-F443-A91E-F5F394D479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316" y="56660"/>
            <a:ext cx="5125659" cy="7120739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D3B76A73-C72F-A247-8635-9804232C0B2A}"/>
              </a:ext>
            </a:extLst>
          </p:cNvPr>
          <p:cNvSpPr/>
          <p:nvPr/>
        </p:nvSpPr>
        <p:spPr>
          <a:xfrm>
            <a:off x="346075" y="3561262"/>
            <a:ext cx="990600" cy="990600"/>
          </a:xfrm>
          <a:prstGeom prst="ellipse">
            <a:avLst/>
          </a:prstGeom>
          <a:solidFill>
            <a:srgbClr val="51E00B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078466F1-FB85-AC49-9587-D18B202CE57B}"/>
              </a:ext>
            </a:extLst>
          </p:cNvPr>
          <p:cNvSpPr/>
          <p:nvPr/>
        </p:nvSpPr>
        <p:spPr>
          <a:xfrm>
            <a:off x="8368121" y="485294"/>
            <a:ext cx="990600" cy="990600"/>
          </a:xfrm>
          <a:prstGeom prst="ellipse">
            <a:avLst/>
          </a:prstGeom>
          <a:solidFill>
            <a:srgbClr val="51E00B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EF3DBE-C15E-8B1E-FA04-48D516C1E862}"/>
              </a:ext>
            </a:extLst>
          </p:cNvPr>
          <p:cNvGrpSpPr/>
          <p:nvPr/>
        </p:nvGrpSpPr>
        <p:grpSpPr>
          <a:xfrm>
            <a:off x="1415308" y="1327149"/>
            <a:ext cx="4004351" cy="665627"/>
            <a:chOff x="1415308" y="1436223"/>
            <a:chExt cx="4004351" cy="6656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785D98-20AD-8A2F-6B56-A8823411893D}"/>
                </a:ext>
              </a:extLst>
            </p:cNvPr>
            <p:cNvGrpSpPr/>
            <p:nvPr/>
          </p:nvGrpSpPr>
          <p:grpSpPr>
            <a:xfrm>
              <a:off x="1415308" y="1436223"/>
              <a:ext cx="3710353" cy="665627"/>
              <a:chOff x="2792047" y="4040847"/>
              <a:chExt cx="3710353" cy="665627"/>
            </a:xfrm>
          </p:grpSpPr>
          <p:sp>
            <p:nvSpPr>
              <p:cNvPr id="11" name="圆角矩形 10">
                <a:extLst>
                  <a:ext uri="{FF2B5EF4-FFF2-40B4-BE49-F238E27FC236}">
                    <a16:creationId xmlns:a16="http://schemas.microsoft.com/office/drawing/2014/main" id="{6756669B-7088-174E-A5A3-2147919AEAB4}"/>
                  </a:ext>
                </a:extLst>
              </p:cNvPr>
              <p:cNvSpPr/>
              <p:nvPr/>
            </p:nvSpPr>
            <p:spPr>
              <a:xfrm>
                <a:off x="2792047" y="4149921"/>
                <a:ext cx="3710353" cy="55655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3489CBF8-3C3E-B444-BF0A-B87C80172B86}"/>
                  </a:ext>
                </a:extLst>
              </p:cNvPr>
              <p:cNvSpPr/>
              <p:nvPr/>
            </p:nvSpPr>
            <p:spPr>
              <a:xfrm>
                <a:off x="2792047" y="4040847"/>
                <a:ext cx="3710353" cy="556553"/>
              </a:xfrm>
              <a:prstGeom prst="roundRect">
                <a:avLst>
                  <a:gd name="adj" fmla="val 50000"/>
                </a:avLst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9EFDD5-FCE9-6537-F188-4FC2C9BDE9CB}"/>
                </a:ext>
              </a:extLst>
            </p:cNvPr>
            <p:cNvSpPr txBox="1"/>
            <p:nvPr/>
          </p:nvSpPr>
          <p:spPr>
            <a:xfrm>
              <a:off x="1545243" y="1529833"/>
              <a:ext cx="387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UTM Micra" panose="02040603050506020204" pitchFamily="18" charset="0"/>
                </a:rPr>
                <a:t>LUYỆN TỪ VÀ CÂU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0A4EA-187D-B408-2BAB-76B245BF68CC}"/>
              </a:ext>
            </a:extLst>
          </p:cNvPr>
          <p:cNvGrpSpPr/>
          <p:nvPr/>
        </p:nvGrpSpPr>
        <p:grpSpPr>
          <a:xfrm>
            <a:off x="1092854" y="2033444"/>
            <a:ext cx="7765797" cy="4231599"/>
            <a:chOff x="1213177" y="2035362"/>
            <a:chExt cx="7256406" cy="42315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E3201E-0042-A9A4-4147-935E5D348A74}"/>
                </a:ext>
              </a:extLst>
            </p:cNvPr>
            <p:cNvSpPr txBox="1"/>
            <p:nvPr/>
          </p:nvSpPr>
          <p:spPr>
            <a:xfrm>
              <a:off x="1213177" y="2111977"/>
              <a:ext cx="715494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atin typeface="UVN Bai Sau Nang" panose="04030905020802020C03" pitchFamily="82" charset="0"/>
                </a:rPr>
                <a:t>THÊM TRẠNG NGỮ</a:t>
              </a:r>
            </a:p>
            <a:p>
              <a:pPr algn="ctr"/>
              <a:r>
                <a:rPr lang="en-US" sz="6600" dirty="0">
                  <a:latin typeface="UVN Bai Sau Nang" panose="04030905020802020C03" pitchFamily="82" charset="0"/>
                </a:rPr>
                <a:t>CHỈ PHƯƠNG TIỆN CHO CÂU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09636E-B0F4-2BB1-FBF3-51FA0E58CA8D}"/>
                </a:ext>
              </a:extLst>
            </p:cNvPr>
            <p:cNvSpPr txBox="1"/>
            <p:nvPr/>
          </p:nvSpPr>
          <p:spPr>
            <a:xfrm>
              <a:off x="1270850" y="2063596"/>
              <a:ext cx="715494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THÊM TRẠNG NGỮ</a:t>
              </a:r>
            </a:p>
            <a:p>
              <a:pPr algn="ctr"/>
              <a:r>
                <a:rPr lang="en-US" sz="66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CHỈ PHƯƠNG TIỆN CHO CÂU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F857FE-68B9-47ED-67AD-94EBFE894CA3}"/>
                </a:ext>
              </a:extLst>
            </p:cNvPr>
            <p:cNvSpPr txBox="1"/>
            <p:nvPr/>
          </p:nvSpPr>
          <p:spPr>
            <a:xfrm>
              <a:off x="1314639" y="2035362"/>
              <a:ext cx="7154944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B68696"/>
                  </a:solidFill>
                  <a:latin typeface="UVN Bai Sau Nang" panose="04030905020802020C03" pitchFamily="82" charset="0"/>
                </a:rPr>
                <a:t>THÊM TRẠNG NGỮ</a:t>
              </a:r>
            </a:p>
            <a:p>
              <a:pPr algn="ctr"/>
              <a:r>
                <a:rPr lang="en-US" sz="6600" dirty="0">
                  <a:solidFill>
                    <a:srgbClr val="B68696"/>
                  </a:solidFill>
                  <a:latin typeface="UVN Bai Sau Nang" panose="04030905020802020C03" pitchFamily="82" charset="0"/>
                </a:rPr>
                <a:t>CHỈ PHƯƠNG TIỆN CHO CÂU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118B360-12C5-9E26-31BF-AA14B518B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3952" y="5052768"/>
            <a:ext cx="12657275" cy="33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8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D78765-7D4F-6489-E3AB-D6B43BA62525}"/>
              </a:ext>
            </a:extLst>
          </p:cNvPr>
          <p:cNvGrpSpPr/>
          <p:nvPr/>
        </p:nvGrpSpPr>
        <p:grpSpPr>
          <a:xfrm>
            <a:off x="671300" y="965676"/>
            <a:ext cx="10807700" cy="3441700"/>
            <a:chOff x="671300" y="965676"/>
            <a:chExt cx="10807700" cy="34417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969DB7-19B7-2251-04AE-D2F1D7E5F1A7}"/>
                </a:ext>
              </a:extLst>
            </p:cNvPr>
            <p:cNvGrpSpPr/>
            <p:nvPr/>
          </p:nvGrpSpPr>
          <p:grpSpPr>
            <a:xfrm>
              <a:off x="1115800" y="1676876"/>
              <a:ext cx="10363200" cy="2730500"/>
              <a:chOff x="1143000" y="2082800"/>
              <a:chExt cx="10363200" cy="2730500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63B4F2A-7512-3E42-BD17-6B29CBE025F8}"/>
                  </a:ext>
                </a:extLst>
              </p:cNvPr>
              <p:cNvSpPr/>
              <p:nvPr/>
            </p:nvSpPr>
            <p:spPr>
              <a:xfrm>
                <a:off x="1143000" y="2298700"/>
                <a:ext cx="10115550" cy="251460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5AD9872-425C-E244-9A71-2E6E2961C3FA}"/>
                  </a:ext>
                </a:extLst>
              </p:cNvPr>
              <p:cNvSpPr/>
              <p:nvPr/>
            </p:nvSpPr>
            <p:spPr>
              <a:xfrm>
                <a:off x="1390650" y="2082800"/>
                <a:ext cx="10115550" cy="2514600"/>
              </a:xfrm>
              <a:prstGeom prst="rect">
                <a:avLst/>
              </a:prstGeom>
              <a:solidFill>
                <a:srgbClr val="E3F2F5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42778ED-C5BD-2348-91A5-177AE1A5812D}"/>
                </a:ext>
              </a:extLst>
            </p:cNvPr>
            <p:cNvSpPr/>
            <p:nvPr/>
          </p:nvSpPr>
          <p:spPr>
            <a:xfrm>
              <a:off x="671300" y="965676"/>
              <a:ext cx="1638300" cy="1638300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5400" dirty="0">
                  <a:solidFill>
                    <a:schemeClr val="bg1"/>
                  </a:solidFill>
                  <a:latin typeface="+mj-lt"/>
                </a:rPr>
                <a:t>01</a:t>
              </a:r>
              <a:endParaRPr kumimoji="1" lang="zh-CN" altLang="en-US" sz="5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79B6A-9F97-047E-E933-EB1C21E869BA}"/>
              </a:ext>
            </a:extLst>
          </p:cNvPr>
          <p:cNvGrpSpPr/>
          <p:nvPr/>
        </p:nvGrpSpPr>
        <p:grpSpPr>
          <a:xfrm>
            <a:off x="2008943" y="1632212"/>
            <a:ext cx="9198496" cy="2409959"/>
            <a:chOff x="2036143" y="2038136"/>
            <a:chExt cx="9198496" cy="24099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1D995A-BCBD-9108-F08E-F5F099A4E7D2}"/>
                </a:ext>
              </a:extLst>
            </p:cNvPr>
            <p:cNvSpPr txBox="1"/>
            <p:nvPr/>
          </p:nvSpPr>
          <p:spPr>
            <a:xfrm>
              <a:off x="2036143" y="2232104"/>
              <a:ext cx="9012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latin typeface="UVN Bai Sau Nang" panose="04030905020802020C03" pitchFamily="82" charset="0"/>
                </a:rPr>
                <a:t>NHẬN XÉT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584971-BC26-7F5E-65B9-CB7F2C35D331}"/>
                </a:ext>
              </a:extLst>
            </p:cNvPr>
            <p:cNvSpPr txBox="1"/>
            <p:nvPr/>
          </p:nvSpPr>
          <p:spPr>
            <a:xfrm>
              <a:off x="2140918" y="2101176"/>
              <a:ext cx="9012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E3F2F5"/>
                  </a:solidFill>
                  <a:latin typeface="UVN Bai Sau Nang" panose="04030905020802020C03" pitchFamily="82" charset="0"/>
                </a:rPr>
                <a:t>NHẬN XÉT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AC5266-BCAD-EC0C-0588-F8BB0DBEAA88}"/>
                </a:ext>
              </a:extLst>
            </p:cNvPr>
            <p:cNvSpPr txBox="1"/>
            <p:nvPr/>
          </p:nvSpPr>
          <p:spPr>
            <a:xfrm>
              <a:off x="2221782" y="2038136"/>
              <a:ext cx="9012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FFC000"/>
                  </a:solidFill>
                  <a:latin typeface="UVN Bai Sau Nang" panose="04030905020802020C03" pitchFamily="82" charset="0"/>
                </a:rPr>
                <a:t>NHẬN XÉT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56CA01-BD62-2D1F-B815-6C0330AD5308}"/>
              </a:ext>
            </a:extLst>
          </p:cNvPr>
          <p:cNvGrpSpPr/>
          <p:nvPr/>
        </p:nvGrpSpPr>
        <p:grpSpPr>
          <a:xfrm>
            <a:off x="-154516" y="4389000"/>
            <a:ext cx="12598308" cy="2837615"/>
            <a:chOff x="-154516" y="4389000"/>
            <a:chExt cx="12598308" cy="28376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162B1B-C766-3896-357D-DB4E694B9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161" b="24137"/>
            <a:stretch/>
          </p:blipFill>
          <p:spPr>
            <a:xfrm>
              <a:off x="-154516" y="4389000"/>
              <a:ext cx="6347792" cy="28376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FDF757-B8DE-BBBA-7C4B-4842E5C3A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161" b="24137"/>
            <a:stretch/>
          </p:blipFill>
          <p:spPr>
            <a:xfrm flipH="1">
              <a:off x="6096000" y="4389000"/>
              <a:ext cx="6347792" cy="283761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B42E66-B23B-7D2C-E18A-B8291B1DE1A2}"/>
              </a:ext>
            </a:extLst>
          </p:cNvPr>
          <p:cNvSpPr txBox="1"/>
          <p:nvPr/>
        </p:nvSpPr>
        <p:spPr>
          <a:xfrm>
            <a:off x="3846865" y="840439"/>
            <a:ext cx="8439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sách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giáo</a:t>
            </a:r>
            <a:r>
              <a:rPr lang="en-US" sz="4400" dirty="0">
                <a:latin typeface="UTM Avo" panose="02040603050506020204" pitchFamily="18" charset="0"/>
              </a:rPr>
              <a:t> khoa </a:t>
            </a:r>
            <a:r>
              <a:rPr lang="en-US" sz="4400" dirty="0" err="1">
                <a:latin typeface="UTM Avo" panose="02040603050506020204" pitchFamily="18" charset="0"/>
              </a:rPr>
              <a:t>trang</a:t>
            </a:r>
            <a:r>
              <a:rPr lang="en-US" sz="4400" dirty="0">
                <a:latin typeface="UTM Avo" panose="02040603050506020204" pitchFamily="18" charset="0"/>
              </a:rPr>
              <a:t> 160</a:t>
            </a:r>
          </a:p>
        </p:txBody>
      </p:sp>
    </p:spTree>
    <p:extLst>
      <p:ext uri="{BB962C8B-B14F-4D97-AF65-F5344CB8AC3E}">
        <p14:creationId xmlns:p14="http://schemas.microsoft.com/office/powerpoint/2010/main" val="22754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DD21003-3675-95AF-77E2-4CFBB1CB4212}"/>
              </a:ext>
            </a:extLst>
          </p:cNvPr>
          <p:cNvGrpSpPr/>
          <p:nvPr/>
        </p:nvGrpSpPr>
        <p:grpSpPr>
          <a:xfrm>
            <a:off x="216816" y="78164"/>
            <a:ext cx="11701218" cy="6558306"/>
            <a:chOff x="216816" y="78164"/>
            <a:chExt cx="11701218" cy="6558306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163FAB1D-77F0-D1D8-8E08-5F5242C8DC4A}"/>
                </a:ext>
              </a:extLst>
            </p:cNvPr>
            <p:cNvSpPr/>
            <p:nvPr/>
          </p:nvSpPr>
          <p:spPr>
            <a:xfrm>
              <a:off x="216816" y="499621"/>
              <a:ext cx="11453568" cy="61368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CF6EF1C-18E3-13F3-F442-D9DC01F92D6A}"/>
                </a:ext>
              </a:extLst>
            </p:cNvPr>
            <p:cNvSpPr/>
            <p:nvPr/>
          </p:nvSpPr>
          <p:spPr>
            <a:xfrm>
              <a:off x="464466" y="283721"/>
              <a:ext cx="11453568" cy="6136849"/>
            </a:xfrm>
            <a:prstGeom prst="rect">
              <a:avLst/>
            </a:prstGeom>
            <a:solidFill>
              <a:srgbClr val="E3F2F5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8B3A3869-F407-2683-4B13-34828CC06360}"/>
                </a:ext>
              </a:extLst>
            </p:cNvPr>
            <p:cNvSpPr/>
            <p:nvPr/>
          </p:nvSpPr>
          <p:spPr>
            <a:xfrm>
              <a:off x="626948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椭圆 4">
              <a:extLst>
                <a:ext uri="{FF2B5EF4-FFF2-40B4-BE49-F238E27FC236}">
                  <a16:creationId xmlns:a16="http://schemas.microsoft.com/office/drawing/2014/main" id="{4BC58041-1D28-2498-BE5F-2CDEE2A1C868}"/>
                </a:ext>
              </a:extLst>
            </p:cNvPr>
            <p:cNvSpPr/>
            <p:nvPr/>
          </p:nvSpPr>
          <p:spPr>
            <a:xfrm>
              <a:off x="1325579" y="78164"/>
              <a:ext cx="529865" cy="529865"/>
            </a:xfrm>
            <a:prstGeom prst="ellipse">
              <a:avLst/>
            </a:prstGeom>
            <a:solidFill>
              <a:srgbClr val="51E00B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3" name="Rectangle 2">
            <a:extLst>
              <a:ext uri="{FF2B5EF4-FFF2-40B4-BE49-F238E27FC236}">
                <a16:creationId xmlns:a16="http://schemas.microsoft.com/office/drawing/2014/main" id="{CEF3751D-DD8D-2097-D97C-6516EDFB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377" y="751185"/>
            <a:ext cx="10922832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Xác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định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trạng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51589234-84FD-9C0F-E6E7-B511661C5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26" y="4530886"/>
            <a:ext cx="11082783" cy="77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Trạng ngữ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đó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trả lời cho câu hỏi gì 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5A350D-1A9A-E81A-85B8-75A2F0EBDAF4}"/>
              </a:ext>
            </a:extLst>
          </p:cNvPr>
          <p:cNvSpPr/>
          <p:nvPr/>
        </p:nvSpPr>
        <p:spPr>
          <a:xfrm>
            <a:off x="1306123" y="1678795"/>
            <a:ext cx="6845655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E9F216-201A-35EF-0BF1-44B92594A3C2}"/>
              </a:ext>
            </a:extLst>
          </p:cNvPr>
          <p:cNvSpPr/>
          <p:nvPr/>
        </p:nvSpPr>
        <p:spPr>
          <a:xfrm>
            <a:off x="1306123" y="3291993"/>
            <a:ext cx="5702663" cy="464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B777F6D1-F09A-6CAB-6A30-523431FAB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948" y="1605910"/>
            <a:ext cx="11100586" cy="270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a) </a:t>
            </a:r>
            <a:r>
              <a:rPr lang="en-US" altLang="en-US" sz="3200" dirty="0" err="1">
                <a:latin typeface="UTM Avo" panose="02040603050506020204" pitchFamily="18" charset="0"/>
              </a:rPr>
              <a:t>Bằng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món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“</a:t>
            </a:r>
            <a:r>
              <a:rPr lang="en-US" altLang="en-US" sz="3200" dirty="0" err="1">
                <a:latin typeface="UTM Avo" panose="02040603050506020204" pitchFamily="18" charset="0"/>
              </a:rPr>
              <a:t>mầm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</a:t>
            </a:r>
            <a:r>
              <a:rPr lang="en-US" altLang="en-US" sz="3200" dirty="0">
                <a:latin typeface="UTM Avo" panose="02040603050506020204" pitchFamily="18" charset="0"/>
              </a:rPr>
              <a:t>” </a:t>
            </a:r>
            <a:r>
              <a:rPr lang="en-US" altLang="en-US" sz="3200" dirty="0" err="1">
                <a:latin typeface="UTM Avo" panose="02040603050506020204" pitchFamily="18" charset="0"/>
              </a:rPr>
              <a:t>độc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đáo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Trạng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Quỳnh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giúp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Trịnh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hiểu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vì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sao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chúa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thường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ngon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miệng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UTM Avo" panose="02040603050506020204" pitchFamily="18" charset="0"/>
              </a:rPr>
              <a:t>b) </a:t>
            </a:r>
            <a:r>
              <a:rPr lang="en-US" altLang="en-US" sz="3200" dirty="0" err="1">
                <a:latin typeface="UTM Avo" panose="02040603050506020204" pitchFamily="18" charset="0"/>
              </a:rPr>
              <a:t>Với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một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chiếc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khăn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bình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dị</a:t>
            </a:r>
            <a:r>
              <a:rPr lang="en-US" altLang="en-US" sz="3200" dirty="0"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latin typeface="UTM Avo" panose="02040603050506020204" pitchFamily="18" charset="0"/>
              </a:rPr>
              <a:t>nhà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ảo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thuật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đã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tạo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những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tiết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mục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rất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đặc</a:t>
            </a:r>
            <a:r>
              <a:rPr lang="en-US" altLang="en-US" sz="3200" dirty="0"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</a:rPr>
              <a:t>sắc</a:t>
            </a:r>
            <a:r>
              <a:rPr lang="en-US" altLang="en-US" sz="32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" grpId="0" animBg="1"/>
      <p:bldP spid="25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0.7|3.3|9.7|6.9|10.7|2.4|3.2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8|2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.8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.3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.1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|7.6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942</Words>
  <Application>Microsoft Office PowerPoint</Application>
  <PresentationFormat>Widescreen</PresentationFormat>
  <Paragraphs>123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UVN Bai Sau</vt:lpstr>
      <vt:lpstr>UTM Micra</vt:lpstr>
      <vt:lpstr>字魂105号-简雅黑</vt:lpstr>
      <vt:lpstr>UVN Bai Sau Nang</vt:lpstr>
      <vt:lpstr>UTM Avo</vt:lpstr>
      <vt:lpstr>思源黑体 CN Regular</vt:lpstr>
      <vt:lpstr>Arial</vt:lpstr>
      <vt:lpstr>Times New Roman</vt:lpstr>
      <vt:lpstr>DengXian</vt:lpstr>
      <vt:lpstr>Arial Black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>KTUTS</dc:creator>
  <cp:keywords>KTUTS; VIETBAO</cp:keywords>
  <dc:description>KTUTS</dc:description>
  <cp:lastModifiedBy>User</cp:lastModifiedBy>
  <cp:revision>657</cp:revision>
  <dcterms:created xsi:type="dcterms:W3CDTF">2018-06-17T04:53:58Z</dcterms:created>
  <dcterms:modified xsi:type="dcterms:W3CDTF">2022-05-08T08:14:10Z</dcterms:modified>
  <cp:version>M10</cp:version>
</cp:coreProperties>
</file>