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510" r:id="rId2"/>
    <p:sldId id="511" r:id="rId3"/>
    <p:sldId id="512" r:id="rId4"/>
    <p:sldId id="513" r:id="rId5"/>
    <p:sldId id="315" r:id="rId6"/>
    <p:sldId id="514" r:id="rId7"/>
    <p:sldId id="516" r:id="rId8"/>
    <p:sldId id="521" r:id="rId9"/>
    <p:sldId id="522" r:id="rId10"/>
    <p:sldId id="523" r:id="rId11"/>
    <p:sldId id="517" r:id="rId12"/>
    <p:sldId id="519" r:id="rId13"/>
    <p:sldId id="51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81" y="1120462"/>
            <a:ext cx="11320529" cy="4901956"/>
          </a:xfrm>
        </p:spPr>
        <p:txBody>
          <a:bodyPr>
            <a:prstTxWarp prst="textDoubleWave1">
              <a:avLst/>
            </a:prstTxWarp>
          </a:bodyPr>
          <a:lstStyle/>
          <a:p>
            <a:pPr marL="0" indent="0" algn="ctr">
              <a:buNone/>
            </a:pPr>
            <a:r>
              <a:rPr lang="en-GB" b="1" dirty="0">
                <a:ln w="13462">
                  <a:solidFill>
                    <a:schemeClr val="bg2">
                      <a:lumMod val="10000"/>
                    </a:schemeClr>
                  </a:solidFill>
                  <a:prstDash val="solid"/>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NHIỆT LIỆT CHÀO MỪNG CÁC THẦY, CÔ GIÁO VỀ DỰ GIỜ THUYẾT TRÌNH TIẾNG VIỆT</a:t>
            </a:r>
          </a:p>
          <a:p>
            <a:pPr marL="0" indent="0" algn="ctr">
              <a:buNone/>
            </a:pPr>
            <a:endParaRPr lang="en-GB" dirty="0">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6915954" y="5280337"/>
            <a:ext cx="5396249" cy="59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GIÁO VIÊN: ĐẶNG THỊ HƯỜNG</a:t>
            </a:r>
          </a:p>
        </p:txBody>
      </p:sp>
    </p:spTree>
    <p:extLst>
      <p:ext uri="{BB962C8B-B14F-4D97-AF65-F5344CB8AC3E}">
        <p14:creationId xmlns:p14="http://schemas.microsoft.com/office/powerpoint/2010/main" val="2225887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sz="3600" dirty="0" err="1">
                <a:latin typeface="Times New Roman" panose="02020603050405020304" pitchFamily="18" charset="0"/>
                <a:cs typeface="Times New Roman" panose="02020603050405020304" pitchFamily="18" charset="0"/>
              </a:rPr>
              <a:t>Mình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phấn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khích</a:t>
            </a:r>
            <a:r>
              <a:rPr lang="en-GB" sz="3600" dirty="0">
                <a:solidFill>
                  <a:srgbClr val="FF0000"/>
                </a:solidFill>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vì</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mẹ</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chuẩn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một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chiếc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mũ</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solidFill>
                  <a:srgbClr val="FF0000"/>
                </a:solidFill>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cùng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kính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màu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hồng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đẹp</a:t>
            </a:r>
            <a:r>
              <a:rPr lang="en-GB"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618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xmlns="" id="{B9E820CA-F671-4A13-AD4A-3C5DE7930B0F}"/>
              </a:ext>
            </a:extLst>
          </p:cNvPr>
          <p:cNvPicPr>
            <a:picLocks noChangeAspect="1"/>
          </p:cNvPicPr>
          <p:nvPr/>
        </p:nvPicPr>
        <p:blipFill>
          <a:blip r:embed="rId2"/>
          <a:stretch>
            <a:fillRect/>
          </a:stretch>
        </p:blipFill>
        <p:spPr>
          <a:xfrm>
            <a:off x="-576" y="0"/>
            <a:ext cx="12192576" cy="5859887"/>
          </a:xfrm>
          <a:prstGeom prst="rect">
            <a:avLst/>
          </a:prstGeom>
        </p:spPr>
      </p:pic>
    </p:spTree>
    <p:extLst>
      <p:ext uri="{BB962C8B-B14F-4D97-AF65-F5344CB8AC3E}">
        <p14:creationId xmlns:p14="http://schemas.microsoft.com/office/powerpoint/2010/main" val="48812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B9E820CA-F671-4A13-AD4A-3C5DE7930B0F}"/>
              </a:ext>
            </a:extLst>
          </p:cNvPr>
          <p:cNvPicPr>
            <a:picLocks noChangeAspect="1"/>
          </p:cNvPicPr>
          <p:nvPr/>
        </p:nvPicPr>
        <p:blipFill>
          <a:blip r:embed="rId2"/>
          <a:stretch>
            <a:fillRect/>
          </a:stretch>
        </p:blipFill>
        <p:spPr>
          <a:xfrm>
            <a:off x="0" y="0"/>
            <a:ext cx="6143223" cy="3773510"/>
          </a:xfrm>
          <a:prstGeom prst="rect">
            <a:avLst/>
          </a:prstGeom>
        </p:spPr>
      </p:pic>
      <p:pic>
        <p:nvPicPr>
          <p:cNvPr id="5" name="Picture 4">
            <a:extLst>
              <a:ext uri="{FF2B5EF4-FFF2-40B4-BE49-F238E27FC236}">
                <a16:creationId xmlns:a16="http://schemas.microsoft.com/office/drawing/2014/main" xmlns="" id="{301902B6-29EB-4CFF-8FD2-F57B547069FE}"/>
              </a:ext>
            </a:extLst>
          </p:cNvPr>
          <p:cNvPicPr>
            <a:picLocks noChangeAspect="1"/>
          </p:cNvPicPr>
          <p:nvPr/>
        </p:nvPicPr>
        <p:blipFill>
          <a:blip r:embed="rId3"/>
          <a:stretch>
            <a:fillRect/>
          </a:stretch>
        </p:blipFill>
        <p:spPr>
          <a:xfrm>
            <a:off x="6117465" y="-1"/>
            <a:ext cx="6074535" cy="3760632"/>
          </a:xfrm>
          <a:prstGeom prst="rect">
            <a:avLst/>
          </a:prstGeom>
        </p:spPr>
      </p:pic>
      <p:pic>
        <p:nvPicPr>
          <p:cNvPr id="6" name="Picture 5">
            <a:extLst>
              <a:ext uri="{FF2B5EF4-FFF2-40B4-BE49-F238E27FC236}">
                <a16:creationId xmlns:a16="http://schemas.microsoft.com/office/drawing/2014/main" xmlns="" id="{88CB6D3F-B73B-4D93-B462-D789AEA3FCDE}"/>
              </a:ext>
            </a:extLst>
          </p:cNvPr>
          <p:cNvPicPr>
            <a:picLocks noChangeAspect="1"/>
          </p:cNvPicPr>
          <p:nvPr/>
        </p:nvPicPr>
        <p:blipFill>
          <a:blip r:embed="rId4"/>
          <a:stretch>
            <a:fillRect/>
          </a:stretch>
        </p:blipFill>
        <p:spPr>
          <a:xfrm>
            <a:off x="0" y="3767070"/>
            <a:ext cx="12192000" cy="3090930"/>
          </a:xfrm>
          <a:prstGeom prst="rect">
            <a:avLst/>
          </a:prstGeom>
        </p:spPr>
      </p:pic>
    </p:spTree>
    <p:extLst>
      <p:ext uri="{BB962C8B-B14F-4D97-AF65-F5344CB8AC3E}">
        <p14:creationId xmlns:p14="http://schemas.microsoft.com/office/powerpoint/2010/main" val="97436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pic>
        <p:nvPicPr>
          <p:cNvPr id="4" name="808978820661655256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7999"/>
          </a:xfrm>
        </p:spPr>
      </p:pic>
    </p:spTree>
    <p:extLst>
      <p:ext uri="{BB962C8B-B14F-4D97-AF65-F5344CB8AC3E}">
        <p14:creationId xmlns:p14="http://schemas.microsoft.com/office/powerpoint/2010/main" val="2186521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79902" y="1719229"/>
            <a:ext cx="9403502" cy="1616399"/>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264632"/>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1507437" y="2014588"/>
            <a:ext cx="90247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Đọc</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bài</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Lần</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đầu</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ra</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biển</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và</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trả</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lời</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câu</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hỏi</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Cảm</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xúc</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của</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Thắng</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khi</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lần</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đầu</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ra</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biển</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như</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thế</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8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nào</a:t>
            </a:r>
            <a:r>
              <a:rPr lang="en-US" sz="28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 </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spTree>
    <p:extLst>
      <p:ext uri="{BB962C8B-B14F-4D97-AF65-F5344CB8AC3E}">
        <p14:creationId xmlns:p14="http://schemas.microsoft.com/office/powerpoint/2010/main" val="4422254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377635" y="2387546"/>
            <a:ext cx="4404574" cy="1893194"/>
          </a:xfrm>
          <a:prstGeom prst="ellipse">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Lợi</a:t>
            </a:r>
            <a:r>
              <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ích</a:t>
            </a:r>
            <a:r>
              <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của</a:t>
            </a:r>
            <a:r>
              <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việc</a:t>
            </a:r>
            <a:r>
              <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biết</a:t>
            </a:r>
            <a:r>
              <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36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bơi</a:t>
            </a:r>
            <a:endParaRPr lang="en-US" sz="3600" dirty="0">
              <a:solidFill>
                <a:sysClr val="windowText" lastClr="000000"/>
              </a:solidFill>
              <a:effectLst>
                <a:outerShdw blurRad="38100" dist="38100" dir="2700000" algn="tl">
                  <a:srgbClr val="000000">
                    <a:alpha val="43137"/>
                  </a:srgbClr>
                </a:outerShdw>
              </a:effectLst>
              <a:latin typeface="#9Slide05 Habano" panose="02040603050506020204" pitchFamily="18" charset="0"/>
            </a:endParaRPr>
          </a:p>
          <a:p>
            <a:pPr algn="ctr"/>
            <a:endParaRPr lang="en-GB" dirty="0"/>
          </a:p>
        </p:txBody>
      </p:sp>
      <p:sp>
        <p:nvSpPr>
          <p:cNvPr id="6" name="Line Callout 1 (Accent Bar) 5"/>
          <p:cNvSpPr/>
          <p:nvPr/>
        </p:nvSpPr>
        <p:spPr>
          <a:xfrm>
            <a:off x="8271606" y="1859510"/>
            <a:ext cx="3631842" cy="515155"/>
          </a:xfrm>
          <a:prstGeom prst="accentCallout1">
            <a:avLst>
              <a:gd name="adj1" fmla="val 18750"/>
              <a:gd name="adj2" fmla="val -8333"/>
              <a:gd name="adj3" fmla="val 130000"/>
              <a:gd name="adj4" fmla="val -43972"/>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Giảm</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nguy</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cơ</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bệnh</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tật</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p>
        </p:txBody>
      </p:sp>
      <p:sp>
        <p:nvSpPr>
          <p:cNvPr id="8" name="Line Callout 1 (Accent Bar) 7"/>
          <p:cNvSpPr/>
          <p:nvPr/>
        </p:nvSpPr>
        <p:spPr>
          <a:xfrm>
            <a:off x="8290925" y="2720249"/>
            <a:ext cx="3788534" cy="594574"/>
          </a:xfrm>
          <a:prstGeom prst="accentCallout1">
            <a:avLst>
              <a:gd name="adj1" fmla="val 18750"/>
              <a:gd name="adj2" fmla="val -8333"/>
              <a:gd name="adj3" fmla="val 96934"/>
              <a:gd name="adj4" fmla="val -15600"/>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Tập</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toàn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thân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giảm</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cân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p>
        </p:txBody>
      </p:sp>
      <p:sp>
        <p:nvSpPr>
          <p:cNvPr id="9" name="Line Callout 1 (Accent Bar) 8"/>
          <p:cNvSpPr/>
          <p:nvPr/>
        </p:nvSpPr>
        <p:spPr>
          <a:xfrm>
            <a:off x="6745195" y="4708614"/>
            <a:ext cx="4149144" cy="978795"/>
          </a:xfrm>
          <a:prstGeom prst="accentCallout1">
            <a:avLst>
              <a:gd name="adj1" fmla="val 18750"/>
              <a:gd name="adj2" fmla="val -8333"/>
              <a:gd name="adj3" fmla="val -55921"/>
              <a:gd name="adj4" fmla="val -17847"/>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Giúp</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giảm</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đau</a:t>
            </a:r>
            <a:endPar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endParaRPr>
          </a:p>
        </p:txBody>
      </p:sp>
      <p:sp>
        <p:nvSpPr>
          <p:cNvPr id="10" name="Line Callout 1 (Accent Bar) 9"/>
          <p:cNvSpPr/>
          <p:nvPr/>
        </p:nvSpPr>
        <p:spPr>
          <a:xfrm>
            <a:off x="6966547" y="1056731"/>
            <a:ext cx="4795234" cy="583840"/>
          </a:xfrm>
          <a:prstGeom prst="accentCallout1">
            <a:avLst>
              <a:gd name="adj1" fmla="val 18750"/>
              <a:gd name="adj2" fmla="val -8333"/>
              <a:gd name="adj3" fmla="val 227206"/>
              <a:gd name="adj4" fmla="val -26332"/>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Giảm</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căng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thẳng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và</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thư</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giãn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p>
        </p:txBody>
      </p:sp>
      <p:sp>
        <p:nvSpPr>
          <p:cNvPr id="11" name="Line Callout 1 (Accent Bar) 10"/>
          <p:cNvSpPr/>
          <p:nvPr/>
        </p:nvSpPr>
        <p:spPr>
          <a:xfrm>
            <a:off x="8509864" y="3797781"/>
            <a:ext cx="3123127" cy="598867"/>
          </a:xfrm>
          <a:prstGeom prst="accentCallout1">
            <a:avLst>
              <a:gd name="adj1" fmla="val 18750"/>
              <a:gd name="adj2" fmla="val -8333"/>
              <a:gd name="adj3" fmla="val -1479"/>
              <a:gd name="adj4" fmla="val -34209"/>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Nâng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cao</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chất</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lượng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giấc</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ngủ</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p>
        </p:txBody>
      </p:sp>
      <p:sp>
        <p:nvSpPr>
          <p:cNvPr id="12" name="Line Callout 1 (Accent Bar) 11"/>
          <p:cNvSpPr/>
          <p:nvPr/>
        </p:nvSpPr>
        <p:spPr>
          <a:xfrm flipH="1">
            <a:off x="119278" y="3673285"/>
            <a:ext cx="2972873" cy="978795"/>
          </a:xfrm>
          <a:prstGeom prst="accentCallout1">
            <a:avLst>
              <a:gd name="adj1" fmla="val 18750"/>
              <a:gd name="adj2" fmla="val -8333"/>
              <a:gd name="adj3" fmla="val 38816"/>
              <a:gd name="adj4" fmla="val -37467"/>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Có</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thể</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làm</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bạn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thông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minh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hơn</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endParaRPr lang="en-GB" sz="2400" dirty="0"/>
          </a:p>
        </p:txBody>
      </p:sp>
      <p:sp>
        <p:nvSpPr>
          <p:cNvPr id="13" name="Line Callout 1 (Accent Bar) 12"/>
          <p:cNvSpPr/>
          <p:nvPr/>
        </p:nvSpPr>
        <p:spPr>
          <a:xfrm flipH="1">
            <a:off x="906274" y="4983132"/>
            <a:ext cx="3666187" cy="579551"/>
          </a:xfrm>
          <a:prstGeom prst="accentCallout1">
            <a:avLst>
              <a:gd name="adj1" fmla="val 18750"/>
              <a:gd name="adj2" fmla="val -8333"/>
              <a:gd name="adj3" fmla="val -134166"/>
              <a:gd name="adj4" fmla="val -27794"/>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Tim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và</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phổi</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khoẻ</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mạnh</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p>
        </p:txBody>
      </p:sp>
      <p:sp>
        <p:nvSpPr>
          <p:cNvPr id="14" name="Line Callout 1 (Accent Bar) 13"/>
          <p:cNvSpPr/>
          <p:nvPr/>
        </p:nvSpPr>
        <p:spPr>
          <a:xfrm flipH="1">
            <a:off x="98474" y="2200801"/>
            <a:ext cx="2448473" cy="1114022"/>
          </a:xfrm>
          <a:prstGeom prst="accentCallout1">
            <a:avLst>
              <a:gd name="adj1" fmla="val 18750"/>
              <a:gd name="adj2" fmla="val -8333"/>
              <a:gd name="adj3" fmla="val 54697"/>
              <a:gd name="adj4" fmla="val -53250"/>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Tuyệt</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vời</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cho</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sức</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khoẻ</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chung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a:t>
            </a:r>
          </a:p>
        </p:txBody>
      </p:sp>
      <p:sp>
        <p:nvSpPr>
          <p:cNvPr id="15" name="Line Callout 1 (Accent Bar) 14"/>
          <p:cNvSpPr/>
          <p:nvPr/>
        </p:nvSpPr>
        <p:spPr>
          <a:xfrm flipH="1">
            <a:off x="763222" y="1108706"/>
            <a:ext cx="3623258" cy="902974"/>
          </a:xfrm>
          <a:prstGeom prst="accentCallout1">
            <a:avLst>
              <a:gd name="adj1" fmla="val 18750"/>
              <a:gd name="adj2" fmla="val -8333"/>
              <a:gd name="adj3" fmla="val 217307"/>
              <a:gd name="adj4" fmla="val -22924"/>
            </a:avLst>
          </a:prstGeom>
          <a:solidFill>
            <a:schemeClr val="bg1"/>
          </a:solidFill>
          <a:ln w="4762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Tăng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cường</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sức</a:t>
            </a:r>
            <a:r>
              <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rPr>
              <a:t> </a:t>
            </a:r>
            <a:r>
              <a:rPr lang="en-US" sz="2400" dirty="0" err="1">
                <a:solidFill>
                  <a:sysClr val="windowText" lastClr="000000"/>
                </a:solidFill>
                <a:effectLst>
                  <a:outerShdw blurRad="38100" dist="38100" dir="2700000" algn="tl">
                    <a:srgbClr val="000000">
                      <a:alpha val="43137"/>
                    </a:srgbClr>
                  </a:outerShdw>
                </a:effectLst>
                <a:latin typeface="#9Slide05 Habano" panose="02040603050506020204" pitchFamily="18" charset="0"/>
              </a:rPr>
              <a:t>mạnh</a:t>
            </a:r>
            <a:endParaRPr lang="en-US" sz="2400" dirty="0">
              <a:solidFill>
                <a:sysClr val="windowText" lastClr="000000"/>
              </a:solidFill>
              <a:effectLst>
                <a:outerShdw blurRad="38100" dist="38100" dir="2700000" algn="tl">
                  <a:srgbClr val="000000">
                    <a:alpha val="43137"/>
                  </a:srgbClr>
                </a:outerShdw>
              </a:effectLst>
              <a:latin typeface="#9Slide05 Habano" panose="02040603050506020204" pitchFamily="18" charset="0"/>
            </a:endParaRPr>
          </a:p>
        </p:txBody>
      </p:sp>
    </p:spTree>
    <p:extLst>
      <p:ext uri="{BB962C8B-B14F-4D97-AF65-F5344CB8AC3E}">
        <p14:creationId xmlns:p14="http://schemas.microsoft.com/office/powerpoint/2010/main" val="323218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anim calcmode="lin" valueType="num">
                                      <p:cBhvr>
                                        <p:cTn id="62" dur="500" fill="hold"/>
                                        <p:tgtEl>
                                          <p:spTgt spid="14"/>
                                        </p:tgtEl>
                                        <p:attrNameLst>
                                          <p:attrName>ppt_x</p:attrName>
                                        </p:attrNameLst>
                                      </p:cBhvr>
                                      <p:tavLst>
                                        <p:tav tm="0">
                                          <p:val>
                                            <p:strVal val="#ppt_x"/>
                                          </p:val>
                                        </p:tav>
                                        <p:tav tm="100000">
                                          <p:val>
                                            <p:strVal val="#ppt_x"/>
                                          </p:val>
                                        </p:tav>
                                      </p:tavLst>
                                    </p:anim>
                                    <p:anim calcmode="lin" valueType="num">
                                      <p:cBhvr>
                                        <p:cTn id="6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100" y="2672227"/>
            <a:ext cx="10515600" cy="1325563"/>
          </a:xfrm>
        </p:spPr>
        <p:txBody>
          <a:bodyPr>
            <a:noAutofit/>
          </a:bodyPr>
          <a:lstStyle/>
          <a:p>
            <a:r>
              <a:rPr lang="en-GB" sz="11500" dirty="0">
                <a:latin typeface="K26ToyBlocks123" panose="02000500000000000000" pitchFamily="2" charset="0"/>
              </a:rPr>
              <a:t>K</a:t>
            </a:r>
            <a:r>
              <a:rPr lang="en-GB" sz="11500" dirty="0">
                <a:solidFill>
                  <a:srgbClr val="FF0000"/>
                </a:solidFill>
                <a:latin typeface="K26ToyBlocks123" panose="02000500000000000000" pitchFamily="2" charset="0"/>
              </a:rPr>
              <a:t>H</a:t>
            </a:r>
            <a:r>
              <a:rPr lang="en-GB" sz="11500" dirty="0">
                <a:solidFill>
                  <a:schemeClr val="accent6">
                    <a:lumMod val="50000"/>
                  </a:schemeClr>
                </a:solidFill>
                <a:latin typeface="K26ToyBlocks123" panose="02000500000000000000" pitchFamily="2" charset="0"/>
              </a:rPr>
              <a:t>Á</a:t>
            </a:r>
            <a:r>
              <a:rPr lang="en-GB" sz="11500" dirty="0">
                <a:solidFill>
                  <a:schemeClr val="accent2">
                    <a:lumMod val="40000"/>
                    <a:lumOff val="60000"/>
                  </a:schemeClr>
                </a:solidFill>
                <a:latin typeface="K26ToyBlocks123" panose="02000500000000000000" pitchFamily="2" charset="0"/>
              </a:rPr>
              <a:t>M</a:t>
            </a:r>
            <a:r>
              <a:rPr lang="en-GB" sz="11500" dirty="0">
                <a:latin typeface="K26ToyBlocks123" panose="02000500000000000000" pitchFamily="2" charset="0"/>
              </a:rPr>
              <a:t> </a:t>
            </a:r>
            <a:r>
              <a:rPr lang="en-GB" sz="11500" dirty="0">
                <a:solidFill>
                  <a:schemeClr val="bg1">
                    <a:lumMod val="95000"/>
                  </a:schemeClr>
                </a:solidFill>
                <a:latin typeface="K26ToyBlocks123" panose="02000500000000000000" pitchFamily="2" charset="0"/>
              </a:rPr>
              <a:t>P</a:t>
            </a:r>
            <a:r>
              <a:rPr lang="en-GB" sz="11500" dirty="0">
                <a:solidFill>
                  <a:schemeClr val="accent4">
                    <a:lumMod val="60000"/>
                    <a:lumOff val="40000"/>
                  </a:schemeClr>
                </a:solidFill>
                <a:latin typeface="K26ToyBlocks123" panose="02000500000000000000" pitchFamily="2" charset="0"/>
              </a:rPr>
              <a:t>H</a:t>
            </a:r>
            <a:r>
              <a:rPr lang="en-GB" sz="11500" dirty="0">
                <a:solidFill>
                  <a:schemeClr val="accent1">
                    <a:lumMod val="75000"/>
                  </a:schemeClr>
                </a:solidFill>
                <a:latin typeface="K26ToyBlocks123" panose="02000500000000000000" pitchFamily="2" charset="0"/>
              </a:rPr>
              <a:t>Á</a:t>
            </a:r>
          </a:p>
        </p:txBody>
      </p:sp>
    </p:spTree>
    <p:extLst>
      <p:ext uri="{BB962C8B-B14F-4D97-AF65-F5344CB8AC3E}">
        <p14:creationId xmlns:p14="http://schemas.microsoft.com/office/powerpoint/2010/main" val="319158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40552" y="759655"/>
            <a:ext cx="11742310" cy="580552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49789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dirty="0">
                <a:effectLst/>
                <a:latin typeface="Arial-Rounded" panose="020B0500000000000000" pitchFamily="34" charset="0"/>
                <a:ea typeface="Arial-Rounded" panose="020B0500000000000000" pitchFamily="34" charset="0"/>
                <a:cs typeface="Arial-Rounded" panose="020B0500000000000000" pitchFamily="34" charset="0"/>
              </a:rPr>
              <a:t>   </a:t>
            </a:r>
            <a:r>
              <a:rPr lang="en-US" dirty="0">
                <a:effectLst/>
                <a:latin typeface="Arial-Rounded" panose="020B0500000000000000" pitchFamily="34" charset="0"/>
                <a:ea typeface="Arial-Rounded" panose="020B0500000000000000" pitchFamily="34" charset="0"/>
                <a:cs typeface="Arial-Rounded" panose="020B0500000000000000" pitchFamily="34" charset="0"/>
              </a:rPr>
              <a:t>  </a:t>
            </a:r>
            <a:r>
              <a:rPr lang="vi-VN"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0" y="815927"/>
            <a:ext cx="11876854" cy="1912883"/>
            <a:chOff x="856327" y="952645"/>
            <a:chExt cx="9273400" cy="131480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12107"/>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52645"/>
              <a:ext cx="428490" cy="419736"/>
              <a:chOff x="951863" y="802517"/>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802517"/>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78216" y="2592730"/>
            <a:ext cx="11742309" cy="1536461"/>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25077" y="4008732"/>
            <a:ext cx="11522225" cy="1819879"/>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0"/>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189785" y="126610"/>
            <a:ext cx="5833403" cy="1631852"/>
          </a:xfrm>
          <a:prstGeom prst="cloudCallout">
            <a:avLst/>
          </a:prstGeom>
          <a:ln w="19050">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400" dirty="0" err="1">
                <a:latin typeface="Times New Roman" panose="02020603050405020304" pitchFamily="18" charset="0"/>
                <a:cs typeface="Times New Roman" panose="02020603050405020304" pitchFamily="18" charset="0"/>
              </a:rPr>
              <a:t>Phiếu</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giao</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việc</a:t>
            </a:r>
            <a:endParaRPr lang="en-GB" sz="4400" dirty="0">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225083" y="2082019"/>
            <a:ext cx="11366695" cy="3756073"/>
          </a:xfrm>
          <a:prstGeom prst="wedgeRoundRectCallout">
            <a:avLst>
              <a:gd name="adj1" fmla="val -8209"/>
              <a:gd name="adj2" fmla="val 63998"/>
              <a:gd name="adj3" fmla="val 16667"/>
            </a:avLst>
          </a:prstGeom>
          <a:ln w="73025">
            <a:solidFill>
              <a:schemeClr val="accent6">
                <a:lumMod val="7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Content Placeholder 2"/>
          <p:cNvSpPr>
            <a:spLocks noGrp="1"/>
          </p:cNvSpPr>
          <p:nvPr>
            <p:ph idx="1"/>
          </p:nvPr>
        </p:nvSpPr>
        <p:spPr>
          <a:xfrm>
            <a:off x="486507" y="2233587"/>
            <a:ext cx="10978661" cy="4351338"/>
          </a:xfrm>
          <a:noFill/>
        </p:spPr>
        <p:txBody>
          <a:bodyPr/>
          <a:lstStyle/>
          <a:p>
            <a:pPr marL="0" indent="0">
              <a:buNone/>
            </a:pPr>
            <a:r>
              <a:rPr lang="en-US" b="1" u="sng" dirty="0">
                <a:latin typeface="Times New Roman" panose="02020603050405020304" pitchFamily="18" charset="0"/>
                <a:cs typeface="Times New Roman" panose="02020603050405020304" pitchFamily="18" charset="0"/>
              </a:rPr>
              <a:t>VIỆC 1</a:t>
            </a:r>
            <a:r>
              <a:rPr lang="en-US" b="1" dirty="0">
                <a:latin typeface="Times New Roman" panose="02020603050405020304" pitchFamily="18" charset="0"/>
                <a:cs typeface="Times New Roman" panose="02020603050405020304" pitchFamily="18" charset="0"/>
              </a:rPr>
              <a:t>. LUYỆN ĐỌC ĐÚNG ( NHÓM )</a:t>
            </a:r>
            <a:endParaRPr lang="en-GB"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endParaRPr lang="en-GB"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ý:</a:t>
            </a:r>
            <a:endParaRPr lang="en-GB"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a:t>
            </a:r>
            <a:endParaRPr lang="en-GB"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73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Effect transition="in" filter="wipe(down)">
                                      <p:cBhvr>
                                        <p:cTn id="3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sz="3600" dirty="0" err="1">
                <a:latin typeface="Times New Roman" panose="02020603050405020304" pitchFamily="18" charset="0"/>
                <a:cs typeface="Times New Roman" panose="02020603050405020304" pitchFamily="18" charset="0"/>
              </a:rPr>
              <a:t>Mình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phấn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khích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vì</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mẹ</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chuẩn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một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chiếc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mũ</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cùng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kính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màu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hồng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đẹp</a:t>
            </a:r>
            <a:r>
              <a:rPr lang="en-GB"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0275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sz="3600" dirty="0" err="1">
                <a:latin typeface="Times New Roman" panose="02020603050405020304" pitchFamily="18" charset="0"/>
                <a:cs typeface="Times New Roman" panose="02020603050405020304" pitchFamily="18" charset="0"/>
              </a:rPr>
              <a:t>Mình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phấn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khích</a:t>
            </a:r>
            <a:r>
              <a:rPr lang="en-GB" sz="3600" dirty="0">
                <a:solidFill>
                  <a:srgbClr val="FF0000"/>
                </a:solidFill>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vì</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mẹ</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chuẩn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một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chiếc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mũ</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cùng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kính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màu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hồng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đẹp</a:t>
            </a:r>
            <a:r>
              <a:rPr lang="en-GB"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49504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sz="3600" dirty="0" err="1">
                <a:latin typeface="Times New Roman" panose="02020603050405020304" pitchFamily="18" charset="0"/>
                <a:cs typeface="Times New Roman" panose="02020603050405020304" pitchFamily="18" charset="0"/>
              </a:rPr>
              <a:t>Mình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phấn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khích</a:t>
            </a:r>
            <a:r>
              <a:rPr lang="en-GB" sz="3600" dirty="0">
                <a:solidFill>
                  <a:srgbClr val="FF0000"/>
                </a:solidFill>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vì</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mẹ</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chuẩn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một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chiếc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mũ</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solidFill>
                  <a:srgbClr val="FF0000"/>
                </a:solidFill>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cùng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kính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bơi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màu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hồng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đẹp</a:t>
            </a:r>
            <a:r>
              <a:rPr lang="en-GB"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49861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564</Words>
  <Application>Microsoft Office PowerPoint</Application>
  <PresentationFormat>Widescreen</PresentationFormat>
  <Paragraphs>41</Paragraphs>
  <Slides>13</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微软雅黑</vt:lpstr>
      <vt:lpstr>宋体</vt:lpstr>
      <vt:lpstr>#9Slide05 Habano</vt:lpstr>
      <vt:lpstr>Arial</vt:lpstr>
      <vt:lpstr>Arial-Rounded</vt:lpstr>
      <vt:lpstr>Calibri</vt:lpstr>
      <vt:lpstr>等线</vt:lpstr>
      <vt:lpstr>K26ToyBlocks123</vt:lpstr>
      <vt:lpstr>黑体</vt:lpstr>
      <vt:lpstr>Tahoma</vt:lpstr>
      <vt:lpstr>Times New Roman</vt:lpstr>
      <vt:lpstr>字魂36号-正文宋楷</vt:lpstr>
      <vt:lpstr>Office 主题</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 PRO</cp:lastModifiedBy>
  <cp:revision>55</cp:revision>
  <dcterms:created xsi:type="dcterms:W3CDTF">2022-06-11T08:35:37Z</dcterms:created>
  <dcterms:modified xsi:type="dcterms:W3CDTF">2023-09-09T02:54:24Z</dcterms:modified>
</cp:coreProperties>
</file>