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324" r:id="rId6"/>
    <p:sldId id="331" r:id="rId7"/>
    <p:sldId id="262" r:id="rId8"/>
    <p:sldId id="263" r:id="rId9"/>
    <p:sldId id="282" r:id="rId10"/>
    <p:sldId id="283" r:id="rId11"/>
    <p:sldId id="284" r:id="rId12"/>
    <p:sldId id="264" r:id="rId13"/>
    <p:sldId id="265" r:id="rId14"/>
    <p:sldId id="266" r:id="rId15"/>
    <p:sldId id="267" r:id="rId16"/>
    <p:sldId id="317" r:id="rId17"/>
    <p:sldId id="319" r:id="rId18"/>
    <p:sldId id="318" r:id="rId19"/>
    <p:sldId id="320" r:id="rId20"/>
    <p:sldId id="327" r:id="rId21"/>
    <p:sldId id="328" r:id="rId22"/>
    <p:sldId id="308" r:id="rId23"/>
    <p:sldId id="294" r:id="rId24"/>
    <p:sldId id="321" r:id="rId25"/>
    <p:sldId id="268" r:id="rId26"/>
    <p:sldId id="332" r:id="rId27"/>
    <p:sldId id="279" r:id="rId28"/>
    <p:sldId id="286" r:id="rId29"/>
    <p:sldId id="314" r:id="rId30"/>
    <p:sldId id="272" r:id="rId31"/>
    <p:sldId id="335" r:id="rId32"/>
    <p:sldId id="336" r:id="rId33"/>
    <p:sldId id="337" r:id="rId34"/>
    <p:sldId id="338" r:id="rId35"/>
    <p:sldId id="334" r:id="rId36"/>
    <p:sldId id="326" r:id="rId37"/>
    <p:sldId id="274" r:id="rId38"/>
    <p:sldId id="275" r:id="rId39"/>
    <p:sldId id="333" r:id="rId40"/>
    <p:sldId id="277" r:id="rId4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91281" autoAdjust="0"/>
  </p:normalViewPr>
  <p:slideViewPr>
    <p:cSldViewPr>
      <p:cViewPr>
        <p:scale>
          <a:sx n="50" d="100"/>
          <a:sy n="50" d="100"/>
        </p:scale>
        <p:origin x="-1002" y="-456"/>
      </p:cViewPr>
      <p:guideLst>
        <p:guide orient="horz" pos="2160"/>
        <p:guide pos="3831"/>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6/14/2021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06692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23321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6/14/2021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2.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3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6254" y="5259681"/>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thềm nhà</a:t>
            </a:r>
            <a:endParaRPr lang="en-US" sz="9600">
              <a:latin typeface="Arial-Rounded" pitchFamily="34" charset="0"/>
              <a:ea typeface="Arial-Rounded" pitchFamily="34" charset="0"/>
              <a:cs typeface="Arial-Rounded" pitchFamily="34" charset="0"/>
            </a:endParaRPr>
          </a:p>
        </p:txBody>
      </p:sp>
      <p:sp>
        <p:nvSpPr>
          <p:cNvPr id="6" name="Title 1"/>
          <p:cNvSpPr txBox="1">
            <a:spLocks/>
          </p:cNvSpPr>
          <p:nvPr/>
        </p:nvSpPr>
        <p:spPr>
          <a:xfrm>
            <a:off x="4379861" y="525968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êm</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Đèn Pin LED xách tay đa năng 2 trong 1 KM-2626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Đèn Pin LED xách tay đa năng 2 trong 1 KM-2626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Đèn Pin LED xách tay đa năng 2 trong 1 KM-2626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Cách Bố Trí Bậc Thềm Nhà Vừa Đẹp Vừa Hợp Phong Thủ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Cách xây bậc thềm nhà theo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148" y="312737"/>
            <a:ext cx="5844255" cy="4571531"/>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2172865">
            <a:off x="7140121" y="1548646"/>
            <a:ext cx="362498" cy="212468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416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tủm tỉm</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4160044"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um</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10"/>
          <a:stretch/>
        </p:blipFill>
        <p:spPr bwMode="auto">
          <a:xfrm>
            <a:off x="5985669" y="5570831"/>
            <a:ext cx="2730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Mẹ có biết ý nghĩa nụ cười của bé từ 0 đến 12 tháng tuổ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833" y="396313"/>
            <a:ext cx="5630781"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3681" y="528725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tem thư</a:t>
            </a:r>
            <a:endParaRPr lang="en-US" sz="7200">
              <a:latin typeface="Arial-Rounded" pitchFamily="34" charset="0"/>
              <a:ea typeface="Arial-Rounded" pitchFamily="34" charset="0"/>
              <a:cs typeface="Arial-Rounded" pitchFamily="34" charset="0"/>
            </a:endParaRPr>
          </a:p>
        </p:txBody>
      </p:sp>
      <p:sp>
        <p:nvSpPr>
          <p:cNvPr id="9" name="Title 1"/>
          <p:cNvSpPr txBox="1">
            <a:spLocks/>
          </p:cNvSpPr>
          <p:nvPr/>
        </p:nvSpPr>
        <p:spPr>
          <a:xfrm>
            <a:off x="2983389" y="528725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thềm nhà</a:t>
            </a:r>
            <a:endParaRPr lang="en-US" sz="7200">
              <a:latin typeface="Arial-Rounded" pitchFamily="34" charset="0"/>
              <a:ea typeface="Arial-Rounded" pitchFamily="34" charset="0"/>
              <a:cs typeface="Arial-Rounded" pitchFamily="34" charset="0"/>
            </a:endParaRPr>
          </a:p>
        </p:txBody>
      </p:sp>
      <p:sp>
        <p:nvSpPr>
          <p:cNvPr id="10" name="Title 1"/>
          <p:cNvSpPr txBox="1">
            <a:spLocks/>
          </p:cNvSpPr>
          <p:nvPr/>
        </p:nvSpPr>
        <p:spPr>
          <a:xfrm>
            <a:off x="7300119" y="52872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tủm tỉm</a:t>
            </a:r>
            <a:endParaRPr lang="en-US" sz="7200">
              <a:latin typeface="Arial-Rounded" pitchFamily="34" charset="0"/>
              <a:ea typeface="Arial-Rounded" pitchFamily="34" charset="0"/>
              <a:cs typeface="Arial-Rounded" pitchFamily="34" charset="0"/>
            </a:endParaRPr>
          </a:p>
        </p:txBody>
      </p:sp>
      <p:pic>
        <p:nvPicPr>
          <p:cNvPr id="11" name="Picture 10" descr="Mẹ có biết ý nghĩa nụ cười của bé từ 0 đến 12 tháng tuổ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076" y="1828800"/>
            <a:ext cx="3082486" cy="25687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ách xây bậc thềm nhà theo phong thủ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442" y="1828800"/>
            <a:ext cx="3239024" cy="2533650"/>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rot="2172865">
            <a:off x="6553635" y="2581995"/>
            <a:ext cx="313629" cy="10623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26" y="1820190"/>
            <a:ext cx="3505200" cy="260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3681" y="551570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tem thư</a:t>
            </a:r>
            <a:endParaRPr lang="en-US" sz="7200">
              <a:latin typeface="Arial-Rounded" pitchFamily="34" charset="0"/>
              <a:ea typeface="Arial-Rounded" pitchFamily="34" charset="0"/>
              <a:cs typeface="Arial-Rounded" pitchFamily="34" charset="0"/>
            </a:endParaRPr>
          </a:p>
        </p:txBody>
      </p:sp>
      <p:sp>
        <p:nvSpPr>
          <p:cNvPr id="6" name="Title 1"/>
          <p:cNvSpPr txBox="1">
            <a:spLocks/>
          </p:cNvSpPr>
          <p:nvPr/>
        </p:nvSpPr>
        <p:spPr>
          <a:xfrm>
            <a:off x="2983389" y="551570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thềm nhà</a:t>
            </a:r>
            <a:endParaRPr lang="en-US" sz="7200">
              <a:latin typeface="Arial-Rounded" pitchFamily="34" charset="0"/>
              <a:ea typeface="Arial-Rounded" pitchFamily="34" charset="0"/>
              <a:cs typeface="Arial-Rounded" pitchFamily="34" charset="0"/>
            </a:endParaRPr>
          </a:p>
        </p:txBody>
      </p:sp>
      <p:sp>
        <p:nvSpPr>
          <p:cNvPr id="7" name="Title 1"/>
          <p:cNvSpPr txBox="1">
            <a:spLocks/>
          </p:cNvSpPr>
          <p:nvPr/>
        </p:nvSpPr>
        <p:spPr>
          <a:xfrm>
            <a:off x="7300119" y="5515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tủm tỉm</a:t>
            </a:r>
            <a:endParaRPr lang="en-US" sz="7200">
              <a:latin typeface="Arial-Rounded" pitchFamily="34" charset="0"/>
              <a:ea typeface="Arial-Rounded" pitchFamily="34" charset="0"/>
              <a:cs typeface="Arial-Rounded" pitchFamily="34"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04" y="2910896"/>
            <a:ext cx="9986818" cy="280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081" y="-101451"/>
            <a:ext cx="6562086" cy="34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9949244"/>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80120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em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2857853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E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1751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1757620"/>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786916" y="1628776"/>
            <a:ext cx="4941953"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êm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84272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Ê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9853"/>
            <a:ext cx="12040393" cy="4508818"/>
          </a:xfrm>
        </p:spPr>
      </p:pic>
    </p:spTree>
    <p:extLst>
      <p:ext uri="{BB962C8B-B14F-4D97-AF65-F5344CB8AC3E}">
        <p14:creationId xmlns:p14="http://schemas.microsoft.com/office/powerpoint/2010/main" val="12830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0229615"/>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423444" y="1628776"/>
            <a:ext cx="4941953"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Łm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2711932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I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8013" y="228600"/>
            <a:ext cx="10945812" cy="4098925"/>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5" name="Title 1"/>
          <p:cNvSpPr txBox="1">
            <a:spLocks/>
          </p:cNvSpPr>
          <p:nvPr/>
        </p:nvSpPr>
        <p:spPr>
          <a:xfrm>
            <a:off x="247650" y="4800594"/>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Hôm qua, cô mơ ở xóm Hạ đến thăm nhà Hà. Cô cho Hà giỏ cam. Hà chọn quả cam to phần bố. Mẹ khen và thơm lên má Hà.</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17" y="0"/>
            <a:ext cx="10117778" cy="513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9681751"/>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423444" y="1628776"/>
            <a:ext cx="646747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Ďm</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676632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U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120174"/>
            <a:ext cx="12040393" cy="4528026"/>
          </a:xfrm>
        </p:spPr>
      </p:pic>
    </p:spTree>
    <p:extLst>
      <p:ext uri="{BB962C8B-B14F-4D97-AF65-F5344CB8AC3E}">
        <p14:creationId xmlns:p14="http://schemas.microsoft.com/office/powerpoint/2010/main" val="16804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661319" y="1183168"/>
            <a:ext cx="9171053" cy="4539506"/>
          </a:xfrm>
          <a:prstGeom prst="rect">
            <a:avLst/>
          </a:prstGeom>
          <a:noFill/>
        </p:spPr>
        <p:txBody>
          <a:bodyPr wrap="square" lIns="121725" tIns="60862" rIns="121725" bIns="60862" rtlCol="0">
            <a:spAutoFit/>
          </a:bodyPr>
          <a:lstStyle/>
          <a:p>
            <a:r>
              <a:rPr lang="el-GR" sz="28700" smtClean="0">
                <a:solidFill>
                  <a:srgbClr val="FF0000"/>
                </a:solidFill>
                <a:latin typeface="HP001 4 hàng" pitchFamily="34" charset="0"/>
              </a:rPr>
              <a:t>Όϛ</a:t>
            </a:r>
            <a:r>
              <a:rPr lang="en-US" sz="28700">
                <a:solidFill>
                  <a:srgbClr val="FF0000"/>
                </a:solidFill>
                <a:latin typeface="HP001 4 hàng" pitchFamily="34" charset="0"/>
              </a:rPr>
              <a:t>m</a:t>
            </a:r>
          </a:p>
        </p:txBody>
      </p:sp>
      <p:pic>
        <p:nvPicPr>
          <p:cNvPr id="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5014119" y="-19735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5212239" y="-263618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18469" y="-102074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03388" y="-17526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78021E-6 -4.07407E-6 L 0.01723 -0.06111 L 0.02428 -0.09722 L 0.02663 -0.12639 L 0.02663 -0.21528 L 0.02663 0.06667 L 0.02819 0.08195 L 0.03133 0.09167 L 0.03916 0.1 L 0.04699 0.10139 L 0.05717 0.09306 L 0.06813 0.06667 L 0.09554 -0.02083 L 0.13 -0.14861 L 0.14879 -0.21944 L 0.15975 -0.27639 L 0.1668 -0.32361 L 0.16993 -0.36805 L 0.16758 -0.39722 L 0.16054 -0.41805 L 0.15271 -0.42222 L 0.14722 -0.41944 L 0.13783 -0.41111 L 0.12843 -0.39444 L 0.12138 -0.36528 L 0.1159 -0.33611 L 0.11199 -0.29861 L 0.11199 0.10417 L 0.11433 0.02639 L 0.12686 -0.02639 L 0.14018 -0.06667 L 0.15114 -0.08611 L 0.16289 -0.1 L 0.17307 -0.10278 L 0.18403 -0.09861 L 0.19108 -0.0875 L 0.19421 -0.07639 L 0.19656 -0.06389 L 0.19656 0.05139 L 0.19812 0.07222 L 0.20126 0.08889 L 0.20674 0.09722 L 0.21848 0.10139 L 0.24824 0.08472 L 0.27565 0.05278 L 0.29679 0.01111 L 0.31167 -0.02778 L 0.31872 -0.0625 L 0.31715 -0.08194 L 0.31402 -0.09583 L 0.30776 -0.10278 L 0.29523 -0.10278 L 0.27957 -0.09167 L 0.26782 -0.06944 L 0.25764 -0.04583 C 0.25438 -0.02268 0.25451 -0.03125 0.25451 -0.02083 L 0.25216 0.00556 L 0.25216 0.02222 L 0.25372 0.04445 C 0.25855 0.0662 0.25646 0.0632 0.26312 0.075 L 0.26939 0.08611 L 0.27878 0.09306 L 0.28818 0.09722 L 0.30776 0.09167 L 0.3242 0.07361 L 0.33751 0.04583 L 0.34691 0.02083 L 0.35631 -0.02361 L 0.36336 -0.05694 L 0.37432 -0.0875 L 0.38372 -0.10278 L 0.39468 -0.1 L 0.40094 -0.09305 L 0.40486 -0.07639 L 0.40564 -0.04583 L 0.40486 0.10417 L 0.40799 0.02222 L 0.41504 -0.01111 L 0.426 -0.05417 L 0.43462 -0.07361 L 0.4448 -0.09028 C 0.45837 -0.10301 0.45315 -0.10278 0.45889 -0.10278 L 0.46751 -0.10278 L 0.47769 -0.09167 L 0.48473 -0.07361 L 0.48865 -0.05278 L 0.48865 0.10417 L 0.49022 0.03333 L 0.50431 -0.02778 L 0.51841 -0.07083 L 0.53094 -0.09444 L 0.54581 -0.10417 L 0.55678 -0.10278 L 0.56774 -0.09305 L 0.57479 -0.075 L 0.57479 0.05695 L 0.57792 0.08472 L 0.58497 0.09583 L 0.59671 0.09722 L 0.61238 0.08333 L 0.62882 0.04722 L 0.63822 -0.00278 " pathEditMode="relative" ptsTypes="AAAAAAAAAAAAAAAAAAAAAAAAAAAAAAAAAAAAAAAAAAAAAAAAAAAAAAfAAAfAAAAAAAAAAAAAAAAAAAAAfAAAAAAAAAAAAAAAAAAAAA">
                                      <p:cBhvr>
                                        <p:cTn id="11" dur="23750" fill="hold"/>
                                        <p:tgtEl>
                                          <p:spTgt spid="7"/>
                                        </p:tgtEl>
                                        <p:attrNameLst>
                                          <p:attrName>ppt_x</p:attrName>
                                          <p:attrName>ppt_y</p:attrName>
                                        </p:attrNameLst>
                                      </p:cBhvr>
                                    </p:animMotion>
                                  </p:childTnLst>
                                </p:cTn>
                              </p:par>
                            </p:childTnLst>
                          </p:cTn>
                        </p:par>
                        <p:par>
                          <p:cTn id="12" fill="hold">
                            <p:stCondLst>
                              <p:cond delay="24250"/>
                            </p:stCondLst>
                            <p:childTnLst>
                              <p:par>
                                <p:cTn id="13" presetID="10" presetClass="exit" presetSubtype="0" fill="hold" nodeType="after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247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250"/>
                            </p:stCondLst>
                            <p:childTnLst>
                              <p:par>
                                <p:cTn id="21" presetID="0" presetClass="path" presetSubtype="0" accel="50000" decel="50000" fill="hold" nodeType="afterEffect">
                                  <p:stCondLst>
                                    <p:cond delay="0"/>
                                  </p:stCondLst>
                                  <p:childTnLst>
                                    <p:animMotion origin="layout" path="M 8.1073E-6 8.14815E-6 L 0.05822 0.00024 " pathEditMode="relative" ptsTypes="AA">
                                      <p:cBhvr>
                                        <p:cTn id="22" dur="2000" fill="hold"/>
                                        <p:tgtEl>
                                          <p:spTgt spid="8"/>
                                        </p:tgtEl>
                                        <p:attrNameLst>
                                          <p:attrName>ppt_x</p:attrName>
                                          <p:attrName>ppt_y</p:attrName>
                                        </p:attrNameLst>
                                      </p:cBhvr>
                                    </p:animMotion>
                                  </p:childTnLst>
                                </p:cTn>
                              </p:par>
                            </p:childTnLst>
                          </p:cTn>
                        </p:par>
                        <p:par>
                          <p:cTn id="23" fill="hold">
                            <p:stCondLst>
                              <p:cond delay="27250"/>
                            </p:stCondLst>
                            <p:childTnLst>
                              <p:par>
                                <p:cTn id="24" presetID="10" presetClass="exit" presetSubtype="0" fill="hold" nodeType="after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2775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8250"/>
                            </p:stCondLst>
                            <p:childTnLst>
                              <p:par>
                                <p:cTn id="32" presetID="0" presetClass="path" presetSubtype="0" accel="50000" decel="50000" fill="hold" nodeType="afterEffect">
                                  <p:stCondLst>
                                    <p:cond delay="0"/>
                                  </p:stCondLst>
                                  <p:childTnLst>
                                    <p:animMotion origin="layout" path="M -2.98917E-7 0 L 0.01253 -0.01574 L 0.02193 -0.02685 L 0.02702 -0.03565 L 0.03512 -0.02222 L 0.04269 -0.01227 L 0.05261 -0.00232 " pathEditMode="relative" ptsTypes="AAAAAAA">
                                      <p:cBhvr>
                                        <p:cTn id="33" dur="2500" fill="hold"/>
                                        <p:tgtEl>
                                          <p:spTgt spid="6"/>
                                        </p:tgtEl>
                                        <p:attrNameLst>
                                          <p:attrName>ppt_x</p:attrName>
                                          <p:attrName>ppt_y</p:attrName>
                                        </p:attrNameLst>
                                      </p:cBhvr>
                                    </p:animMotion>
                                  </p:childTnLst>
                                </p:cTn>
                              </p:par>
                            </p:childTnLst>
                          </p:cTn>
                        </p:par>
                        <p:par>
                          <p:cTn id="34" fill="hold">
                            <p:stCondLst>
                              <p:cond delay="30750"/>
                            </p:stCondLst>
                            <p:childTnLst>
                              <p:par>
                                <p:cTn id="35" presetID="10" presetClass="exit" presetSubtype="0" fill="hold" nodeType="after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3125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31750"/>
                            </p:stCondLst>
                            <p:childTnLst>
                              <p:par>
                                <p:cTn id="43" presetID="0" presetClass="path" presetSubtype="0" accel="50000" decel="50000" fill="hold" nodeType="afterEffect">
                                  <p:stCondLst>
                                    <p:cond delay="0"/>
                                  </p:stCondLst>
                                  <p:childTnLst>
                                    <p:animMotion origin="layout" path="M 1.82613E-6 -1.11111E-6 L 0.02754 0.04792 " pathEditMode="relative" ptsTypes="AA">
                                      <p:cBhvr>
                                        <p:cTn id="44" dur="2000" fill="hold"/>
                                        <p:tgtEl>
                                          <p:spTgt spid="19"/>
                                        </p:tgtEl>
                                        <p:attrNameLst>
                                          <p:attrName>ppt_x</p:attrName>
                                          <p:attrName>ppt_y</p:attrName>
                                        </p:attrNameLst>
                                      </p:cBhvr>
                                    </p:animMotion>
                                  </p:childTnLst>
                                </p:cTn>
                              </p:par>
                            </p:childTnLst>
                          </p:cTn>
                        </p:par>
                        <p:par>
                          <p:cTn id="45" fill="hold">
                            <p:stCondLst>
                              <p:cond delay="33750"/>
                            </p:stCondLst>
                            <p:childTnLst>
                              <p:par>
                                <p:cTn id="46" presetID="2" presetClass="exit" presetSubtype="4" fill="hold" nodeType="afterEffect">
                                  <p:stCondLst>
                                    <p:cond delay="0"/>
                                  </p:stCondLst>
                                  <p:childTnLst>
                                    <p:anim calcmode="lin" valueType="num">
                                      <p:cBhvr additive="base">
                                        <p:cTn id="47" dur="500"/>
                                        <p:tgtEl>
                                          <p:spTgt spid="19"/>
                                        </p:tgtEl>
                                        <p:attrNameLst>
                                          <p:attrName>ppt_x</p:attrName>
                                        </p:attrNameLst>
                                      </p:cBhvr>
                                      <p:tavLst>
                                        <p:tav tm="0">
                                          <p:val>
                                            <p:strVal val="ppt_x"/>
                                          </p:val>
                                        </p:tav>
                                        <p:tav tm="100000">
                                          <p:val>
                                            <p:strVal val="ppt_x"/>
                                          </p:val>
                                        </p:tav>
                                      </p:tavLst>
                                    </p:anim>
                                    <p:anim calcmode="lin" valueType="num">
                                      <p:cBhvr additive="base">
                                        <p:cTn id="48" dur="500"/>
                                        <p:tgtEl>
                                          <p:spTgt spid="19"/>
                                        </p:tgtEl>
                                        <p:attrNameLst>
                                          <p:attrName>ppt_y</p:attrName>
                                        </p:attrNameLst>
                                      </p:cBhvr>
                                      <p:tavLst>
                                        <p:tav tm="0">
                                          <p:val>
                                            <p:strVal val="ppt_y"/>
                                          </p:val>
                                        </p:tav>
                                        <p:tav tm="100000">
                                          <p:val>
                                            <p:strVal val="1+ppt_h/2"/>
                                          </p:val>
                                        </p:tav>
                                      </p:tavLst>
                                    </p:anim>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381000" y="1708894"/>
            <a:ext cx="12138819" cy="4539506"/>
          </a:xfrm>
          <a:prstGeom prst="rect">
            <a:avLst/>
          </a:prstGeom>
          <a:noFill/>
        </p:spPr>
        <p:txBody>
          <a:bodyPr wrap="square" lIns="121725" tIns="60862" rIns="121725" bIns="60862" rtlCol="0">
            <a:spAutoFit/>
          </a:bodyPr>
          <a:lstStyle/>
          <a:p>
            <a:pPr algn="ctr"/>
            <a:r>
              <a:rPr lang="en-US" sz="28700" smtClean="0">
                <a:solidFill>
                  <a:srgbClr val="FF0000"/>
                </a:solidFill>
                <a:latin typeface="HP001 4 hàng" pitchFamily="34" charset="0"/>
              </a:rPr>
              <a:t>Ǉủm</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131979" y="-48168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131979" y="-12192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802188" y="-17589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4.07407E-6 L 0.02141 -0.08009 L 0.02768 -0.11458 L 0.0282 -0.21574 L 0.02768 0.04885 L 0.02951 0.07871 L 0.03264 0.08982 L 0.03825 0.09653 L 0.04334 0.09769 L 0.05013 0.09769 L 0.05835 0.08982 L 0.06958 0.07107 L 0.08094 0.03542 L 0.09347 -0.01458 L 0.10534 -0.11018 L 0.10534 0.04445 L 0.10534 0.06436 L 0.10848 0.08102 L 0.11474 0.08889 L 0.12166 0.09445 L 0.12975 0.09538 L 0.13732 0.09329 L 0.14724 0.08218 L 0.15978 0.05764 L 0.17857 -0.00787 L 0.18614 -0.05671 L 0.18614 -0.11018 L 0.1868 0.0632 L 0.18928 0.08218 L 0.19424 0.09213 L 0.2005 0.09538 L 0.20625 0.09538 L 0.21434 0.09098 L 0.22243 0.07871 L 0.23444 0.04769 L 0.24697 -0.00347 L 0.25572 -0.0456 L 0.26577 -0.08125 L 0.27517 -0.09907 L 0.28326 -0.10462 L 0.28952 -0.10231 L 0.29579 -0.0912 L 0.29827 -0.07777 L 0.29892 -0.06782 L 0.29957 0.1044 L 0.30271 0.02431 L 0.30897 -0.01111 L 0.31902 -0.04907 L 0.32894 -0.07569 L 0.34278 -0.0956 L 0.35283 -0.10231 L 0.36602 -0.10231 L 0.37411 -0.0912 L 0.37972 -0.07569 L 0.38285 -0.05555 L 0.38285 0.09885 L 0.39108 0.02223 L 0.39356 -0.00462 L 0.40048 -0.0324 L 0.4117 -0.06574 L 0.42358 -0.09004 L 0.44303 -0.10347 L 0.45425 -0.10115 L 0.46365 -0.09004 L 0.4694 -0.07453 L 0.4694 0.05325 L 0.47305 0.07987 L 0.47997 0.09538 L 0.49002 0.09538 L 0.50072 0.09098 L 0.51756 0.05996 L 0.52827 0.01551 L 0.53388 -0.00462 " pathEditMode="relative" ptsTypes="AAAAAAAAAAAAAAAAAAAAAAAAAAAAAAAAAAAAAAAAAAAAAAAAAAAAAAAAAAAAAAAAAAAAAAAAA">
                                      <p:cBhvr>
                                        <p:cTn id="11" dur="18000" fill="hold"/>
                                        <p:tgtEl>
                                          <p:spTgt spid="10"/>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8.30179E-7 -1.85185E-6 L 0.05757 0.00024 " pathEditMode="relative" ptsTypes="AA">
                                      <p:cBhvr>
                                        <p:cTn id="22" dur="2000" fill="hold"/>
                                        <p:tgtEl>
                                          <p:spTgt spid="14"/>
                                        </p:tgtEl>
                                        <p:attrNameLst>
                                          <p:attrName>ppt_x</p:attrName>
                                          <p:attrName>ppt_y</p:attrName>
                                        </p:attrNameLst>
                                      </p:cBhvr>
                                    </p:animMotion>
                                  </p:childTnLst>
                                </p:cTn>
                              </p:par>
                            </p:childTnLst>
                          </p:cTn>
                        </p:par>
                        <p:par>
                          <p:cTn id="23" fill="hold">
                            <p:stCondLst>
                              <p:cond delay="2150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2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22500"/>
                            </p:stCondLst>
                            <p:childTnLst>
                              <p:par>
                                <p:cTn id="32" presetID="0" presetClass="path" presetSubtype="0" accel="50000" decel="50000" fill="hold" nodeType="afterEffect">
                                  <p:stCondLst>
                                    <p:cond delay="0"/>
                                  </p:stCondLst>
                                  <p:childTnLst>
                                    <p:animMotion origin="layout" path="M 2.33359E-6 -5.55556E-6 L 0.00365 -0.00417 L 0.0094 -0.00695 L 0.01488 -0.0051 L 0.01775 -0.0014 L 0.02036 0.00648 L 0.02062 0.0162 L 0.01853 0.02592 L 0.01514 0.03703 L 0.00992 0.04768 L 0.00757 0.05138 " pathEditMode="relative" ptsTypes="AAAAAAAAAAA">
                                      <p:cBhvr>
                                        <p:cTn id="33" dur="2500" fill="hold"/>
                                        <p:tgtEl>
                                          <p:spTgt spid="12"/>
                                        </p:tgtEl>
                                        <p:attrNameLst>
                                          <p:attrName>ppt_x</p:attrName>
                                          <p:attrName>ppt_y</p:attrName>
                                        </p:attrNameLst>
                                      </p:cBhvr>
                                    </p:animMotion>
                                  </p:childTnLst>
                                </p:cTn>
                              </p:par>
                            </p:childTnLst>
                          </p:cTn>
                        </p:par>
                        <p:par>
                          <p:cTn id="34" fill="hold">
                            <p:stCondLst>
                              <p:cond delay="25000"/>
                            </p:stCondLst>
                            <p:childTnLst>
                              <p:par>
                                <p:cTn id="35" presetID="2" presetClass="exit" presetSubtype="4" fill="hold" nodeType="after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38657648"/>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95250" y="1689844"/>
            <a:ext cx="12138819" cy="4539506"/>
          </a:xfrm>
          <a:prstGeom prst="rect">
            <a:avLst/>
          </a:prstGeom>
          <a:noFill/>
        </p:spPr>
        <p:txBody>
          <a:bodyPr wrap="square" lIns="121725" tIns="60862" rIns="121725" bIns="60862" rtlCol="0">
            <a:spAutoFit/>
          </a:bodyPr>
          <a:lstStyle/>
          <a:p>
            <a:pPr algn="ctr"/>
            <a:r>
              <a:rPr lang="vi-VN" sz="28700" smtClean="0">
                <a:solidFill>
                  <a:srgbClr val="FF0000"/>
                </a:solidFill>
                <a:latin typeface="HP001 4 hàng" pitchFamily="34" charset="0"/>
              </a:rPr>
              <a:t>Ǉỉm </a:t>
            </a:r>
            <a:endParaRPr lang="en-US" sz="28700">
              <a:solidFill>
                <a:srgbClr val="FF0000"/>
              </a:solidFill>
              <a:latin typeface="HP001 4 hàng" pitchFamily="34" charset="0"/>
            </a:endParaRPr>
          </a:p>
        </p:txBody>
      </p:sp>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427379" y="-16192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3154838" y="-498316"/>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405950" y="-212883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5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82613E-6 1.85185E-6 L 0.01566 -0.05764 L 0.02506 -0.09328 L 0.02754 -0.11875 L 0.02754 -0.21551 L 0.02754 0.05787 L 0.0295 0.0801 L 0.03328 0.09236 L 0.03824 0.09885 L 0.04634 0.1 L 0.0526 0.09792 L 0.06148 0.08889 L 0.06957 0.07222 L 0.0808 0.03565 L 0.0915 -0.01111 L 0.09907 -0.05764 L 0.10586 -0.10764 L 0.10586 0.04005 L 0.10716 0.07662 L 0.11095 0.08889 L 0.11656 0.0956 L 0.12152 0.09792 L 0.13092 0.09329 L 0.13914 0.08449 L 0.14789 0.06783 L 0.15664 0.04329 L 0.17112 -0.01435 L 0.17922 -0.05555 L 0.18614 -0.07778 L 0.1924 -0.09328 L 0.20049 -0.10208 L 0.20872 -0.10324 L 0.21303 -0.09768 L 0.21812 -0.08657 L 0.2206 -0.06875 L 0.2206 0.10232 L 0.22177 0.02338 L 0.2343 -0.02986 L 0.24187 -0.05555 L 0.24997 -0.07662 L 0.26445 -0.0956 L 0.27137 -0.10115 L 0.27947 -0.10115 L 0.28952 -0.09653 L 0.29513 -0.08889 L 0.29957 -0.07662 L 0.30322 -0.05764 L 0.30453 -0.03541 L 0.30453 0.10347 L 0.30636 0.0301 L 0.31641 -0.01666 C 0.3198 -0.02778 0.32306 -0.03889 0.32646 -0.05 C 0.32685 -0.05115 0.32776 -0.05324 0.32776 -0.05324 L 0.33768 -0.07662 L 0.34773 -0.09213 L 0.35778 -0.09884 L 0.37097 -0.1 L 0.38102 -0.09328 L 0.38728 -0.07778 L 0.38976 -0.06111 L 0.38976 0.05347 L 0.39355 0.07894 L 0.3972 0.09236 L 0.40478 0.09885 L 0.41483 0.09676 L 0.42736 0.08218 L 0.4361 0.06227 L 0.45046 0.01551 L 0.45425 -0.00115 " pathEditMode="relative" ptsTypes="AAAAAAAAAAAAAAAAAAAAAAAAAAAAAAAAAAAAAAAAAAAAAAAAAAffAAAAAAAAAAAAAAAAA">
                                      <p:cBhvr>
                                        <p:cTn id="11" dur="18000" fill="hold"/>
                                        <p:tgtEl>
                                          <p:spTgt spid="10"/>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childTnLst>
                                </p:cTn>
                              </p:par>
                            </p:childTnLst>
                          </p:cTn>
                        </p:par>
                        <p:par>
                          <p:cTn id="20" fill="hold">
                            <p:stCondLst>
                              <p:cond delay="20250"/>
                            </p:stCondLst>
                            <p:childTnLst>
                              <p:par>
                                <p:cTn id="21" presetID="10" presetClass="exit" presetSubtype="0" fill="hold" nodeType="afterEffect">
                                  <p:stCondLst>
                                    <p:cond delay="0"/>
                                  </p:stCondLst>
                                  <p:childTnLst>
                                    <p:animEffect transition="out" filter="fade">
                                      <p:cBhvr>
                                        <p:cTn id="22" dur="1250"/>
                                        <p:tgtEl>
                                          <p:spTgt spid="14"/>
                                        </p:tgtEl>
                                      </p:cBhvr>
                                    </p:animEffect>
                                    <p:set>
                                      <p:cBhvr>
                                        <p:cTn id="23" dur="1" fill="hold">
                                          <p:stCondLst>
                                            <p:cond delay="1249"/>
                                          </p:stCondLst>
                                        </p:cTn>
                                        <p:tgtEl>
                                          <p:spTgt spid="14"/>
                                        </p:tgtEl>
                                        <p:attrNameLst>
                                          <p:attrName>style.visibility</p:attrName>
                                        </p:attrNameLst>
                                      </p:cBhvr>
                                      <p:to>
                                        <p:strVal val="hidden"/>
                                      </p:to>
                                    </p:set>
                                  </p:childTnLst>
                                </p:cTn>
                              </p:par>
                            </p:childTnLst>
                          </p:cTn>
                        </p:par>
                        <p:par>
                          <p:cTn id="24" fill="hold">
                            <p:stCondLst>
                              <p:cond delay="21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22000"/>
                            </p:stCondLst>
                            <p:childTnLst>
                              <p:par>
                                <p:cTn id="29" presetID="0" presetClass="path" presetSubtype="0" accel="50000" decel="50000" fill="hold" nodeType="afterEffect">
                                  <p:stCondLst>
                                    <p:cond delay="0"/>
                                  </p:stCondLst>
                                  <p:childTnLst>
                                    <p:animMotion origin="layout" path="M 2.33359E-6 -5.55556E-6 L 0.00365 -0.00417 L 0.0094 -0.00695 L 0.01488 -0.0051 L 0.01775 -0.0014 L 0.02036 0.00648 L 0.02062 0.0162 L 0.01853 0.02592 L 0.01514 0.03703 L 0.00992 0.04768 L 0.00757 0.05138 " pathEditMode="relative" ptsTypes="AAAAAAAAAAA">
                                      <p:cBhvr>
                                        <p:cTn id="30" dur="2500" fill="hold"/>
                                        <p:tgtEl>
                                          <p:spTgt spid="7"/>
                                        </p:tgtEl>
                                        <p:attrNameLst>
                                          <p:attrName>ppt_x</p:attrName>
                                          <p:attrName>ppt_y</p:attrName>
                                        </p:attrNameLst>
                                      </p:cBhvr>
                                    </p:animMotion>
                                  </p:childTnLst>
                                </p:cTn>
                              </p:par>
                            </p:childTnLst>
                          </p:cTn>
                        </p:par>
                        <p:par>
                          <p:cTn id="31" fill="hold">
                            <p:stCondLst>
                              <p:cond delay="24500"/>
                            </p:stCondLst>
                            <p:childTnLst>
                              <p:par>
                                <p:cTn id="32" presetID="2" presetClass="exit" presetSubtype="4" fill="hold" nodeType="after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15080271"/>
              </p:ext>
            </p:extLst>
          </p:nvPr>
        </p:nvGraphicFramePr>
        <p:xfrm>
          <a:off x="72521"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1791187" y="3124199"/>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em</a:t>
            </a:r>
            <a:endParaRPr lang="en-US" sz="18000">
              <a:solidFill>
                <a:srgbClr val="FF0000"/>
              </a:solidFill>
              <a:latin typeface="HP001 4 hàng" pitchFamily="34" charset="0"/>
            </a:endParaRPr>
          </a:p>
        </p:txBody>
      </p:sp>
      <p:sp>
        <p:nvSpPr>
          <p:cNvPr id="9" name="TextBox 8"/>
          <p:cNvSpPr txBox="1"/>
          <p:nvPr/>
        </p:nvSpPr>
        <p:spPr>
          <a:xfrm>
            <a:off x="7269803" y="3124200"/>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êm</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64254005"/>
              </p:ext>
            </p:extLst>
          </p:nvPr>
        </p:nvGraphicFramePr>
        <p:xfrm>
          <a:off x="72521"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1" name="TextBox 10"/>
          <p:cNvSpPr txBox="1"/>
          <p:nvPr/>
        </p:nvSpPr>
        <p:spPr>
          <a:xfrm>
            <a:off x="1985169" y="3124201"/>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Łm</a:t>
            </a:r>
            <a:endParaRPr lang="en-US" sz="18000">
              <a:solidFill>
                <a:srgbClr val="FF0000"/>
              </a:solidFill>
              <a:latin typeface="HP001 4 hàng" pitchFamily="34" charset="0"/>
            </a:endParaRPr>
          </a:p>
        </p:txBody>
      </p:sp>
      <p:sp>
        <p:nvSpPr>
          <p:cNvPr id="15" name="TextBox 14"/>
          <p:cNvSpPr txBox="1"/>
          <p:nvPr/>
        </p:nvSpPr>
        <p:spPr>
          <a:xfrm>
            <a:off x="7517453" y="3124199"/>
            <a:ext cx="43165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Ďm</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656991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0207" y="3126898"/>
            <a:ext cx="11277600"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 </a:t>
            </a:r>
            <a:r>
              <a:rPr lang="el-GR" sz="18000" smtClean="0">
                <a:solidFill>
                  <a:srgbClr val="FF0000"/>
                </a:solidFill>
                <a:latin typeface="HP001 4H"/>
                <a:ea typeface="HP001 4H"/>
              </a:rPr>
              <a:t>Ό</a:t>
            </a:r>
            <a:r>
              <a:rPr lang="en-US" sz="18000" smtClean="0">
                <a:solidFill>
                  <a:srgbClr val="FF0000"/>
                </a:solidFill>
                <a:latin typeface="HP001 4H"/>
                <a:ea typeface="HP001 4H"/>
              </a:rPr>
              <a:t>ềm </a:t>
            </a:r>
            <a:r>
              <a:rPr lang="el-GR" sz="18000">
                <a:solidFill>
                  <a:srgbClr val="FF0000"/>
                </a:solidFill>
                <a:latin typeface="HP001 4H"/>
                <a:ea typeface="HP001 4H"/>
              </a:rPr>
              <a:t>η</a:t>
            </a:r>
            <a:r>
              <a:rPr lang="en-US" sz="18000">
                <a:solidFill>
                  <a:srgbClr val="FF0000"/>
                </a:solidFill>
                <a:latin typeface="HP001 4H"/>
                <a:ea typeface="HP001 4H"/>
              </a:rPr>
              <a:t>à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67826" y="3126898"/>
            <a:ext cx="11338719" cy="2892902"/>
          </a:xfrm>
          <a:prstGeom prst="rect">
            <a:avLst/>
          </a:prstGeom>
          <a:noFill/>
        </p:spPr>
        <p:txBody>
          <a:bodyPr wrap="square" lIns="121725" tIns="60862" rIns="121725" bIns="60862" rtlCol="0">
            <a:spAutoFit/>
          </a:bodyPr>
          <a:lstStyle/>
          <a:p>
            <a:pPr algn="ctr"/>
            <a:r>
              <a:rPr lang="en-US" sz="18000">
                <a:solidFill>
                  <a:srgbClr val="FF0000"/>
                </a:solidFill>
                <a:latin typeface="HP001 4 hàng" pitchFamily="34" charset="0"/>
              </a:rPr>
              <a:t> Ǉủm Ǉỉm </a:t>
            </a: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86" t="20833" r="31918" b="27604"/>
          <a:stretch/>
        </p:blipFill>
        <p:spPr bwMode="auto">
          <a:xfrm>
            <a:off x="3054993" y="647700"/>
            <a:ext cx="591589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45" t="28125" r="30856" b="63021"/>
          <a:stretch/>
        </p:blipFill>
        <p:spPr bwMode="auto">
          <a:xfrm>
            <a:off x="3208338" y="5334000"/>
            <a:ext cx="6029626" cy="78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70093"/>
          <a:stretch/>
        </p:blipFill>
        <p:spPr>
          <a:xfrm>
            <a:off x="-33756" y="-152400"/>
            <a:ext cx="12210675" cy="5319897"/>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37</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
        <p:nvSpPr>
          <p:cNvPr id="5" name="Title 1"/>
          <p:cNvSpPr txBox="1">
            <a:spLocks/>
          </p:cNvSpPr>
          <p:nvPr/>
        </p:nvSpPr>
        <p:spPr>
          <a:xfrm>
            <a:off x="823119" y="-53288"/>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  em  êm  im  um</a:t>
            </a:r>
            <a:endParaRPr lang="en-US" sz="8800" b="1">
              <a:solidFill>
                <a:schemeClr val="bg1"/>
              </a:solidFill>
              <a:latin typeface="Arial-Rounded" pitchFamily="34" charset="0"/>
              <a:ea typeface="Arial-Rounded" pitchFamily="34" charset="0"/>
              <a:cs typeface="Arial-Rounded" pitchFamily="34" charset="0"/>
            </a:endParaRPr>
          </a:p>
        </p:txBody>
      </p:sp>
      <p:grpSp>
        <p:nvGrpSpPr>
          <p:cNvPr id="6" name="Group 5"/>
          <p:cNvGrpSpPr/>
          <p:nvPr/>
        </p:nvGrpSpPr>
        <p:grpSpPr>
          <a:xfrm>
            <a:off x="61119" y="4823512"/>
            <a:ext cx="12009675" cy="1859176"/>
            <a:chOff x="-65406" y="4823512"/>
            <a:chExt cx="12246294" cy="1859176"/>
          </a:xfrm>
        </p:grpSpPr>
        <p:grpSp>
          <p:nvGrpSpPr>
            <p:cNvPr id="29" name="Group 28"/>
            <p:cNvGrpSpPr/>
            <p:nvPr/>
          </p:nvGrpSpPr>
          <p:grpSpPr>
            <a:xfrm>
              <a:off x="-65406" y="4823512"/>
              <a:ext cx="12246294" cy="1859176"/>
              <a:chOff x="695008" y="5048214"/>
              <a:chExt cx="10717370" cy="185917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000" b="1" smtClean="0">
                    <a:latin typeface="Arial-Rounded" pitchFamily="34" charset="0"/>
                    <a:ea typeface="Arial-Rounded" pitchFamily="34" charset="0"/>
                    <a:cs typeface="Arial-Rounded" pitchFamily="34" charset="0"/>
                  </a:rPr>
                  <a:t>	Chị </a:t>
                </a:r>
                <a:r>
                  <a:rPr lang="en-US" sz="5000" b="1" smtClean="0">
                    <a:solidFill>
                      <a:srgbClr val="FF0000"/>
                    </a:solidFill>
                    <a:latin typeface="Arial-Rounded" pitchFamily="34" charset="0"/>
                    <a:ea typeface="Arial-Rounded" pitchFamily="34" charset="0"/>
                    <a:cs typeface="Arial-Rounded" pitchFamily="34" charset="0"/>
                  </a:rPr>
                  <a:t>em</a:t>
                </a:r>
                <a:r>
                  <a:rPr lang="en-US" sz="5000" b="1" smtClean="0">
                    <a:latin typeface="Arial-Rounded" pitchFamily="34" charset="0"/>
                    <a:ea typeface="Arial-Rounded" pitchFamily="34" charset="0"/>
                    <a:cs typeface="Arial-Rounded" pitchFamily="34" charset="0"/>
                  </a:rPr>
                  <a:t> Hà chơi trốn tìm. Hà </a:t>
                </a:r>
                <a:r>
                  <a:rPr lang="en-US" sz="5000" b="1" smtClean="0">
                    <a:latin typeface="Arial-Rounded" pitchFamily="34" charset="0"/>
                    <a:ea typeface="Arial-Rounded" pitchFamily="34" charset="0"/>
                    <a:cs typeface="Arial-Rounded" pitchFamily="34" charset="0"/>
                  </a:rPr>
                  <a:t>t</a:t>
                </a:r>
                <a:r>
                  <a:rPr lang="en-US" sz="5000" b="1" smtClean="0">
                    <a:solidFill>
                      <a:srgbClr val="FF0000"/>
                    </a:solidFill>
                    <a:latin typeface="Arial-Rounded" pitchFamily="34" charset="0"/>
                    <a:ea typeface="Arial-Rounded" pitchFamily="34" charset="0"/>
                    <a:cs typeface="Arial-Rounded" pitchFamily="34" charset="0"/>
                  </a:rPr>
                  <a:t>um</a:t>
                </a:r>
                <a:r>
                  <a:rPr lang="en-US" sz="5000" b="1" smtClean="0">
                    <a:latin typeface="Arial-Rounded" pitchFamily="34" charset="0"/>
                    <a:ea typeface="Arial-Rounded" pitchFamily="34" charset="0"/>
                    <a:cs typeface="Arial-Rounded" pitchFamily="34" charset="0"/>
                  </a:rPr>
                  <a:t> </a:t>
                </a:r>
                <a:r>
                  <a:rPr lang="en-US" sz="5000" b="1" smtClean="0">
                    <a:latin typeface="Arial-Rounded" pitchFamily="34" charset="0"/>
                    <a:ea typeface="Arial-Rounded" pitchFamily="34" charset="0"/>
                    <a:cs typeface="Arial-Rounded" pitchFamily="34" charset="0"/>
                  </a:rPr>
                  <a:t>tỉm đếm: một, hai, ba,…</a:t>
                </a:r>
                <a:endParaRPr lang="en-US" sz="5000" b="1">
                  <a:latin typeface="Arial-Rounded" pitchFamily="34" charset="0"/>
                  <a:ea typeface="Arial-Rounded" pitchFamily="34" charset="0"/>
                  <a:cs typeface="Arial-Rounded" pitchFamily="34" charset="0"/>
                </a:endParaRPr>
              </a:p>
            </p:txBody>
          </p:sp>
          <p:sp>
            <p:nvSpPr>
              <p:cNvPr id="15" name="Title 1"/>
              <p:cNvSpPr txBox="1">
                <a:spLocks/>
              </p:cNvSpPr>
              <p:nvPr/>
            </p:nvSpPr>
            <p:spPr>
              <a:xfrm>
                <a:off x="7747811" y="504821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latin typeface="Arial-Rounded" pitchFamily="34" charset="0"/>
                    <a:ea typeface="Arial-Rounded" pitchFamily="34" charset="0"/>
                    <a:cs typeface="Arial-Rounded" pitchFamily="34" charset="0"/>
                  </a:rPr>
                  <a:t></a:t>
                </a:r>
                <a:endParaRPr lang="en-US" sz="5000" b="1">
                  <a:latin typeface="Arial-Rounded" pitchFamily="34" charset="0"/>
                  <a:ea typeface="Arial-Rounded" pitchFamily="34" charset="0"/>
                  <a:cs typeface="Arial-Rounded" pitchFamily="34" charset="0"/>
                </a:endParaRPr>
              </a:p>
            </p:txBody>
          </p:sp>
        </p:gr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09" t="40569" r="30870" b="29716"/>
            <a:stretch/>
          </p:blipFill>
          <p:spPr bwMode="auto">
            <a:xfrm>
              <a:off x="9655594" y="5427636"/>
              <a:ext cx="918286"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961" t="41164" r="33611" b="29418"/>
            <a:stretch/>
          </p:blipFill>
          <p:spPr bwMode="auto">
            <a:xfrm>
              <a:off x="6508545" y="5441606"/>
              <a:ext cx="7429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789"/>
          <a:stretch/>
        </p:blipFill>
        <p:spPr>
          <a:xfrm>
            <a:off x="398627" y="-19050"/>
            <a:ext cx="11296322" cy="4984540"/>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17"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cxnSp>
        <p:nvCxnSpPr>
          <p:cNvPr id="18" name="Straight Connector 17"/>
          <p:cNvCxnSpPr/>
          <p:nvPr/>
        </p:nvCxnSpPr>
        <p:spPr>
          <a:xfrm>
            <a:off x="1769877" y="5375659"/>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76612" y="5357988"/>
            <a:ext cx="5838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69864" y="5950302"/>
            <a:ext cx="542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86254" y="5435402"/>
            <a:ext cx="156136"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040211" y="453514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24" name="Oval 23"/>
          <p:cNvSpPr/>
          <p:nvPr/>
        </p:nvSpPr>
        <p:spPr>
          <a:xfrm>
            <a:off x="9629055" y="453514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26" name="Straight Connector 25"/>
          <p:cNvCxnSpPr/>
          <p:nvPr/>
        </p:nvCxnSpPr>
        <p:spPr>
          <a:xfrm flipH="1">
            <a:off x="9420880" y="4780931"/>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109119" y="5992030"/>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624382" y="5214088"/>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29" name="Straight Connector 28"/>
          <p:cNvCxnSpPr/>
          <p:nvPr/>
        </p:nvCxnSpPr>
        <p:spPr>
          <a:xfrm flipH="1">
            <a:off x="9907073" y="6047693"/>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201622" y="6438059"/>
            <a:ext cx="473142" cy="4163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38" name="Straight Connector 37"/>
          <p:cNvCxnSpPr/>
          <p:nvPr/>
        </p:nvCxnSpPr>
        <p:spPr>
          <a:xfrm>
            <a:off x="5905908" y="5950302"/>
            <a:ext cx="542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96956" y="6579946"/>
            <a:ext cx="692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59738" y="6580267"/>
            <a:ext cx="5726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78044" y="5380037"/>
            <a:ext cx="674875" cy="3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7755"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chim</a:t>
            </a:r>
          </a:p>
        </p:txBody>
      </p:sp>
      <p:sp>
        <p:nvSpPr>
          <p:cNvPr id="6" name="Title 1"/>
          <p:cNvSpPr txBox="1">
            <a:spLocks/>
          </p:cNvSpPr>
          <p:nvPr/>
        </p:nvSpPr>
        <p:spPr>
          <a:xfrm>
            <a:off x="7269956" y="3938899"/>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túm</a:t>
            </a:r>
          </a:p>
        </p:txBody>
      </p:sp>
      <p:sp>
        <p:nvSpPr>
          <p:cNvPr id="7" name="Title 1"/>
          <p:cNvSpPr txBox="1">
            <a:spLocks/>
          </p:cNvSpPr>
          <p:nvPr/>
        </p:nvSpPr>
        <p:spPr>
          <a:xfrm>
            <a:off x="7235825"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tìm</a:t>
            </a:r>
          </a:p>
        </p:txBody>
      </p:sp>
      <p:sp>
        <p:nvSpPr>
          <p:cNvPr id="8" name="Title 1"/>
          <p:cNvSpPr txBox="1">
            <a:spLocks/>
          </p:cNvSpPr>
          <p:nvPr/>
        </p:nvSpPr>
        <p:spPr>
          <a:xfrm>
            <a:off x="2287756" y="3984256"/>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đêm</a:t>
            </a:r>
          </a:p>
        </p:txBody>
      </p:sp>
    </p:spTree>
    <p:extLst>
      <p:ext uri="{BB962C8B-B14F-4D97-AF65-F5344CB8AC3E}">
        <p14:creationId xmlns:p14="http://schemas.microsoft.com/office/powerpoint/2010/main" val="110857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ếng Chim Ri Đen Mồi Hót Hay Rõ Chuẩn MP3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19" y="609600"/>
            <a:ext cx="8327300" cy="46841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76319" y="5744305"/>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Chim ri</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319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27989" y="5744305"/>
            <a:ext cx="32632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latin typeface="Arial-Rounded" pitchFamily="34" charset="0"/>
                <a:ea typeface="Arial-Rounded" pitchFamily="34" charset="0"/>
                <a:cs typeface="Arial-Rounded" pitchFamily="34" charset="0"/>
              </a:rPr>
              <a:t>Chim sẻ</a:t>
            </a:r>
            <a:endParaRPr lang="en-US" sz="6600">
              <a:latin typeface="Arial-Rounded" pitchFamily="34" charset="0"/>
              <a:ea typeface="Arial-Rounded" pitchFamily="34" charset="0"/>
              <a:cs typeface="Arial-Rounded" pitchFamily="34" charset="0"/>
            </a:endParaRPr>
          </a:p>
        </p:txBody>
      </p:sp>
      <p:pic>
        <p:nvPicPr>
          <p:cNvPr id="2050" name="Picture 2" descr="Tiếng chim sẻ gọi bầy chuẩn nhất và không bị bể | Lauf1.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19" y="5334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31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62923" y="5454156"/>
            <a:ext cx="510282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Chim sơn ca</a:t>
            </a:r>
            <a:endParaRPr lang="en-US" sz="7200">
              <a:latin typeface="Arial-Rounded" pitchFamily="34" charset="0"/>
              <a:ea typeface="Arial-Rounded" pitchFamily="34" charset="0"/>
              <a:cs typeface="Arial-Rounded" pitchFamily="34" charset="0"/>
            </a:endParaRPr>
          </a:p>
        </p:txBody>
      </p:sp>
      <p:pic>
        <p:nvPicPr>
          <p:cNvPr id="3074" name="Picture 2" descr="Sơn ca, bụi cỏ và bầu trời - Trí Thức 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1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7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1255" y="1295400"/>
            <a:ext cx="10719955"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6000"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5" name="Rounded Rectangle 4"/>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Loài vật nào xuất hiện trong bài?</a:t>
            </a:r>
            <a:endParaRPr lang="en-US" sz="4800">
              <a:latin typeface="Arial-Rounded" pitchFamily="34" charset="0"/>
              <a:ea typeface="Arial-Rounded" pitchFamily="34" charset="0"/>
              <a:cs typeface="Arial-Rounded" pitchFamily="34" charset="0"/>
            </a:endParaRPr>
          </a:p>
        </p:txBody>
      </p:sp>
      <p:cxnSp>
        <p:nvCxnSpPr>
          <p:cNvPr id="6" name="Straight Connector 5"/>
          <p:cNvCxnSpPr/>
          <p:nvPr/>
        </p:nvCxnSpPr>
        <p:spPr>
          <a:xfrm>
            <a:off x="1693928" y="1085850"/>
            <a:ext cx="16056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Đêm qua, chim ri gặp chuyện gì?</a:t>
            </a:r>
            <a:endParaRPr lang="en-US" sz="4800">
              <a:latin typeface="Arial-Rounded" pitchFamily="34" charset="0"/>
              <a:ea typeface="Arial-Rounded" pitchFamily="34" charset="0"/>
              <a:cs typeface="Arial-Rounded" pitchFamily="34" charset="0"/>
            </a:endParaRPr>
          </a:p>
        </p:txBody>
      </p:sp>
      <p:cxnSp>
        <p:nvCxnSpPr>
          <p:cNvPr id="9" name="Straight Connector 8"/>
          <p:cNvCxnSpPr/>
          <p:nvPr/>
        </p:nvCxnSpPr>
        <p:spPr>
          <a:xfrm>
            <a:off x="3109119" y="1962150"/>
            <a:ext cx="594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Chim sẻ và sơn ca mang gì đến cho chim ri?</a:t>
            </a:r>
            <a:endParaRPr lang="en-US" sz="4800">
              <a:latin typeface="Arial-Rounded" pitchFamily="34" charset="0"/>
              <a:ea typeface="Arial-Rounded" pitchFamily="34" charset="0"/>
              <a:cs typeface="Arial-Rounded" pitchFamily="34" charset="0"/>
            </a:endParaRPr>
          </a:p>
        </p:txBody>
      </p:sp>
      <p:cxnSp>
        <p:nvCxnSpPr>
          <p:cNvPr id="12" name="Straight Connector 11"/>
          <p:cNvCxnSpPr/>
          <p:nvPr/>
        </p:nvCxnSpPr>
        <p:spPr>
          <a:xfrm>
            <a:off x="1870869" y="365760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Khi nhận quà của hai bạn, chim ri đã làm gì?</a:t>
            </a:r>
            <a:endParaRPr lang="en-US" sz="48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5242719" y="3638550"/>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2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7" name="Title 1"/>
          <p:cNvSpPr txBox="1">
            <a:spLocks/>
          </p:cNvSpPr>
          <p:nvPr/>
        </p:nvSpPr>
        <p:spPr>
          <a:xfrm>
            <a:off x="436895" y="3932729"/>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tem thư</a:t>
            </a:r>
            <a:endParaRPr lang="en-US">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436" y="3932729"/>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thềm nhà</a:t>
            </a:r>
            <a:endParaRPr lang="en-US">
              <a:latin typeface="Arial-Rounded" pitchFamily="34" charset="0"/>
              <a:ea typeface="Arial-Rounded" pitchFamily="34" charset="0"/>
              <a:cs typeface="Arial-Rounded" pitchFamily="34" charset="0"/>
            </a:endParaRPr>
          </a:p>
        </p:txBody>
      </p:sp>
      <p:sp>
        <p:nvSpPr>
          <p:cNvPr id="11" name="Title 1"/>
          <p:cNvSpPr txBox="1">
            <a:spLocks/>
          </p:cNvSpPr>
          <p:nvPr/>
        </p:nvSpPr>
        <p:spPr>
          <a:xfrm>
            <a:off x="8161853" y="3932729"/>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tủm tỉm</a:t>
            </a:r>
            <a:endParaRPr lang="en-US">
              <a:latin typeface="Arial-Rounded" pitchFamily="34" charset="0"/>
              <a:ea typeface="Arial-Rounded" pitchFamily="34" charset="0"/>
              <a:cs typeface="Arial-Rounded" pitchFamily="34" charset="0"/>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848" y="2133600"/>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23" y="-228600"/>
            <a:ext cx="5423212" cy="2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423319" y="1098125"/>
            <a:ext cx="7620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Giúp bạn</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69" t="58624"/>
          <a:stretch/>
        </p:blipFill>
        <p:spPr>
          <a:xfrm>
            <a:off x="2536273" y="2188029"/>
            <a:ext cx="7394089" cy="46482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005" y="2364007"/>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7" name="Title 1"/>
          <p:cNvSpPr txBox="1">
            <a:spLocks/>
          </p:cNvSpPr>
          <p:nvPr/>
        </p:nvSpPr>
        <p:spPr>
          <a:xfrm>
            <a:off x="436895" y="3932729"/>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tem thư</a:t>
            </a:r>
            <a:endParaRPr lang="en-US">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436" y="3932729"/>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thềm nhà</a:t>
            </a:r>
            <a:endParaRPr lang="en-US">
              <a:latin typeface="Arial-Rounded" pitchFamily="34" charset="0"/>
              <a:ea typeface="Arial-Rounded" pitchFamily="34" charset="0"/>
              <a:cs typeface="Arial-Rounded" pitchFamily="34" charset="0"/>
            </a:endParaRPr>
          </a:p>
        </p:txBody>
      </p:sp>
      <p:sp>
        <p:nvSpPr>
          <p:cNvPr id="11" name="Title 1"/>
          <p:cNvSpPr txBox="1">
            <a:spLocks/>
          </p:cNvSpPr>
          <p:nvPr/>
        </p:nvSpPr>
        <p:spPr>
          <a:xfrm>
            <a:off x="8161853" y="3932729"/>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latin typeface="Arial-Rounded" pitchFamily="34" charset="0"/>
                <a:ea typeface="Arial-Rounded" pitchFamily="34" charset="0"/>
                <a:cs typeface="Arial-Rounded" pitchFamily="34" charset="0"/>
              </a:rPr>
              <a:t>tủm tỉm</a:t>
            </a:r>
            <a:endParaRPr lang="en-US">
              <a:latin typeface="Arial-Rounded" pitchFamily="34" charset="0"/>
              <a:ea typeface="Arial-Rounded" pitchFamily="34" charset="0"/>
              <a:cs typeface="Arial-Rounded" pitchFamily="34" charset="0"/>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848" y="2133600"/>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23" y="-228600"/>
            <a:ext cx="5423212" cy="2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6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3719" y="16002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em</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608511" y="28057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đ</a:t>
            </a:r>
          </a:p>
        </p:txBody>
      </p:sp>
      <p:sp>
        <p:nvSpPr>
          <p:cNvPr id="9" name="Title 1"/>
          <p:cNvSpPr txBox="1">
            <a:spLocks/>
          </p:cNvSpPr>
          <p:nvPr/>
        </p:nvSpPr>
        <p:spPr>
          <a:xfrm>
            <a:off x="5805324" y="28057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609818" y="41392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đ</a:t>
            </a: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4175919" y="16002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46672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im</a:t>
            </a:r>
            <a:endParaRPr lang="en-US" sz="88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371726" y="1600200"/>
            <a:ext cx="21287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um</a:t>
            </a:r>
            <a:endParaRPr lang="en-US" sz="88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4837260" y="430614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25"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sp>
        <p:nvSpPr>
          <p:cNvPr id="2" name="TextBox 1"/>
          <p:cNvSpPr txBox="1"/>
          <p:nvPr/>
        </p:nvSpPr>
        <p:spPr>
          <a:xfrm>
            <a:off x="2381250" y="2850356"/>
            <a:ext cx="6534150" cy="1323439"/>
          </a:xfrm>
          <a:prstGeom prst="rect">
            <a:avLst/>
          </a:prstGeom>
          <a:noFill/>
        </p:spPr>
        <p:txBody>
          <a:bodyPr wrap="square" rtlCol="0">
            <a:spAutoFit/>
          </a:bodyPr>
          <a:lstStyle/>
          <a:p>
            <a:pPr algn="ctr"/>
            <a:r>
              <a:rPr lang="en-US" sz="8000" smtClean="0">
                <a:latin typeface="Bandit" pitchFamily="18" charset="0"/>
                <a:ea typeface="Bandit" pitchFamily="18" charset="0"/>
                <a:cs typeface="Bandit" pitchFamily="18" charset="0"/>
              </a:rPr>
              <a:t>Dặn dò</a:t>
            </a:r>
            <a:endParaRPr lang="en-US" sz="80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1119" y="1513939"/>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223044"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em</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223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ê</a:t>
            </a:r>
            <a:r>
              <a:rPr lang="en-US" sz="11500">
                <a:latin typeface="Arial-Rounded" pitchFamily="34" charset="0"/>
                <a:ea typeface="Arial-Rounded" pitchFamily="34" charset="0"/>
                <a:cs typeface="Arial-Rounded" pitchFamily="34" charset="0"/>
              </a:rPr>
              <a:t>m</a:t>
            </a:r>
          </a:p>
        </p:txBody>
      </p:sp>
      <p:sp>
        <p:nvSpPr>
          <p:cNvPr id="7" name="TextBox 6"/>
          <p:cNvSpPr txBox="1"/>
          <p:nvPr/>
        </p:nvSpPr>
        <p:spPr>
          <a:xfrm>
            <a:off x="6271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im</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609814" y="3943350"/>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m</a:t>
            </a:r>
          </a:p>
        </p:txBody>
      </p:sp>
      <p:sp>
        <p:nvSpPr>
          <p:cNvPr id="9" name="TextBox 8"/>
          <p:cNvSpPr txBox="1"/>
          <p:nvPr/>
        </p:nvSpPr>
        <p:spPr>
          <a:xfrm>
            <a:off x="3593973" y="394335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m</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420195" y="394335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m</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367506" y="394335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e</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2632869" y="3943350"/>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680869" y="394335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i</a:t>
            </a:r>
            <a:endParaRPr lang="en-US" sz="11500">
              <a:solidFill>
                <a:srgbClr val="00B050"/>
              </a:solidFill>
              <a:latin typeface="Arial-Rounded" pitchFamily="34" charset="0"/>
              <a:ea typeface="Arial-Rounded" pitchFamily="34" charset="0"/>
              <a:cs typeface="Arial-Rounded" pitchFamily="34" charset="0"/>
            </a:endParaRPr>
          </a:p>
        </p:txBody>
      </p:sp>
      <p:sp>
        <p:nvSpPr>
          <p:cNvPr id="14" name="TextBox 13"/>
          <p:cNvSpPr txBox="1"/>
          <p:nvPr/>
        </p:nvSpPr>
        <p:spPr>
          <a:xfrm>
            <a:off x="9290844" y="3943350"/>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um</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689420" y="394335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m</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676021" y="394335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u</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319"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hẻm</a:t>
            </a:r>
            <a:endParaRPr lang="en-US" sz="7200">
              <a:latin typeface="Arial-Rounded" pitchFamily="34" charset="0"/>
              <a:ea typeface="Arial-Rounded" pitchFamily="34" charset="0"/>
              <a:cs typeface="Arial-Rounded" pitchFamily="34" charset="0"/>
            </a:endParaRPr>
          </a:p>
        </p:txBody>
      </p:sp>
      <p:sp>
        <p:nvSpPr>
          <p:cNvPr id="3" name="Title 1"/>
          <p:cNvSpPr txBox="1">
            <a:spLocks/>
          </p:cNvSpPr>
          <p:nvPr/>
        </p:nvSpPr>
        <p:spPr>
          <a:xfrm>
            <a:off x="3384119" y="4767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kem</a:t>
            </a:r>
            <a:endParaRPr lang="en-US" sz="7200">
              <a:latin typeface="Arial-Rounded" pitchFamily="34" charset="0"/>
              <a:ea typeface="Arial-Rounded" pitchFamily="34" charset="0"/>
              <a:cs typeface="Arial-Rounded" pitchFamily="34" charset="0"/>
            </a:endParaRPr>
          </a:p>
        </p:txBody>
      </p:sp>
      <p:sp>
        <p:nvSpPr>
          <p:cNvPr id="4" name="Title 1"/>
          <p:cNvSpPr txBox="1">
            <a:spLocks/>
          </p:cNvSpPr>
          <p:nvPr/>
        </p:nvSpPr>
        <p:spPr>
          <a:xfrm>
            <a:off x="5938606"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mềm</a:t>
            </a:r>
            <a:endParaRPr lang="en-US" sz="7200">
              <a:latin typeface="Arial-Rounded" pitchFamily="34" charset="0"/>
              <a:ea typeface="Arial-Rounded" pitchFamily="34" charset="0"/>
              <a:cs typeface="Arial-Rounded" pitchFamily="34" charset="0"/>
            </a:endParaRPr>
          </a:p>
        </p:txBody>
      </p:sp>
      <p:sp>
        <p:nvSpPr>
          <p:cNvPr id="5" name="Title 1"/>
          <p:cNvSpPr txBox="1">
            <a:spLocks/>
          </p:cNvSpPr>
          <p:nvPr/>
        </p:nvSpPr>
        <p:spPr>
          <a:xfrm>
            <a:off x="8512382" y="4767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nếm</a:t>
            </a:r>
            <a:endParaRPr lang="en-US" sz="7200">
              <a:latin typeface="Arial-Rounded" pitchFamily="34" charset="0"/>
              <a:ea typeface="Arial-Rounded" pitchFamily="34" charset="0"/>
              <a:cs typeface="Arial-Rounded" pitchFamily="34" charset="0"/>
            </a:endParaRPr>
          </a:p>
        </p:txBody>
      </p:sp>
      <p:sp>
        <p:nvSpPr>
          <p:cNvPr id="6" name="Title 1"/>
          <p:cNvSpPr txBox="1">
            <a:spLocks/>
          </p:cNvSpPr>
          <p:nvPr/>
        </p:nvSpPr>
        <p:spPr>
          <a:xfrm>
            <a:off x="905667"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mỉm</a:t>
            </a:r>
            <a:endParaRPr lang="en-US" sz="7200">
              <a:latin typeface="Arial-Rounded" pitchFamily="34" charset="0"/>
              <a:ea typeface="Arial-Rounded" pitchFamily="34" charset="0"/>
              <a:cs typeface="Arial-Rounded" pitchFamily="34" charset="0"/>
            </a:endParaRPr>
          </a:p>
        </p:txBody>
      </p:sp>
      <p:sp>
        <p:nvSpPr>
          <p:cNvPr id="7" name="Title 1"/>
          <p:cNvSpPr txBox="1">
            <a:spLocks/>
          </p:cNvSpPr>
          <p:nvPr/>
        </p:nvSpPr>
        <p:spPr>
          <a:xfrm>
            <a:off x="3428454"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tím</a:t>
            </a:r>
            <a:endParaRPr lang="en-US" sz="7200">
              <a:latin typeface="Arial-Rounded" pitchFamily="34" charset="0"/>
              <a:ea typeface="Arial-Rounded" pitchFamily="34" charset="0"/>
              <a:cs typeface="Arial-Rounded" pitchFamily="34" charset="0"/>
            </a:endParaRPr>
          </a:p>
        </p:txBody>
      </p:sp>
      <p:sp>
        <p:nvSpPr>
          <p:cNvPr id="8" name="Title 1"/>
          <p:cNvSpPr txBox="1">
            <a:spLocks/>
          </p:cNvSpPr>
          <p:nvPr/>
        </p:nvSpPr>
        <p:spPr>
          <a:xfrm>
            <a:off x="1432719"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em</a:t>
            </a:r>
            <a:endParaRPr lang="en-US" sz="72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128747"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em</a:t>
            </a:r>
            <a:endParaRPr lang="en-US" sz="72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6611987"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êm</a:t>
            </a:r>
            <a:endParaRPr lang="en-US" sz="72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9300369"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êm</a:t>
            </a:r>
            <a:endParaRPr lang="en-US" sz="72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037452"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chụm</a:t>
            </a:r>
            <a:endParaRPr lang="en-US" sz="7200">
              <a:latin typeface="Arial-Rounded" pitchFamily="34" charset="0"/>
              <a:ea typeface="Arial-Rounded" pitchFamily="34" charset="0"/>
              <a:cs typeface="Arial-Rounded" pitchFamily="34" charset="0"/>
            </a:endParaRPr>
          </a:p>
        </p:txBody>
      </p:sp>
      <p:sp>
        <p:nvSpPr>
          <p:cNvPr id="14" name="Title 1"/>
          <p:cNvSpPr txBox="1">
            <a:spLocks/>
          </p:cNvSpPr>
          <p:nvPr/>
        </p:nvSpPr>
        <p:spPr>
          <a:xfrm>
            <a:off x="6785767" y="574300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um</a:t>
            </a:r>
            <a:endParaRPr lang="en-US" sz="720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8914004"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mũm</a:t>
            </a:r>
            <a:endParaRPr lang="en-US" sz="7200">
              <a:latin typeface="Arial-Rounded" pitchFamily="34" charset="0"/>
              <a:ea typeface="Arial-Rounded" pitchFamily="34" charset="0"/>
              <a:cs typeface="Arial-Rounded" pitchFamily="34" charset="0"/>
            </a:endParaRPr>
          </a:p>
        </p:txBody>
      </p:sp>
      <p:sp>
        <p:nvSpPr>
          <p:cNvPr id="16" name="Title 1"/>
          <p:cNvSpPr txBox="1">
            <a:spLocks/>
          </p:cNvSpPr>
          <p:nvPr/>
        </p:nvSpPr>
        <p:spPr>
          <a:xfrm>
            <a:off x="9583787" y="574300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solidFill>
                  <a:srgbClr val="FF0000"/>
                </a:solidFill>
                <a:latin typeface="Arial-Rounded" pitchFamily="34" charset="0"/>
                <a:ea typeface="Arial-Rounded" pitchFamily="34" charset="0"/>
                <a:cs typeface="Arial-Rounded" pitchFamily="34" charset="0"/>
              </a:rPr>
              <a:t>um</a:t>
            </a:r>
            <a:endParaRPr lang="en-US" sz="7200">
              <a:solidFill>
                <a:srgbClr val="FF000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1425945" y="5957393"/>
            <a:ext cx="2047875"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3675252" y="5957393"/>
            <a:ext cx="2047875"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Đột nhập&quot; những con hẻm &quot;đầu xuôi đuôi không lọt&quot; tại Sài Gòn | Tin tức mới  nhất 24h - Đọc Báo Lao Động online - Laodon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719" y="195292"/>
            <a:ext cx="2344879" cy="4166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ài Gòn: Con Hẻm Nhỏ Có Đến Bốn Ngôi Chùa - Việt Nam - Việt Báo Văn Học  Nghệ Thuậ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429" y="195293"/>
            <a:ext cx="6468112" cy="4204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 true ICE CREAM - Kem ốc quế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408" y="195293"/>
            <a:ext cx="7475467" cy="42049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ẹ có biết ý nghĩa nụ cười của bé từ 0 đến 12 tháng tuổ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134" y="233393"/>
            <a:ext cx="5118892" cy="426574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iolet – Màu Tím | Từ Điển Hì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1" y="399428"/>
            <a:ext cx="3796678" cy="37966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Ju khoe hình &quot;4 chụm 1&quot; cực dẻ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134" y="378792"/>
            <a:ext cx="5361934" cy="40214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ẹ trẻ khoe em bé bụ bẫm, cư dân mạng say mê đếm số ngấn của bé"/>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1578" y="484193"/>
            <a:ext cx="3066004" cy="387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4"/>
                                        </p:tgtEl>
                                      </p:cBhvr>
                                    </p:animEffect>
                                    <p:set>
                                      <p:cBhvr>
                                        <p:cTn id="20" dur="1" fill="hold">
                                          <p:stCondLst>
                                            <p:cond delay="499"/>
                                          </p:stCondLst>
                                        </p:cTn>
                                        <p:tgtEl>
                                          <p:spTgt spid="205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052"/>
                                        </p:tgtEl>
                                      </p:cBhvr>
                                    </p:animEffect>
                                    <p:set>
                                      <p:cBhvr>
                                        <p:cTn id="23" dur="1" fill="hold">
                                          <p:stCondLst>
                                            <p:cond delay="499"/>
                                          </p:stCondLst>
                                        </p:cTn>
                                        <p:tgtEl>
                                          <p:spTgt spid="20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500"/>
                                        <p:tgtEl>
                                          <p:spTgt spid="20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056"/>
                                        </p:tgtEl>
                                      </p:cBhvr>
                                    </p:animEffect>
                                    <p:set>
                                      <p:cBhvr>
                                        <p:cTn id="38" dur="1" fill="hold">
                                          <p:stCondLst>
                                            <p:cond delay="499"/>
                                          </p:stCondLst>
                                        </p:cTn>
                                        <p:tgtEl>
                                          <p:spTgt spid="205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058"/>
                                        </p:tgtEl>
                                        <p:attrNameLst>
                                          <p:attrName>style.visibility</p:attrName>
                                        </p:attrNameLst>
                                      </p:cBhvr>
                                      <p:to>
                                        <p:strVal val="visible"/>
                                      </p:to>
                                    </p:set>
                                    <p:animEffect transition="in" filter="fade">
                                      <p:cBhvr>
                                        <p:cTn id="78" dur="500"/>
                                        <p:tgtEl>
                                          <p:spTgt spid="205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058"/>
                                        </p:tgtEl>
                                      </p:cBhvr>
                                    </p:animEffect>
                                    <p:set>
                                      <p:cBhvr>
                                        <p:cTn id="83" dur="1" fill="hold">
                                          <p:stCondLst>
                                            <p:cond delay="499"/>
                                          </p:stCondLst>
                                        </p:cTn>
                                        <p:tgtEl>
                                          <p:spTgt spid="205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60"/>
                                        </p:tgtEl>
                                        <p:attrNameLst>
                                          <p:attrName>style.visibility</p:attrName>
                                        </p:attrNameLst>
                                      </p:cBhvr>
                                      <p:to>
                                        <p:strVal val="visible"/>
                                      </p:to>
                                    </p:set>
                                    <p:animEffect transition="in" filter="fade">
                                      <p:cBhvr>
                                        <p:cTn id="93" dur="500"/>
                                        <p:tgtEl>
                                          <p:spTgt spid="206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060"/>
                                        </p:tgtEl>
                                      </p:cBhvr>
                                    </p:animEffect>
                                    <p:set>
                                      <p:cBhvr>
                                        <p:cTn id="98" dur="1" fill="hold">
                                          <p:stCondLst>
                                            <p:cond delay="499"/>
                                          </p:stCondLst>
                                        </p:cTn>
                                        <p:tgtEl>
                                          <p:spTgt spid="206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50"/>
                                        </p:tgtEl>
                                        <p:attrNameLst>
                                          <p:attrName>style.visibility</p:attrName>
                                        </p:attrNameLst>
                                      </p:cBhvr>
                                      <p:to>
                                        <p:strVal val="visible"/>
                                      </p:to>
                                    </p:set>
                                    <p:animEffect transition="in" filter="fade">
                                      <p:cBhvr>
                                        <p:cTn id="103" dur="500"/>
                                        <p:tgtEl>
                                          <p:spTgt spid="205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062"/>
                                        </p:tgtEl>
                                        <p:attrNameLst>
                                          <p:attrName>style.visibility</p:attrName>
                                        </p:attrNameLst>
                                      </p:cBhvr>
                                      <p:to>
                                        <p:strVal val="visible"/>
                                      </p:to>
                                    </p:set>
                                    <p:animEffect transition="in" filter="fade">
                                      <p:cBhvr>
                                        <p:cTn id="118" dur="500"/>
                                        <p:tgtEl>
                                          <p:spTgt spid="206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2062"/>
                                        </p:tgtEl>
                                      </p:cBhvr>
                                    </p:animEffect>
                                    <p:set>
                                      <p:cBhvr>
                                        <p:cTn id="123" dur="1" fill="hold">
                                          <p:stCondLst>
                                            <p:cond delay="499"/>
                                          </p:stCondLst>
                                        </p:cTn>
                                        <p:tgtEl>
                                          <p:spTgt spid="206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064"/>
                                        </p:tgtEl>
                                        <p:attrNameLst>
                                          <p:attrName>style.visibility</p:attrName>
                                        </p:attrNameLst>
                                      </p:cBhvr>
                                      <p:to>
                                        <p:strVal val="visible"/>
                                      </p:to>
                                    </p:set>
                                    <p:animEffect transition="in" filter="fade">
                                      <p:cBhvr>
                                        <p:cTn id="133" dur="500"/>
                                        <p:tgtEl>
                                          <p:spTgt spid="206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064"/>
                                        </p:tgtEl>
                                      </p:cBhvr>
                                    </p:animEffect>
                                    <p:set>
                                      <p:cBhvr>
                                        <p:cTn id="138" dur="1" fill="hold">
                                          <p:stCondLst>
                                            <p:cond delay="499"/>
                                          </p:stCondLst>
                                        </p:cTn>
                                        <p:tgtEl>
                                          <p:spTgt spid="206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fade">
                                      <p:cBhvr>
                                        <p:cTn id="143" dur="500"/>
                                        <p:tgtEl>
                                          <p:spTgt spid="1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fade">
                                      <p:cBhvr>
                                        <p:cTn id="1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sp>
        <p:nvSpPr>
          <p:cNvPr id="7" name="Title 4"/>
          <p:cNvSpPr txBox="1">
            <a:spLocks/>
          </p:cNvSpPr>
          <p:nvPr/>
        </p:nvSpPr>
        <p:spPr>
          <a:xfrm>
            <a:off x="540367" y="2665647"/>
            <a:ext cx="10489585"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4" y="3971925"/>
            <a:ext cx="109855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813719"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em</a:t>
            </a:r>
            <a:endParaRPr lang="en-US" sz="88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8511" y="14341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đ</a:t>
            </a:r>
          </a:p>
        </p:txBody>
      </p:sp>
      <p:sp>
        <p:nvSpPr>
          <p:cNvPr id="6" name="Title 1"/>
          <p:cNvSpPr txBox="1">
            <a:spLocks/>
          </p:cNvSpPr>
          <p:nvPr/>
        </p:nvSpPr>
        <p:spPr>
          <a:xfrm>
            <a:off x="5805324" y="14341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609818" y="27676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đ</a:t>
            </a: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4175919"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êm</a:t>
            </a:r>
            <a:endParaRPr lang="en-US" sz="88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466726" y="228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im</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8371726" y="228600"/>
            <a:ext cx="21287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um</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837260" y="293454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39903" y="512862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tem thư</a:t>
            </a:r>
            <a:endParaRPr lang="en-US" sz="9600">
              <a:latin typeface="Arial-Rounded" pitchFamily="34" charset="0"/>
              <a:ea typeface="Arial-Rounded" pitchFamily="34" charset="0"/>
              <a:cs typeface="Arial-Rounded" pitchFamily="34" charset="0"/>
            </a:endParaRPr>
          </a:p>
        </p:txBody>
      </p:sp>
      <p:sp>
        <p:nvSpPr>
          <p:cNvPr id="7" name="Title 1"/>
          <p:cNvSpPr txBox="1">
            <a:spLocks/>
          </p:cNvSpPr>
          <p:nvPr/>
        </p:nvSpPr>
        <p:spPr>
          <a:xfrm>
            <a:off x="3566319" y="5128623"/>
            <a:ext cx="31547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em</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Phát hành đặc biệt bộ tem bưu chính chào mừng Đại hội XIII của Đả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9" y="936523"/>
            <a:ext cx="4611263" cy="35096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119" y="969492"/>
            <a:ext cx="4648200" cy="345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238</Words>
  <Application>Microsoft Office PowerPoint</Application>
  <PresentationFormat>Custom</PresentationFormat>
  <Paragraphs>145</Paragraphs>
  <Slides>40</Slides>
  <Notes>18</Notes>
  <HiddenSlides>0</HiddenSlides>
  <MMClips>4</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298</cp:revision>
  <dcterms:created xsi:type="dcterms:W3CDTF">2021-05-08T14:00:55Z</dcterms:created>
  <dcterms:modified xsi:type="dcterms:W3CDTF">2021-06-14T14:44:31Z</dcterms:modified>
</cp:coreProperties>
</file>