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24"/>
  </p:notesMasterIdLst>
  <p:sldIdLst>
    <p:sldId id="257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6" r:id="rId17"/>
    <p:sldId id="277" r:id="rId18"/>
    <p:sldId id="278" r:id="rId19"/>
    <p:sldId id="279" r:id="rId20"/>
    <p:sldId id="280" r:id="rId21"/>
    <p:sldId id="294" r:id="rId22"/>
    <p:sldId id="29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31" d="100"/>
          <a:sy n="31" d="100"/>
        </p:scale>
        <p:origin x="66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66110" y="640080"/>
            <a:ext cx="7339965" cy="1729105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927464" y="3162936"/>
            <a:ext cx="4297680" cy="1814014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9 + 7 - 8 = </a:t>
            </a:r>
            <a:r>
              <a:rPr lang="en-US" sz="4000" dirty="0" smtClean="0"/>
              <a:t>16 </a:t>
            </a:r>
            <a:r>
              <a:rPr lang="en-US" sz="4000" dirty="0" smtClean="0"/>
              <a:t>– 8</a:t>
            </a:r>
          </a:p>
          <a:p>
            <a:pPr algn="ctr"/>
            <a:r>
              <a:rPr lang="en-US" sz="4000" dirty="0"/>
              <a:t>  </a:t>
            </a:r>
            <a:r>
              <a:rPr lang="en-US" sz="4000" dirty="0" smtClean="0"/>
              <a:t>    </a:t>
            </a:r>
            <a:r>
              <a:rPr lang="en-US" sz="4000" smtClean="0"/>
              <a:t>= </a:t>
            </a:r>
            <a:r>
              <a:rPr lang="en-US" sz="4000" smtClean="0"/>
              <a:t>8</a:t>
            </a:r>
            <a:endParaRPr lang="en-US" sz="4000" dirty="0" smtClean="0"/>
          </a:p>
        </p:txBody>
      </p:sp>
      <p:sp>
        <p:nvSpPr>
          <p:cNvPr id="12" name="Rounded Rectangular Callout 11"/>
          <p:cNvSpPr/>
          <p:nvPr/>
        </p:nvSpPr>
        <p:spPr>
          <a:xfrm>
            <a:off x="6557554" y="3071495"/>
            <a:ext cx="4478111" cy="190545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6 + 5 + 4 = </a:t>
            </a:r>
            <a:r>
              <a:rPr lang="en-US" sz="4000" dirty="0" smtClean="0"/>
              <a:t>11 + 4</a:t>
            </a:r>
          </a:p>
          <a:p>
            <a:pPr algn="ctr"/>
            <a:r>
              <a:rPr lang="en-US" sz="4000" dirty="0" smtClean="0"/>
              <a:t>          = 15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9760" y="84455"/>
            <a:ext cx="8877300" cy="467550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449830" y="4988560"/>
            <a:ext cx="8141335" cy="152336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Mai vẽ được số bức tranh là:</a:t>
            </a:r>
          </a:p>
          <a:p>
            <a:pPr algn="ctr"/>
            <a:r>
              <a:rPr lang="en-US" sz="3200"/>
              <a:t>11 - 3 = 8 (bức)</a:t>
            </a:r>
          </a:p>
          <a:p>
            <a:pPr algn="ctr"/>
            <a:r>
              <a:rPr lang="en-US" sz="3200"/>
              <a:t>Đáp số: 8 bức tranh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3565" y="2177415"/>
            <a:ext cx="9183370" cy="250253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111115" y="3225800"/>
            <a:ext cx="588645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080635" y="4017010"/>
            <a:ext cx="588645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Đ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335260" y="3225800"/>
            <a:ext cx="588645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Đ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304780" y="4017010"/>
            <a:ext cx="588645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7" grpId="0" bldLvl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895" y="168275"/>
            <a:ext cx="2263140" cy="9982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990" y="106680"/>
            <a:ext cx="7625080" cy="6493510"/>
          </a:xfrm>
          <a:prstGeom prst="rect">
            <a:avLst/>
          </a:prstGeom>
        </p:spPr>
      </p:pic>
      <p:cxnSp>
        <p:nvCxnSpPr>
          <p:cNvPr id="20" name="Curved Connector 19"/>
          <p:cNvCxnSpPr/>
          <p:nvPr/>
        </p:nvCxnSpPr>
        <p:spPr>
          <a:xfrm rot="5400000" flipV="1">
            <a:off x="5248275" y="3595370"/>
            <a:ext cx="3661410" cy="1237615"/>
          </a:xfrm>
          <a:prstGeom prst="curvedConnector3">
            <a:avLst>
              <a:gd name="adj1" fmla="val 50009"/>
            </a:avLst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16200000">
            <a:off x="5937885" y="1881505"/>
            <a:ext cx="2282190" cy="1298575"/>
          </a:xfrm>
          <a:prstGeom prst="curvedConnector3">
            <a:avLst>
              <a:gd name="adj1" fmla="val 49986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rot="16200000">
            <a:off x="5912485" y="3103880"/>
            <a:ext cx="2353310" cy="1318895"/>
          </a:xfrm>
          <a:prstGeom prst="curvedConnector3">
            <a:avLst>
              <a:gd name="adj1" fmla="val 49987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flipV="1">
            <a:off x="6440170" y="5092065"/>
            <a:ext cx="1288415" cy="1125855"/>
          </a:xfrm>
          <a:prstGeom prst="curvedConnector3">
            <a:avLst>
              <a:gd name="adj1" fmla="val 50025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0950" y="1268730"/>
            <a:ext cx="9800590" cy="383984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044565" y="2890520"/>
            <a:ext cx="537845" cy="629285"/>
          </a:xfrm>
          <a:prstGeom prst="ellipse">
            <a:avLst/>
          </a:prstGeom>
          <a:noFill/>
          <a:ln w="4445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904605" y="4259580"/>
            <a:ext cx="537845" cy="629285"/>
          </a:xfrm>
          <a:prstGeom prst="ellipse">
            <a:avLst/>
          </a:prstGeom>
          <a:noFill/>
          <a:ln w="4445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bldLvl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7445" y="682625"/>
            <a:ext cx="7567295" cy="1824355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1907177" y="3162935"/>
            <a:ext cx="4140926" cy="2088334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15 - 3 - 6 = </a:t>
            </a:r>
            <a:r>
              <a:rPr lang="en-US" sz="4000" dirty="0" smtClean="0"/>
              <a:t>12 – 6</a:t>
            </a:r>
          </a:p>
          <a:p>
            <a:pPr algn="ctr"/>
            <a:r>
              <a:rPr lang="en-US" sz="4000" dirty="0" smtClean="0"/>
              <a:t>        = 6</a:t>
            </a:r>
            <a:endParaRPr lang="en-US" sz="4000" dirty="0"/>
          </a:p>
        </p:txBody>
      </p:sp>
      <p:sp>
        <p:nvSpPr>
          <p:cNvPr id="20" name="Rounded Rectangular Callout 19"/>
          <p:cNvSpPr/>
          <p:nvPr/>
        </p:nvSpPr>
        <p:spPr>
          <a:xfrm>
            <a:off x="6839585" y="3122295"/>
            <a:ext cx="4263844" cy="2128974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16 - 8 + 5 = </a:t>
            </a:r>
            <a:r>
              <a:rPr lang="en-US" sz="4000" dirty="0" smtClean="0"/>
              <a:t>12 + 5</a:t>
            </a:r>
          </a:p>
          <a:p>
            <a:pPr algn="ctr"/>
            <a:r>
              <a:rPr lang="en-US" sz="4000" dirty="0"/>
              <a:t> </a:t>
            </a:r>
            <a:r>
              <a:rPr lang="en-US" sz="4000" dirty="0" smtClean="0"/>
              <a:t>          = 17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bldLvl="0" animBg="1"/>
      <p:bldP spid="2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8420" y="763905"/>
            <a:ext cx="9646920" cy="5182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1140" y="137160"/>
            <a:ext cx="7572375" cy="6584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74514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14: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9700" y="217805"/>
            <a:ext cx="2103120" cy="899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20" y="1639570"/>
            <a:ext cx="10621645" cy="384238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304155" y="2484755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14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304155" y="3098800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12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304155" y="3930650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3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304155" y="4625975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8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820025" y="2484755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13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840345" y="3098800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12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7820025" y="3930650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6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7840345" y="4625975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10274300" y="2484755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15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10335895" y="3098800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15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10427335" y="3930650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8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10427335" y="4544695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90040" y="675640"/>
            <a:ext cx="9183370" cy="5339715"/>
          </a:xfrm>
          <a:prstGeom prst="rect">
            <a:avLst/>
          </a:prstGeom>
        </p:spPr>
      </p:pic>
      <p:cxnSp>
        <p:nvCxnSpPr>
          <p:cNvPr id="5" name="Curved Connector 4"/>
          <p:cNvCxnSpPr/>
          <p:nvPr/>
        </p:nvCxnSpPr>
        <p:spPr>
          <a:xfrm rot="5400000" flipV="1">
            <a:off x="6003925" y="1988185"/>
            <a:ext cx="1623060" cy="1399540"/>
          </a:xfrm>
          <a:prstGeom prst="curvedConnector3">
            <a:avLst>
              <a:gd name="adj1" fmla="val 50039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10800000" flipV="1">
            <a:off x="5161915" y="2920365"/>
            <a:ext cx="3763010" cy="527685"/>
          </a:xfrm>
          <a:prstGeom prst="curvedConnector3">
            <a:avLst>
              <a:gd name="adj1" fmla="val 49983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flipV="1">
            <a:off x="4512945" y="4148455"/>
            <a:ext cx="2880995" cy="1268095"/>
          </a:xfrm>
          <a:prstGeom prst="curvedConnector3">
            <a:avLst>
              <a:gd name="adj1" fmla="val 50011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0800000">
            <a:off x="5182235" y="4178300"/>
            <a:ext cx="1612900" cy="365125"/>
          </a:xfrm>
          <a:prstGeom prst="curvedConnector3">
            <a:avLst>
              <a:gd name="adj1" fmla="val 49961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0800000">
            <a:off x="6501130" y="4148455"/>
            <a:ext cx="2058670" cy="770890"/>
          </a:xfrm>
          <a:prstGeom prst="curvedConnector3">
            <a:avLst>
              <a:gd name="adj1" fmla="val 49969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840" y="166370"/>
            <a:ext cx="9672320" cy="452247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719070" y="4838065"/>
            <a:ext cx="6563360" cy="19488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giải</a:t>
            </a:r>
            <a:r>
              <a:rPr lang="en-US" sz="2800" dirty="0"/>
              <a:t>:</a:t>
            </a:r>
          </a:p>
          <a:p>
            <a:pPr algn="ctr"/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sách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quyển</a:t>
            </a:r>
            <a:r>
              <a:rPr lang="en-US" sz="2800" dirty="0"/>
              <a:t> </a:t>
            </a:r>
            <a:r>
              <a:rPr lang="en-US" sz="2800" dirty="0" err="1"/>
              <a:t>sách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vở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 algn="ctr"/>
            <a:r>
              <a:rPr lang="en-US" sz="2800" dirty="0"/>
              <a:t>9 + 8 = 15 (</a:t>
            </a:r>
            <a:r>
              <a:rPr lang="en-US" sz="2800" dirty="0" err="1"/>
              <a:t>quyển</a:t>
            </a:r>
            <a:r>
              <a:rPr lang="en-US" sz="2800" dirty="0"/>
              <a:t>)</a:t>
            </a:r>
          </a:p>
          <a:p>
            <a:pPr algn="ctr"/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15 </a:t>
            </a:r>
            <a:r>
              <a:rPr lang="en-US" sz="2800" dirty="0" err="1"/>
              <a:t>quyển</a:t>
            </a:r>
            <a:r>
              <a:rPr lang="en-US" sz="2800" dirty="0"/>
              <a:t> </a:t>
            </a:r>
            <a:r>
              <a:rPr lang="en-US" sz="2800" dirty="0" err="1" smtClean="0"/>
              <a:t>sách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vở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060" y="1652905"/>
            <a:ext cx="10204450" cy="2756535"/>
          </a:xfrm>
          <a:prstGeom prst="rect">
            <a:avLst/>
          </a:prstGeom>
        </p:spPr>
      </p:pic>
      <p:sp>
        <p:nvSpPr>
          <p:cNvPr id="4" name="Flowchart: Decision 3"/>
          <p:cNvSpPr/>
          <p:nvPr/>
        </p:nvSpPr>
        <p:spPr>
          <a:xfrm>
            <a:off x="5345430" y="2353310"/>
            <a:ext cx="1226820" cy="1217295"/>
          </a:xfrm>
          <a:prstGeom prst="flowChartDecisi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16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7719060" y="3317240"/>
            <a:ext cx="1226820" cy="1217295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9626600" y="2219960"/>
            <a:ext cx="1692910" cy="1511300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65" y="135255"/>
            <a:ext cx="2346960" cy="1043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820" y="135255"/>
            <a:ext cx="8150225" cy="255397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13665" y="3225165"/>
            <a:ext cx="2827020" cy="220154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7 + 6 = 13</a:t>
            </a:r>
          </a:p>
          <a:p>
            <a:pPr algn="ctr"/>
            <a:r>
              <a:rPr lang="en-US" sz="4000"/>
              <a:t>13 - 7 = 6</a:t>
            </a:r>
          </a:p>
          <a:p>
            <a:pPr algn="ctr"/>
            <a:r>
              <a:rPr lang="en-US" sz="4000"/>
              <a:t>13 - 6 = 7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247390" y="3225165"/>
            <a:ext cx="2878455" cy="220154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8 + 4 = 12</a:t>
            </a:r>
          </a:p>
          <a:p>
            <a:pPr algn="ctr"/>
            <a:r>
              <a:rPr lang="en-US" sz="4000"/>
              <a:t>12 - 8 = 4</a:t>
            </a:r>
          </a:p>
          <a:p>
            <a:pPr algn="ctr"/>
            <a:r>
              <a:rPr lang="en-US" sz="4000"/>
              <a:t>12 - 4 = 8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503035" y="3225165"/>
            <a:ext cx="2715260" cy="220154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6 + 8 = 14</a:t>
            </a:r>
          </a:p>
          <a:p>
            <a:pPr algn="ctr"/>
            <a:r>
              <a:rPr lang="en-US" sz="4000"/>
              <a:t>14 - 6 = 8</a:t>
            </a:r>
          </a:p>
          <a:p>
            <a:pPr algn="ctr"/>
            <a:r>
              <a:rPr lang="en-US" sz="4000"/>
              <a:t>14 - 8 = 6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9476740" y="3225165"/>
            <a:ext cx="2715260" cy="220154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9 + 7 = 16</a:t>
            </a:r>
          </a:p>
          <a:p>
            <a:pPr algn="ctr"/>
            <a:r>
              <a:rPr lang="en-US" sz="4000"/>
              <a:t>16 - 9 = 7</a:t>
            </a:r>
          </a:p>
          <a:p>
            <a:pPr algn="ctr"/>
            <a:r>
              <a:rPr lang="en-US" sz="4000"/>
              <a:t>16 - 7 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219</Words>
  <Application>Microsoft Office PowerPoint</Application>
  <PresentationFormat>Màn hình rộng</PresentationFormat>
  <Paragraphs>58</Paragraphs>
  <Slides>19</Slides>
  <Notes>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19</vt:i4>
      </vt:variant>
    </vt:vector>
  </HeadingPairs>
  <TitlesOfParts>
    <vt:vector size="34" baseType="lpstr">
      <vt:lpstr>Microsoft YaHei</vt:lpstr>
      <vt:lpstr>Microsoft YaHei</vt:lpstr>
      <vt:lpstr>宋体</vt:lpstr>
      <vt:lpstr>宋体</vt:lpstr>
      <vt:lpstr>Arial</vt:lpstr>
      <vt:lpstr>Calibri</vt:lpstr>
      <vt:lpstr>Calibri Light</vt:lpstr>
      <vt:lpstr>等线</vt:lpstr>
      <vt:lpstr>ITC Avant Garde Std Bk</vt:lpstr>
      <vt:lpstr>Times New Roman</vt:lpstr>
      <vt:lpstr>字魂17号-萌趣果冻体</vt:lpstr>
      <vt:lpstr>1_Office Theme</vt:lpstr>
      <vt:lpstr>2_Office Theme</vt:lpstr>
      <vt:lpstr>1_Office 主题​​</vt:lpstr>
      <vt:lpstr>4_Office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Dell</cp:lastModifiedBy>
  <cp:revision>4</cp:revision>
  <dcterms:created xsi:type="dcterms:W3CDTF">2021-05-12T10:24:12Z</dcterms:created>
  <dcterms:modified xsi:type="dcterms:W3CDTF">2021-10-27T03:02:43Z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